
<file path=[Content_Types].xml><?xml version="1.0" encoding="utf-8"?>
<Types xmlns="http://schemas.openxmlformats.org/package/2006/content-types">
  <Default Extension="bin" ContentType="application/vnd.openxmlformats-officedocument.oleObject"/>
  <Default Extension="png" ContentType="image/png"/>
  <Default Extension="tmp"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ags/tag1.xml" ContentType="application/vnd.openxmlformats-officedocument.presentationml.tags+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tags/tag2.xml" ContentType="application/vnd.openxmlformats-officedocument.presentationml.tags+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229" r:id="rId1"/>
    <p:sldMasterId id="2147484475" r:id="rId2"/>
    <p:sldMasterId id="2147484495" r:id="rId3"/>
  </p:sldMasterIdLst>
  <p:notesMasterIdLst>
    <p:notesMasterId r:id="rId72"/>
  </p:notesMasterIdLst>
  <p:handoutMasterIdLst>
    <p:handoutMasterId r:id="rId73"/>
  </p:handoutMasterIdLst>
  <p:sldIdLst>
    <p:sldId id="1485" r:id="rId4"/>
    <p:sldId id="1551" r:id="rId5"/>
    <p:sldId id="1552" r:id="rId6"/>
    <p:sldId id="1765" r:id="rId7"/>
    <p:sldId id="1792" r:id="rId8"/>
    <p:sldId id="1768" r:id="rId9"/>
    <p:sldId id="1770" r:id="rId10"/>
    <p:sldId id="1772" r:id="rId11"/>
    <p:sldId id="1771" r:id="rId12"/>
    <p:sldId id="1773" r:id="rId13"/>
    <p:sldId id="1774" r:id="rId14"/>
    <p:sldId id="1776" r:id="rId15"/>
    <p:sldId id="1777" r:id="rId16"/>
    <p:sldId id="1778" r:id="rId17"/>
    <p:sldId id="1779" r:id="rId18"/>
    <p:sldId id="1793" r:id="rId19"/>
    <p:sldId id="1780" r:id="rId20"/>
    <p:sldId id="1781" r:id="rId21"/>
    <p:sldId id="1784" r:id="rId22"/>
    <p:sldId id="1785" r:id="rId23"/>
    <p:sldId id="1786" r:id="rId24"/>
    <p:sldId id="1787" r:id="rId25"/>
    <p:sldId id="1788" r:id="rId26"/>
    <p:sldId id="1789" r:id="rId27"/>
    <p:sldId id="1822" r:id="rId28"/>
    <p:sldId id="1795" r:id="rId29"/>
    <p:sldId id="1796" r:id="rId30"/>
    <p:sldId id="1797" r:id="rId31"/>
    <p:sldId id="1798" r:id="rId32"/>
    <p:sldId id="1799" r:id="rId33"/>
    <p:sldId id="1800" r:id="rId34"/>
    <p:sldId id="1801" r:id="rId35"/>
    <p:sldId id="1802" r:id="rId36"/>
    <p:sldId id="1803" r:id="rId37"/>
    <p:sldId id="1805" r:id="rId38"/>
    <p:sldId id="1806" r:id="rId39"/>
    <p:sldId id="1807" r:id="rId40"/>
    <p:sldId id="1808" r:id="rId41"/>
    <p:sldId id="1809" r:id="rId42"/>
    <p:sldId id="1810" r:id="rId43"/>
    <p:sldId id="1811" r:id="rId44"/>
    <p:sldId id="1812" r:id="rId45"/>
    <p:sldId id="1813" r:id="rId46"/>
    <p:sldId id="1814" r:id="rId47"/>
    <p:sldId id="1816" r:id="rId48"/>
    <p:sldId id="1817" r:id="rId49"/>
    <p:sldId id="1818" r:id="rId50"/>
    <p:sldId id="1819" r:id="rId51"/>
    <p:sldId id="1820" r:id="rId52"/>
    <p:sldId id="1821" r:id="rId53"/>
    <p:sldId id="1823" r:id="rId54"/>
    <p:sldId id="1841" r:id="rId55"/>
    <p:sldId id="1837" r:id="rId56"/>
    <p:sldId id="1833" r:id="rId57"/>
    <p:sldId id="1834" r:id="rId58"/>
    <p:sldId id="1835" r:id="rId59"/>
    <p:sldId id="1519" r:id="rId60"/>
    <p:sldId id="1845" r:id="rId61"/>
    <p:sldId id="1847" r:id="rId62"/>
    <p:sldId id="1848" r:id="rId63"/>
    <p:sldId id="1849" r:id="rId64"/>
    <p:sldId id="1690" r:id="rId65"/>
    <p:sldId id="1846" r:id="rId66"/>
    <p:sldId id="1850" r:id="rId67"/>
    <p:sldId id="1843" r:id="rId68"/>
    <p:sldId id="1844" r:id="rId69"/>
    <p:sldId id="1842" r:id="rId70"/>
    <p:sldId id="1532" r:id="rId71"/>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737373"/>
    <a:srgbClr val="000000"/>
    <a:srgbClr val="D83B01"/>
    <a:srgbClr val="353535"/>
    <a:srgbClr val="0078D7"/>
    <a:srgbClr val="FF8C00"/>
    <a:srgbClr val="FFB900"/>
    <a:srgbClr val="107C10"/>
    <a:srgbClr val="FF5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390" autoAdjust="0"/>
    <p:restoredTop sz="86768" autoAdjust="0"/>
  </p:normalViewPr>
  <p:slideViewPr>
    <p:cSldViewPr>
      <p:cViewPr varScale="1">
        <p:scale>
          <a:sx n="84" d="100"/>
          <a:sy n="84" d="100"/>
        </p:scale>
        <p:origin x="30" y="150"/>
      </p:cViewPr>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50" d="100"/>
        <a:sy n="50" d="100"/>
      </p:scale>
      <p:origin x="0" y="0"/>
    </p:cViewPr>
  </p:sorterViewPr>
  <p:notesViewPr>
    <p:cSldViewPr showGuides="1">
      <p:cViewPr varScale="1">
        <p:scale>
          <a:sx n="60" d="100"/>
          <a:sy n="60" d="100"/>
        </p:scale>
        <p:origin x="3187" y="3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slide" Target="slides/slide60.xml"/><Relationship Id="rId68" Type="http://schemas.openxmlformats.org/officeDocument/2006/relationships/slide" Target="slides/slide65.xml"/><Relationship Id="rId76" Type="http://schemas.openxmlformats.org/officeDocument/2006/relationships/viewProps" Target="viewProps.xml"/><Relationship Id="rId7" Type="http://schemas.openxmlformats.org/officeDocument/2006/relationships/slide" Target="slides/slide4.xml"/><Relationship Id="rId71" Type="http://schemas.openxmlformats.org/officeDocument/2006/relationships/slide" Target="slides/slide68.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slide" Target="slides/slide63.xml"/><Relationship Id="rId74" Type="http://schemas.openxmlformats.org/officeDocument/2006/relationships/commentAuthors" Target="commentAuthor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61" Type="http://schemas.openxmlformats.org/officeDocument/2006/relationships/slide" Target="slides/slide58.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handoutMaster" Target="handoutMasters/handoutMaster1.xml"/><Relationship Id="rId78"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77" Type="http://schemas.openxmlformats.org/officeDocument/2006/relationships/theme" Target="theme/theme1.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notesMaster" Target="notesMasters/notesMaster1.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42B62DA-AB5A-4C73-972A-1B06A84F0630}" type="doc">
      <dgm:prSet loTypeId="urn:microsoft.com/office/officeart/2005/8/layout/radial3" loCatId="cycle" qsTypeId="urn:microsoft.com/office/officeart/2005/8/quickstyle/simple1" qsCatId="simple" csTypeId="urn:microsoft.com/office/officeart/2005/8/colors/accent1_2" csCatId="accent1" phldr="1"/>
      <dgm:spPr/>
      <dgm:t>
        <a:bodyPr/>
        <a:lstStyle/>
        <a:p>
          <a:endParaRPr lang="en-US"/>
        </a:p>
      </dgm:t>
    </dgm:pt>
    <dgm:pt modelId="{10947118-239E-4041-A75D-C98B7242DD84}">
      <dgm:prSet phldrT="[Text]"/>
      <dgm:spPr>
        <a:xfrm>
          <a:off x="1541258" y="648461"/>
          <a:ext cx="1615465" cy="1615465"/>
        </a:xfrm>
        <a:prstGeom prst="ellipse">
          <a:avLst/>
        </a:prstGeom>
        <a:solidFill>
          <a:srgbClr val="0A5BBA">
            <a:alpha val="50000"/>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pPr>
            <a:buNone/>
          </a:pPr>
          <a:r>
            <a:rPr lang="en-US" dirty="0">
              <a:solidFill>
                <a:srgbClr val="FFFFFF"/>
              </a:solidFill>
              <a:latin typeface="Segoe UI"/>
              <a:ea typeface="+mn-ea"/>
              <a:cs typeface="+mn-cs"/>
            </a:rPr>
            <a:t>Consortium</a:t>
          </a:r>
        </a:p>
      </dgm:t>
    </dgm:pt>
    <dgm:pt modelId="{954DA2A0-FBE5-4450-92CA-6054E27AA6D5}" type="parTrans" cxnId="{3F9858BF-E95B-4B86-8765-D76FE242F6DF}">
      <dgm:prSet/>
      <dgm:spPr/>
      <dgm:t>
        <a:bodyPr/>
        <a:lstStyle/>
        <a:p>
          <a:endParaRPr lang="en-US"/>
        </a:p>
      </dgm:t>
    </dgm:pt>
    <dgm:pt modelId="{D44C6049-268E-4EA1-BF85-7D1C1BB43EB3}" type="sibTrans" cxnId="{3F9858BF-E95B-4B86-8765-D76FE242F6DF}">
      <dgm:prSet/>
      <dgm:spPr/>
      <dgm:t>
        <a:bodyPr/>
        <a:lstStyle/>
        <a:p>
          <a:endParaRPr lang="en-US"/>
        </a:p>
      </dgm:t>
    </dgm:pt>
    <dgm:pt modelId="{2CA9F052-F9F6-4D66-9EBF-60727A75D98B}">
      <dgm:prSet phldrT="[Text]"/>
      <dgm:spPr>
        <a:xfrm>
          <a:off x="1945125" y="288"/>
          <a:ext cx="807732" cy="807732"/>
        </a:xfrm>
        <a:prstGeom prst="ellipse">
          <a:avLst/>
        </a:prstGeom>
        <a:solidFill>
          <a:srgbClr val="0A5BBA">
            <a:alpha val="50000"/>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pPr>
            <a:buNone/>
          </a:pPr>
          <a:r>
            <a:rPr lang="en-US" dirty="0">
              <a:solidFill>
                <a:srgbClr val="FFFFFF"/>
              </a:solidFill>
              <a:latin typeface="Segoe UI"/>
              <a:ea typeface="+mn-ea"/>
              <a:cs typeface="+mn-cs"/>
            </a:rPr>
            <a:t>Woodgrove Financial</a:t>
          </a:r>
        </a:p>
      </dgm:t>
    </dgm:pt>
    <dgm:pt modelId="{9884CB52-6900-4D46-9272-11D5207A7CF4}" type="parTrans" cxnId="{54C79815-9A30-4EA4-9BD2-1AF4445AF3E2}">
      <dgm:prSet/>
      <dgm:spPr/>
      <dgm:t>
        <a:bodyPr/>
        <a:lstStyle/>
        <a:p>
          <a:endParaRPr lang="en-US"/>
        </a:p>
      </dgm:t>
    </dgm:pt>
    <dgm:pt modelId="{E8F14C94-F594-488D-8D38-5B5C5DCBC776}" type="sibTrans" cxnId="{54C79815-9A30-4EA4-9BD2-1AF4445AF3E2}">
      <dgm:prSet/>
      <dgm:spPr/>
      <dgm:t>
        <a:bodyPr/>
        <a:lstStyle/>
        <a:p>
          <a:endParaRPr lang="en-US"/>
        </a:p>
      </dgm:t>
    </dgm:pt>
    <dgm:pt modelId="{75770A0C-2859-4023-BB1F-BC9034573C17}">
      <dgm:prSet phldrT="[Text]"/>
      <dgm:spPr>
        <a:xfrm>
          <a:off x="2856218" y="526308"/>
          <a:ext cx="807732" cy="807732"/>
        </a:xfrm>
        <a:prstGeom prst="ellipse">
          <a:avLst/>
        </a:prstGeom>
        <a:solidFill>
          <a:srgbClr val="0A5BBA">
            <a:alpha val="50000"/>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pPr>
            <a:buNone/>
          </a:pPr>
          <a:r>
            <a:rPr lang="en-US" dirty="0">
              <a:solidFill>
                <a:srgbClr val="FFFFFF"/>
              </a:solidFill>
              <a:latin typeface="Segoe UI"/>
              <a:ea typeface="+mn-ea"/>
              <a:cs typeface="+mn-cs"/>
            </a:rPr>
            <a:t>Contoso Bank</a:t>
          </a:r>
        </a:p>
      </dgm:t>
    </dgm:pt>
    <dgm:pt modelId="{EF83F87E-1BE7-450F-8B1C-0B473C4E80CF}" type="parTrans" cxnId="{9A5B9818-3D7E-4D7A-B527-87D923C7C50C}">
      <dgm:prSet/>
      <dgm:spPr/>
      <dgm:t>
        <a:bodyPr/>
        <a:lstStyle/>
        <a:p>
          <a:endParaRPr lang="en-US"/>
        </a:p>
      </dgm:t>
    </dgm:pt>
    <dgm:pt modelId="{B082C1E6-E6D1-46C0-BC04-A7F9BA861793}" type="sibTrans" cxnId="{9A5B9818-3D7E-4D7A-B527-87D923C7C50C}">
      <dgm:prSet/>
      <dgm:spPr/>
      <dgm:t>
        <a:bodyPr/>
        <a:lstStyle/>
        <a:p>
          <a:endParaRPr lang="en-US"/>
        </a:p>
      </dgm:t>
    </dgm:pt>
    <dgm:pt modelId="{F558539B-4D3F-4C0D-990D-EF60581DDCDB}">
      <dgm:prSet phldrT="[Text]"/>
      <dgm:spPr>
        <a:xfrm>
          <a:off x="2856218" y="1578347"/>
          <a:ext cx="807732" cy="807732"/>
        </a:xfrm>
        <a:prstGeom prst="ellipse">
          <a:avLst/>
        </a:prstGeom>
        <a:solidFill>
          <a:srgbClr val="0A5BBA">
            <a:alpha val="50000"/>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pPr>
            <a:buNone/>
          </a:pPr>
          <a:r>
            <a:rPr lang="en-US" dirty="0">
              <a:solidFill>
                <a:srgbClr val="FFFFFF"/>
              </a:solidFill>
              <a:latin typeface="Segoe UI"/>
              <a:ea typeface="+mn-ea"/>
              <a:cs typeface="+mn-cs"/>
            </a:rPr>
            <a:t>Northwind Traders</a:t>
          </a:r>
        </a:p>
      </dgm:t>
    </dgm:pt>
    <dgm:pt modelId="{011120F9-35A8-4779-9305-9F2817A903C6}" type="parTrans" cxnId="{1EC56A62-474F-4C71-B334-1FD91AF9A427}">
      <dgm:prSet/>
      <dgm:spPr/>
      <dgm:t>
        <a:bodyPr/>
        <a:lstStyle/>
        <a:p>
          <a:endParaRPr lang="en-US"/>
        </a:p>
      </dgm:t>
    </dgm:pt>
    <dgm:pt modelId="{19C34C3A-C0EE-4A93-818D-729553CF580E}" type="sibTrans" cxnId="{1EC56A62-474F-4C71-B334-1FD91AF9A427}">
      <dgm:prSet/>
      <dgm:spPr/>
      <dgm:t>
        <a:bodyPr/>
        <a:lstStyle/>
        <a:p>
          <a:endParaRPr lang="en-US"/>
        </a:p>
      </dgm:t>
    </dgm:pt>
    <dgm:pt modelId="{70965392-E738-45D8-9654-C01BA81F2E5B}">
      <dgm:prSet phldrT="[Text]"/>
      <dgm:spPr>
        <a:xfrm>
          <a:off x="1945125" y="2104367"/>
          <a:ext cx="807732" cy="807732"/>
        </a:xfrm>
        <a:prstGeom prst="ellipse">
          <a:avLst/>
        </a:prstGeom>
        <a:solidFill>
          <a:srgbClr val="0A5BBA">
            <a:alpha val="50000"/>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pPr>
            <a:buNone/>
          </a:pPr>
          <a:r>
            <a:rPr lang="en-US" dirty="0">
              <a:solidFill>
                <a:srgbClr val="FFFFFF"/>
              </a:solidFill>
              <a:latin typeface="Segoe UI"/>
              <a:ea typeface="+mn-ea"/>
              <a:cs typeface="+mn-cs"/>
            </a:rPr>
            <a:t>Bank b</a:t>
          </a:r>
        </a:p>
      </dgm:t>
    </dgm:pt>
    <dgm:pt modelId="{EE4968CE-C54E-4356-A7A5-35ECA5782C6D}" type="parTrans" cxnId="{EAB69899-9959-433F-AD2D-ECA697A422A3}">
      <dgm:prSet/>
      <dgm:spPr/>
      <dgm:t>
        <a:bodyPr/>
        <a:lstStyle/>
        <a:p>
          <a:endParaRPr lang="en-US"/>
        </a:p>
      </dgm:t>
    </dgm:pt>
    <dgm:pt modelId="{668DA192-77BD-49D3-B0F6-1F62F1CD6BA6}" type="sibTrans" cxnId="{EAB69899-9959-433F-AD2D-ECA697A422A3}">
      <dgm:prSet/>
      <dgm:spPr/>
      <dgm:t>
        <a:bodyPr/>
        <a:lstStyle/>
        <a:p>
          <a:endParaRPr lang="en-US"/>
        </a:p>
      </dgm:t>
    </dgm:pt>
    <dgm:pt modelId="{67593E95-4322-4A8C-A037-1FA514D60341}">
      <dgm:prSet phldrT="[Text]"/>
      <dgm:spPr>
        <a:xfrm>
          <a:off x="1034031" y="1578347"/>
          <a:ext cx="807732" cy="807732"/>
        </a:xfrm>
        <a:prstGeom prst="ellipse">
          <a:avLst/>
        </a:prstGeom>
        <a:solidFill>
          <a:srgbClr val="0A5BBA">
            <a:alpha val="50000"/>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pPr>
            <a:buNone/>
          </a:pPr>
          <a:r>
            <a:rPr lang="en-US" dirty="0">
              <a:solidFill>
                <a:srgbClr val="FFFFFF"/>
              </a:solidFill>
              <a:latin typeface="Segoe UI"/>
              <a:ea typeface="+mn-ea"/>
              <a:cs typeface="+mn-cs"/>
            </a:rPr>
            <a:t>Insurance c</a:t>
          </a:r>
        </a:p>
      </dgm:t>
    </dgm:pt>
    <dgm:pt modelId="{6060F248-AAFE-42F6-B567-CE6A5714F60E}" type="parTrans" cxnId="{FBB719E0-FADB-4050-8D4E-72B66BF16384}">
      <dgm:prSet/>
      <dgm:spPr/>
      <dgm:t>
        <a:bodyPr/>
        <a:lstStyle/>
        <a:p>
          <a:endParaRPr lang="en-US"/>
        </a:p>
      </dgm:t>
    </dgm:pt>
    <dgm:pt modelId="{01C7B563-C69E-4FED-BE74-9C5E435B6549}" type="sibTrans" cxnId="{FBB719E0-FADB-4050-8D4E-72B66BF16384}">
      <dgm:prSet/>
      <dgm:spPr/>
      <dgm:t>
        <a:bodyPr/>
        <a:lstStyle/>
        <a:p>
          <a:endParaRPr lang="en-US"/>
        </a:p>
      </dgm:t>
    </dgm:pt>
    <dgm:pt modelId="{868DB8C0-6661-438E-82F5-6B0D37014E96}">
      <dgm:prSet phldrT="[Text]"/>
      <dgm:spPr>
        <a:xfrm>
          <a:off x="1034031" y="526308"/>
          <a:ext cx="807732" cy="807732"/>
        </a:xfrm>
        <a:prstGeom prst="ellipse">
          <a:avLst/>
        </a:prstGeom>
        <a:solidFill>
          <a:srgbClr val="0A5BBA">
            <a:alpha val="50000"/>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pPr>
            <a:buNone/>
          </a:pPr>
          <a:r>
            <a:rPr lang="en-US" dirty="0">
              <a:solidFill>
                <a:srgbClr val="FFFFFF"/>
              </a:solidFill>
              <a:latin typeface="Segoe UI"/>
              <a:ea typeface="+mn-ea"/>
              <a:cs typeface="+mn-cs"/>
            </a:rPr>
            <a:t>Investment consortium c</a:t>
          </a:r>
        </a:p>
      </dgm:t>
    </dgm:pt>
    <dgm:pt modelId="{C90B7211-0729-4C1F-8F52-060CB116FFB9}" type="parTrans" cxnId="{4E5CCBE4-A101-4965-B6B7-76F365EFD8FF}">
      <dgm:prSet/>
      <dgm:spPr/>
      <dgm:t>
        <a:bodyPr/>
        <a:lstStyle/>
        <a:p>
          <a:endParaRPr lang="en-US"/>
        </a:p>
      </dgm:t>
    </dgm:pt>
    <dgm:pt modelId="{2CE04AB9-7030-46E7-9ECC-DD492D0EC516}" type="sibTrans" cxnId="{4E5CCBE4-A101-4965-B6B7-76F365EFD8FF}">
      <dgm:prSet/>
      <dgm:spPr/>
      <dgm:t>
        <a:bodyPr/>
        <a:lstStyle/>
        <a:p>
          <a:endParaRPr lang="en-US"/>
        </a:p>
      </dgm:t>
    </dgm:pt>
    <dgm:pt modelId="{79A21355-A08B-420B-B218-5A883648ECC5}" type="pres">
      <dgm:prSet presAssocID="{642B62DA-AB5A-4C73-972A-1B06A84F0630}" presName="composite" presStyleCnt="0">
        <dgm:presLayoutVars>
          <dgm:chMax val="1"/>
          <dgm:dir/>
          <dgm:resizeHandles val="exact"/>
        </dgm:presLayoutVars>
      </dgm:prSet>
      <dgm:spPr/>
    </dgm:pt>
    <dgm:pt modelId="{A19E4524-44EA-4177-BF07-77AC4945FEFE}" type="pres">
      <dgm:prSet presAssocID="{642B62DA-AB5A-4C73-972A-1B06A84F0630}" presName="radial" presStyleCnt="0">
        <dgm:presLayoutVars>
          <dgm:animLvl val="ctr"/>
        </dgm:presLayoutVars>
      </dgm:prSet>
      <dgm:spPr/>
    </dgm:pt>
    <dgm:pt modelId="{7A6A8D27-CF42-4E98-B9B5-2F73294A38CF}" type="pres">
      <dgm:prSet presAssocID="{10947118-239E-4041-A75D-C98B7242DD84}" presName="centerShape" presStyleLbl="vennNode1" presStyleIdx="0" presStyleCnt="7"/>
      <dgm:spPr/>
    </dgm:pt>
    <dgm:pt modelId="{7253AAAB-CD76-46AB-B373-14CF91BB9EBC}" type="pres">
      <dgm:prSet presAssocID="{2CA9F052-F9F6-4D66-9EBF-60727A75D98B}" presName="node" presStyleLbl="vennNode1" presStyleIdx="1" presStyleCnt="7">
        <dgm:presLayoutVars>
          <dgm:bulletEnabled val="1"/>
        </dgm:presLayoutVars>
      </dgm:prSet>
      <dgm:spPr/>
    </dgm:pt>
    <dgm:pt modelId="{2392332B-51D8-4F09-80BC-2739B5FDDBBB}" type="pres">
      <dgm:prSet presAssocID="{75770A0C-2859-4023-BB1F-BC9034573C17}" presName="node" presStyleLbl="vennNode1" presStyleIdx="2" presStyleCnt="7">
        <dgm:presLayoutVars>
          <dgm:bulletEnabled val="1"/>
        </dgm:presLayoutVars>
      </dgm:prSet>
      <dgm:spPr/>
    </dgm:pt>
    <dgm:pt modelId="{BC5E12D1-3219-4636-9E3D-D29BEFB447D6}" type="pres">
      <dgm:prSet presAssocID="{F558539B-4D3F-4C0D-990D-EF60581DDCDB}" presName="node" presStyleLbl="vennNode1" presStyleIdx="3" presStyleCnt="7">
        <dgm:presLayoutVars>
          <dgm:bulletEnabled val="1"/>
        </dgm:presLayoutVars>
      </dgm:prSet>
      <dgm:spPr/>
    </dgm:pt>
    <dgm:pt modelId="{8207687A-1407-42D3-A319-3BB9A91CC815}" type="pres">
      <dgm:prSet presAssocID="{70965392-E738-45D8-9654-C01BA81F2E5B}" presName="node" presStyleLbl="vennNode1" presStyleIdx="4" presStyleCnt="7">
        <dgm:presLayoutVars>
          <dgm:bulletEnabled val="1"/>
        </dgm:presLayoutVars>
      </dgm:prSet>
      <dgm:spPr/>
    </dgm:pt>
    <dgm:pt modelId="{04512C6C-064A-4B16-9280-11DA8B0EFCFE}" type="pres">
      <dgm:prSet presAssocID="{67593E95-4322-4A8C-A037-1FA514D60341}" presName="node" presStyleLbl="vennNode1" presStyleIdx="5" presStyleCnt="7">
        <dgm:presLayoutVars>
          <dgm:bulletEnabled val="1"/>
        </dgm:presLayoutVars>
      </dgm:prSet>
      <dgm:spPr/>
    </dgm:pt>
    <dgm:pt modelId="{62C18E7F-1ED5-4839-9FED-EBC724923D5D}" type="pres">
      <dgm:prSet presAssocID="{868DB8C0-6661-438E-82F5-6B0D37014E96}" presName="node" presStyleLbl="vennNode1" presStyleIdx="6" presStyleCnt="7">
        <dgm:presLayoutVars>
          <dgm:bulletEnabled val="1"/>
        </dgm:presLayoutVars>
      </dgm:prSet>
      <dgm:spPr/>
    </dgm:pt>
  </dgm:ptLst>
  <dgm:cxnLst>
    <dgm:cxn modelId="{54C79815-9A30-4EA4-9BD2-1AF4445AF3E2}" srcId="{10947118-239E-4041-A75D-C98B7242DD84}" destId="{2CA9F052-F9F6-4D66-9EBF-60727A75D98B}" srcOrd="0" destOrd="0" parTransId="{9884CB52-6900-4D46-9272-11D5207A7CF4}" sibTransId="{E8F14C94-F594-488D-8D38-5B5C5DCBC776}"/>
    <dgm:cxn modelId="{C278FA16-8CDF-4805-854A-08D32F99E472}" type="presOf" srcId="{75770A0C-2859-4023-BB1F-BC9034573C17}" destId="{2392332B-51D8-4F09-80BC-2739B5FDDBBB}" srcOrd="0" destOrd="0" presId="urn:microsoft.com/office/officeart/2005/8/layout/radial3"/>
    <dgm:cxn modelId="{E5075A17-3610-41FE-84CE-81D0FC03FAE6}" type="presOf" srcId="{10947118-239E-4041-A75D-C98B7242DD84}" destId="{7A6A8D27-CF42-4E98-B9B5-2F73294A38CF}" srcOrd="0" destOrd="0" presId="urn:microsoft.com/office/officeart/2005/8/layout/radial3"/>
    <dgm:cxn modelId="{9A5B9818-3D7E-4D7A-B527-87D923C7C50C}" srcId="{10947118-239E-4041-A75D-C98B7242DD84}" destId="{75770A0C-2859-4023-BB1F-BC9034573C17}" srcOrd="1" destOrd="0" parTransId="{EF83F87E-1BE7-450F-8B1C-0B473C4E80CF}" sibTransId="{B082C1E6-E6D1-46C0-BC04-A7F9BA861793}"/>
    <dgm:cxn modelId="{1EC56A62-474F-4C71-B334-1FD91AF9A427}" srcId="{10947118-239E-4041-A75D-C98B7242DD84}" destId="{F558539B-4D3F-4C0D-990D-EF60581DDCDB}" srcOrd="2" destOrd="0" parTransId="{011120F9-35A8-4779-9305-9F2817A903C6}" sibTransId="{19C34C3A-C0EE-4A93-818D-729553CF580E}"/>
    <dgm:cxn modelId="{CF959862-2707-403A-8763-A99583DB294A}" type="presOf" srcId="{F558539B-4D3F-4C0D-990D-EF60581DDCDB}" destId="{BC5E12D1-3219-4636-9E3D-D29BEFB447D6}" srcOrd="0" destOrd="0" presId="urn:microsoft.com/office/officeart/2005/8/layout/radial3"/>
    <dgm:cxn modelId="{6DDDB346-5FD4-4D5F-B946-0EE3E70CDBE6}" type="presOf" srcId="{67593E95-4322-4A8C-A037-1FA514D60341}" destId="{04512C6C-064A-4B16-9280-11DA8B0EFCFE}" srcOrd="0" destOrd="0" presId="urn:microsoft.com/office/officeart/2005/8/layout/radial3"/>
    <dgm:cxn modelId="{DBC62452-7018-425B-835F-8BE8DEDA7305}" type="presOf" srcId="{642B62DA-AB5A-4C73-972A-1B06A84F0630}" destId="{79A21355-A08B-420B-B218-5A883648ECC5}" srcOrd="0" destOrd="0" presId="urn:microsoft.com/office/officeart/2005/8/layout/radial3"/>
    <dgm:cxn modelId="{EAB69899-9959-433F-AD2D-ECA697A422A3}" srcId="{10947118-239E-4041-A75D-C98B7242DD84}" destId="{70965392-E738-45D8-9654-C01BA81F2E5B}" srcOrd="3" destOrd="0" parTransId="{EE4968CE-C54E-4356-A7A5-35ECA5782C6D}" sibTransId="{668DA192-77BD-49D3-B0F6-1F62F1CD6BA6}"/>
    <dgm:cxn modelId="{3F9858BF-E95B-4B86-8765-D76FE242F6DF}" srcId="{642B62DA-AB5A-4C73-972A-1B06A84F0630}" destId="{10947118-239E-4041-A75D-C98B7242DD84}" srcOrd="0" destOrd="0" parTransId="{954DA2A0-FBE5-4450-92CA-6054E27AA6D5}" sibTransId="{D44C6049-268E-4EA1-BF85-7D1C1BB43EB3}"/>
    <dgm:cxn modelId="{854C3BC5-0869-483A-9DF9-A8ED013386C1}" type="presOf" srcId="{868DB8C0-6661-438E-82F5-6B0D37014E96}" destId="{62C18E7F-1ED5-4839-9FED-EBC724923D5D}" srcOrd="0" destOrd="0" presId="urn:microsoft.com/office/officeart/2005/8/layout/radial3"/>
    <dgm:cxn modelId="{285C03D4-6C5A-448C-8688-513CB0A4BB09}" type="presOf" srcId="{2CA9F052-F9F6-4D66-9EBF-60727A75D98B}" destId="{7253AAAB-CD76-46AB-B373-14CF91BB9EBC}" srcOrd="0" destOrd="0" presId="urn:microsoft.com/office/officeart/2005/8/layout/radial3"/>
    <dgm:cxn modelId="{FBB719E0-FADB-4050-8D4E-72B66BF16384}" srcId="{10947118-239E-4041-A75D-C98B7242DD84}" destId="{67593E95-4322-4A8C-A037-1FA514D60341}" srcOrd="4" destOrd="0" parTransId="{6060F248-AAFE-42F6-B567-CE6A5714F60E}" sibTransId="{01C7B563-C69E-4FED-BE74-9C5E435B6549}"/>
    <dgm:cxn modelId="{4E5CCBE4-A101-4965-B6B7-76F365EFD8FF}" srcId="{10947118-239E-4041-A75D-C98B7242DD84}" destId="{868DB8C0-6661-438E-82F5-6B0D37014E96}" srcOrd="5" destOrd="0" parTransId="{C90B7211-0729-4C1F-8F52-060CB116FFB9}" sibTransId="{2CE04AB9-7030-46E7-9ECC-DD492D0EC516}"/>
    <dgm:cxn modelId="{4D4453F8-0F2F-46F2-ABA6-3EB933EEC3FC}" type="presOf" srcId="{70965392-E738-45D8-9654-C01BA81F2E5B}" destId="{8207687A-1407-42D3-A319-3BB9A91CC815}" srcOrd="0" destOrd="0" presId="urn:microsoft.com/office/officeart/2005/8/layout/radial3"/>
    <dgm:cxn modelId="{63E68BC7-A97A-4781-8960-B1F1ED1A3DF4}" type="presParOf" srcId="{79A21355-A08B-420B-B218-5A883648ECC5}" destId="{A19E4524-44EA-4177-BF07-77AC4945FEFE}" srcOrd="0" destOrd="0" presId="urn:microsoft.com/office/officeart/2005/8/layout/radial3"/>
    <dgm:cxn modelId="{48ED5A05-FD33-4DE8-AFE0-F69E7767E859}" type="presParOf" srcId="{A19E4524-44EA-4177-BF07-77AC4945FEFE}" destId="{7A6A8D27-CF42-4E98-B9B5-2F73294A38CF}" srcOrd="0" destOrd="0" presId="urn:microsoft.com/office/officeart/2005/8/layout/radial3"/>
    <dgm:cxn modelId="{737F46D8-C837-44E7-ABB7-38617129D6F7}" type="presParOf" srcId="{A19E4524-44EA-4177-BF07-77AC4945FEFE}" destId="{7253AAAB-CD76-46AB-B373-14CF91BB9EBC}" srcOrd="1" destOrd="0" presId="urn:microsoft.com/office/officeart/2005/8/layout/radial3"/>
    <dgm:cxn modelId="{33B6761D-263B-4652-803C-D963AD0C8455}" type="presParOf" srcId="{A19E4524-44EA-4177-BF07-77AC4945FEFE}" destId="{2392332B-51D8-4F09-80BC-2739B5FDDBBB}" srcOrd="2" destOrd="0" presId="urn:microsoft.com/office/officeart/2005/8/layout/radial3"/>
    <dgm:cxn modelId="{5BA07A39-BE9C-4854-8A19-B7AA9A89E726}" type="presParOf" srcId="{A19E4524-44EA-4177-BF07-77AC4945FEFE}" destId="{BC5E12D1-3219-4636-9E3D-D29BEFB447D6}" srcOrd="3" destOrd="0" presId="urn:microsoft.com/office/officeart/2005/8/layout/radial3"/>
    <dgm:cxn modelId="{6995C71D-EE77-41F6-8037-536ECABE7356}" type="presParOf" srcId="{A19E4524-44EA-4177-BF07-77AC4945FEFE}" destId="{8207687A-1407-42D3-A319-3BB9A91CC815}" srcOrd="4" destOrd="0" presId="urn:microsoft.com/office/officeart/2005/8/layout/radial3"/>
    <dgm:cxn modelId="{56A3E4DB-88E5-44E4-B20B-1C525A724123}" type="presParOf" srcId="{A19E4524-44EA-4177-BF07-77AC4945FEFE}" destId="{04512C6C-064A-4B16-9280-11DA8B0EFCFE}" srcOrd="5" destOrd="0" presId="urn:microsoft.com/office/officeart/2005/8/layout/radial3"/>
    <dgm:cxn modelId="{343F8647-5252-406B-B19C-D2969DC3ACAB}" type="presParOf" srcId="{A19E4524-44EA-4177-BF07-77AC4945FEFE}" destId="{62C18E7F-1ED5-4839-9FED-EBC724923D5D}" srcOrd="6" destOrd="0" presId="urn:microsoft.com/office/officeart/2005/8/layout/radial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1A228D3-AC51-408A-9E6E-9E42FB2CEDA8}" type="doc">
      <dgm:prSet loTypeId="urn:microsoft.com/office/officeart/2005/8/layout/radial6" loCatId="cycle" qsTypeId="urn:microsoft.com/office/officeart/2005/8/quickstyle/simple1" qsCatId="simple" csTypeId="urn:microsoft.com/office/officeart/2005/8/colors/accent2_2" csCatId="accent2" phldr="1"/>
      <dgm:spPr/>
      <dgm:t>
        <a:bodyPr/>
        <a:lstStyle/>
        <a:p>
          <a:endParaRPr lang="en-US"/>
        </a:p>
      </dgm:t>
    </dgm:pt>
    <dgm:pt modelId="{8E302F93-6E12-46BE-A879-2CEDDA77D5AD}">
      <dgm:prSet phldrT="[Text]"/>
      <dgm:spPr>
        <a:xfrm>
          <a:off x="1487953" y="977420"/>
          <a:ext cx="1033736" cy="1033736"/>
        </a:xfrm>
        <a:prstGeom prst="ellipse">
          <a:avLst/>
        </a:prstGeom>
        <a:solidFill>
          <a:srgbClr val="15AEEF">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pPr>
            <a:buNone/>
          </a:pPr>
          <a:r>
            <a:rPr lang="en-US" dirty="0">
              <a:solidFill>
                <a:srgbClr val="FFFFFF"/>
              </a:solidFill>
              <a:latin typeface="Segoe UI"/>
              <a:ea typeface="+mn-ea"/>
              <a:cs typeface="+mn-cs"/>
            </a:rPr>
            <a:t>Bank A Blockchain</a:t>
          </a:r>
        </a:p>
      </dgm:t>
    </dgm:pt>
    <dgm:pt modelId="{500E2EE8-D4F4-4C01-A2D3-6E33953D0802}" type="parTrans" cxnId="{58073A57-64CC-4519-9913-58A815B89A56}">
      <dgm:prSet/>
      <dgm:spPr/>
      <dgm:t>
        <a:bodyPr/>
        <a:lstStyle/>
        <a:p>
          <a:endParaRPr lang="en-US"/>
        </a:p>
      </dgm:t>
    </dgm:pt>
    <dgm:pt modelId="{ACFE66BA-99C2-4D4D-8D50-C12C00383CE6}" type="sibTrans" cxnId="{58073A57-64CC-4519-9913-58A815B89A56}">
      <dgm:prSet/>
      <dgm:spPr/>
      <dgm:t>
        <a:bodyPr/>
        <a:lstStyle/>
        <a:p>
          <a:endParaRPr lang="en-US"/>
        </a:p>
      </dgm:t>
    </dgm:pt>
    <dgm:pt modelId="{87C1732A-B272-40DD-8812-2371B7AB22D8}">
      <dgm:prSet phldrT="[Text]"/>
      <dgm:spPr>
        <a:xfrm>
          <a:off x="1643014" y="1033"/>
          <a:ext cx="723615" cy="723615"/>
        </a:xfrm>
        <a:prstGeom prst="ellipse">
          <a:avLst/>
        </a:prstGeom>
        <a:solidFill>
          <a:srgbClr val="15AEEF">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pPr>
            <a:buNone/>
          </a:pPr>
          <a:r>
            <a:rPr lang="en-US" dirty="0">
              <a:solidFill>
                <a:srgbClr val="FFFFFF"/>
              </a:solidFill>
              <a:latin typeface="Segoe UI"/>
              <a:ea typeface="+mn-ea"/>
              <a:cs typeface="+mn-cs"/>
            </a:rPr>
            <a:t>Location 1</a:t>
          </a:r>
        </a:p>
      </dgm:t>
    </dgm:pt>
    <dgm:pt modelId="{846C38C2-2D8E-4F9C-99E6-77AD86D25E54}" type="parTrans" cxnId="{5D15E3E2-BEBC-4820-B97F-AFF5501222DA}">
      <dgm:prSet/>
      <dgm:spPr/>
      <dgm:t>
        <a:bodyPr/>
        <a:lstStyle/>
        <a:p>
          <a:endParaRPr lang="en-US"/>
        </a:p>
      </dgm:t>
    </dgm:pt>
    <dgm:pt modelId="{38AA92F5-D9D8-4E19-A0CF-DEB3BC91BE2C}" type="sibTrans" cxnId="{5D15E3E2-BEBC-4820-B97F-AFF5501222DA}">
      <dgm:prSet/>
      <dgm:spPr>
        <a:xfrm>
          <a:off x="847324" y="336791"/>
          <a:ext cx="2314995" cy="2314995"/>
        </a:xfrm>
        <a:prstGeom prst="blockArc">
          <a:avLst>
            <a:gd name="adj1" fmla="val 16200000"/>
            <a:gd name="adj2" fmla="val 19800000"/>
            <a:gd name="adj3" fmla="val 4501"/>
          </a:avLst>
        </a:prstGeom>
        <a:solidFill>
          <a:srgbClr val="15AEEF">
            <a:tint val="60000"/>
            <a:hueOff val="0"/>
            <a:satOff val="0"/>
            <a:lumOff val="0"/>
            <a:alphaOff val="0"/>
          </a:srgbClr>
        </a:solidFill>
        <a:ln>
          <a:noFill/>
        </a:ln>
        <a:effectLst/>
      </dgm:spPr>
      <dgm:t>
        <a:bodyPr/>
        <a:lstStyle/>
        <a:p>
          <a:endParaRPr lang="en-US"/>
        </a:p>
      </dgm:t>
    </dgm:pt>
    <dgm:pt modelId="{9D8F95C2-C32F-4D82-A047-5677FBDCD31D}">
      <dgm:prSet phldrT="[Text]"/>
      <dgm:spPr>
        <a:xfrm>
          <a:off x="2622876" y="566757"/>
          <a:ext cx="723615" cy="723615"/>
        </a:xfrm>
        <a:prstGeom prst="ellipse">
          <a:avLst/>
        </a:prstGeom>
        <a:solidFill>
          <a:srgbClr val="15AEEF">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pPr>
            <a:buNone/>
          </a:pPr>
          <a:r>
            <a:rPr lang="en-US" dirty="0">
              <a:solidFill>
                <a:srgbClr val="FFFFFF"/>
              </a:solidFill>
              <a:latin typeface="Segoe UI"/>
              <a:ea typeface="+mn-ea"/>
              <a:cs typeface="+mn-cs"/>
            </a:rPr>
            <a:t>Location 2</a:t>
          </a:r>
        </a:p>
      </dgm:t>
    </dgm:pt>
    <dgm:pt modelId="{E7BE90BA-7C34-44B0-860D-E2A5CEAE9CD0}" type="parTrans" cxnId="{2FD8C91C-27C8-448A-A418-7435637D8ACB}">
      <dgm:prSet/>
      <dgm:spPr/>
      <dgm:t>
        <a:bodyPr/>
        <a:lstStyle/>
        <a:p>
          <a:endParaRPr lang="en-US"/>
        </a:p>
      </dgm:t>
    </dgm:pt>
    <dgm:pt modelId="{2EFEEF0B-E065-41A2-AFEF-7CC214C434AB}" type="sibTrans" cxnId="{2FD8C91C-27C8-448A-A418-7435637D8ACB}">
      <dgm:prSet/>
      <dgm:spPr>
        <a:xfrm>
          <a:off x="847324" y="336791"/>
          <a:ext cx="2314995" cy="2314995"/>
        </a:xfrm>
        <a:prstGeom prst="blockArc">
          <a:avLst>
            <a:gd name="adj1" fmla="val 19800000"/>
            <a:gd name="adj2" fmla="val 1800000"/>
            <a:gd name="adj3" fmla="val 4501"/>
          </a:avLst>
        </a:prstGeom>
        <a:solidFill>
          <a:srgbClr val="15AEEF">
            <a:tint val="60000"/>
            <a:hueOff val="0"/>
            <a:satOff val="0"/>
            <a:lumOff val="0"/>
            <a:alphaOff val="0"/>
          </a:srgbClr>
        </a:solidFill>
        <a:ln>
          <a:noFill/>
        </a:ln>
        <a:effectLst/>
      </dgm:spPr>
      <dgm:t>
        <a:bodyPr/>
        <a:lstStyle/>
        <a:p>
          <a:endParaRPr lang="en-US"/>
        </a:p>
      </dgm:t>
    </dgm:pt>
    <dgm:pt modelId="{2FB07F1E-795B-4DCA-9571-2B7DEAF5E5B1}">
      <dgm:prSet phldrT="[Text]"/>
      <dgm:spPr>
        <a:xfrm>
          <a:off x="2622876" y="1698205"/>
          <a:ext cx="723615" cy="723615"/>
        </a:xfrm>
        <a:prstGeom prst="ellipse">
          <a:avLst/>
        </a:prstGeom>
        <a:solidFill>
          <a:srgbClr val="15AEEF">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pPr>
            <a:buNone/>
          </a:pPr>
          <a:r>
            <a:rPr lang="en-US" dirty="0">
              <a:solidFill>
                <a:srgbClr val="FFFFFF"/>
              </a:solidFill>
              <a:latin typeface="Segoe UI"/>
              <a:ea typeface="+mn-ea"/>
              <a:cs typeface="+mn-cs"/>
            </a:rPr>
            <a:t>Location 3</a:t>
          </a:r>
        </a:p>
      </dgm:t>
    </dgm:pt>
    <dgm:pt modelId="{F7B23C6B-8CD8-4C30-965D-B8CEE7F3C7F9}" type="parTrans" cxnId="{3EA45691-741C-4061-A686-A4B48207BCEC}">
      <dgm:prSet/>
      <dgm:spPr/>
      <dgm:t>
        <a:bodyPr/>
        <a:lstStyle/>
        <a:p>
          <a:endParaRPr lang="en-US"/>
        </a:p>
      </dgm:t>
    </dgm:pt>
    <dgm:pt modelId="{FE492275-EFEB-4CF7-A7F7-F8B5282CA8CA}" type="sibTrans" cxnId="{3EA45691-741C-4061-A686-A4B48207BCEC}">
      <dgm:prSet/>
      <dgm:spPr>
        <a:xfrm>
          <a:off x="847324" y="336791"/>
          <a:ext cx="2314995" cy="2314995"/>
        </a:xfrm>
        <a:prstGeom prst="blockArc">
          <a:avLst>
            <a:gd name="adj1" fmla="val 1800000"/>
            <a:gd name="adj2" fmla="val 5400000"/>
            <a:gd name="adj3" fmla="val 4501"/>
          </a:avLst>
        </a:prstGeom>
        <a:solidFill>
          <a:srgbClr val="15AEEF">
            <a:tint val="60000"/>
            <a:hueOff val="0"/>
            <a:satOff val="0"/>
            <a:lumOff val="0"/>
            <a:alphaOff val="0"/>
          </a:srgbClr>
        </a:solidFill>
        <a:ln>
          <a:noFill/>
        </a:ln>
        <a:effectLst/>
      </dgm:spPr>
      <dgm:t>
        <a:bodyPr/>
        <a:lstStyle/>
        <a:p>
          <a:endParaRPr lang="en-US"/>
        </a:p>
      </dgm:t>
    </dgm:pt>
    <dgm:pt modelId="{9A0C2680-0F0F-4C65-A046-E81E5AD3342C}">
      <dgm:prSet phldrT="[Text]"/>
      <dgm:spPr>
        <a:xfrm>
          <a:off x="1643014" y="2263928"/>
          <a:ext cx="723615" cy="723615"/>
        </a:xfrm>
        <a:prstGeom prst="ellipse">
          <a:avLst/>
        </a:prstGeom>
        <a:solidFill>
          <a:srgbClr val="15AEEF">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pPr>
            <a:buNone/>
          </a:pPr>
          <a:r>
            <a:rPr lang="en-US" dirty="0">
              <a:solidFill>
                <a:srgbClr val="FFFFFF"/>
              </a:solidFill>
              <a:latin typeface="Segoe UI"/>
              <a:ea typeface="+mn-ea"/>
              <a:cs typeface="+mn-cs"/>
            </a:rPr>
            <a:t>Location 4</a:t>
          </a:r>
        </a:p>
      </dgm:t>
    </dgm:pt>
    <dgm:pt modelId="{30B41573-870F-4ECB-B7CB-7B885BE3662C}" type="parTrans" cxnId="{72732054-60BD-4EC3-B419-56A842210A72}">
      <dgm:prSet/>
      <dgm:spPr/>
      <dgm:t>
        <a:bodyPr/>
        <a:lstStyle/>
        <a:p>
          <a:endParaRPr lang="en-US"/>
        </a:p>
      </dgm:t>
    </dgm:pt>
    <dgm:pt modelId="{B06336B5-9DF3-44BA-9DAD-E7EA5171CA1D}" type="sibTrans" cxnId="{72732054-60BD-4EC3-B419-56A842210A72}">
      <dgm:prSet/>
      <dgm:spPr>
        <a:xfrm>
          <a:off x="847324" y="336791"/>
          <a:ext cx="2314995" cy="2314995"/>
        </a:xfrm>
        <a:prstGeom prst="blockArc">
          <a:avLst>
            <a:gd name="adj1" fmla="val 5400000"/>
            <a:gd name="adj2" fmla="val 9000000"/>
            <a:gd name="adj3" fmla="val 4501"/>
          </a:avLst>
        </a:prstGeom>
        <a:solidFill>
          <a:srgbClr val="15AEEF">
            <a:tint val="60000"/>
            <a:hueOff val="0"/>
            <a:satOff val="0"/>
            <a:lumOff val="0"/>
            <a:alphaOff val="0"/>
          </a:srgbClr>
        </a:solidFill>
        <a:ln>
          <a:noFill/>
        </a:ln>
        <a:effectLst/>
      </dgm:spPr>
      <dgm:t>
        <a:bodyPr/>
        <a:lstStyle/>
        <a:p>
          <a:endParaRPr lang="en-US"/>
        </a:p>
      </dgm:t>
    </dgm:pt>
    <dgm:pt modelId="{CE28142A-A977-42C5-A05B-92F0E0D29C6D}">
      <dgm:prSet phldrT="[Text]"/>
      <dgm:spPr>
        <a:xfrm>
          <a:off x="663152" y="1698205"/>
          <a:ext cx="723615" cy="723615"/>
        </a:xfrm>
        <a:prstGeom prst="ellipse">
          <a:avLst/>
        </a:prstGeom>
        <a:solidFill>
          <a:srgbClr val="15AEEF">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pPr>
            <a:buNone/>
          </a:pPr>
          <a:r>
            <a:rPr lang="en-US" dirty="0">
              <a:solidFill>
                <a:srgbClr val="FFFFFF"/>
              </a:solidFill>
              <a:latin typeface="Segoe UI"/>
              <a:ea typeface="+mn-ea"/>
              <a:cs typeface="+mn-cs"/>
            </a:rPr>
            <a:t>Department A</a:t>
          </a:r>
        </a:p>
      </dgm:t>
    </dgm:pt>
    <dgm:pt modelId="{9EE266E0-18CC-486C-BC7B-4B2EE942BD27}" type="parTrans" cxnId="{583EB437-2A5C-4706-95DA-5C67A306D7F5}">
      <dgm:prSet/>
      <dgm:spPr/>
      <dgm:t>
        <a:bodyPr/>
        <a:lstStyle/>
        <a:p>
          <a:endParaRPr lang="en-US"/>
        </a:p>
      </dgm:t>
    </dgm:pt>
    <dgm:pt modelId="{058D2FAB-0761-48C5-8361-F41DB7544390}" type="sibTrans" cxnId="{583EB437-2A5C-4706-95DA-5C67A306D7F5}">
      <dgm:prSet/>
      <dgm:spPr>
        <a:xfrm>
          <a:off x="847324" y="336791"/>
          <a:ext cx="2314995" cy="2314995"/>
        </a:xfrm>
        <a:prstGeom prst="blockArc">
          <a:avLst>
            <a:gd name="adj1" fmla="val 9000000"/>
            <a:gd name="adj2" fmla="val 12600000"/>
            <a:gd name="adj3" fmla="val 4501"/>
          </a:avLst>
        </a:prstGeom>
        <a:solidFill>
          <a:srgbClr val="15AEEF">
            <a:tint val="60000"/>
            <a:hueOff val="0"/>
            <a:satOff val="0"/>
            <a:lumOff val="0"/>
            <a:alphaOff val="0"/>
          </a:srgbClr>
        </a:solidFill>
        <a:ln>
          <a:noFill/>
        </a:ln>
        <a:effectLst/>
      </dgm:spPr>
      <dgm:t>
        <a:bodyPr/>
        <a:lstStyle/>
        <a:p>
          <a:endParaRPr lang="en-US"/>
        </a:p>
      </dgm:t>
    </dgm:pt>
    <dgm:pt modelId="{EFA7FD10-9C0E-4E72-AC08-A000D5BC9FA3}">
      <dgm:prSet phldrT="[Text]"/>
      <dgm:spPr>
        <a:xfrm>
          <a:off x="663152" y="566757"/>
          <a:ext cx="723615" cy="723615"/>
        </a:xfrm>
        <a:prstGeom prst="ellipse">
          <a:avLst/>
        </a:prstGeom>
        <a:solidFill>
          <a:srgbClr val="15AEEF">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pPr>
            <a:buNone/>
          </a:pPr>
          <a:r>
            <a:rPr lang="en-US" dirty="0">
              <a:solidFill>
                <a:srgbClr val="FFFFFF"/>
              </a:solidFill>
              <a:latin typeface="Segoe UI"/>
              <a:ea typeface="+mn-ea"/>
              <a:cs typeface="+mn-cs"/>
            </a:rPr>
            <a:t>Department B</a:t>
          </a:r>
        </a:p>
      </dgm:t>
    </dgm:pt>
    <dgm:pt modelId="{1C8FB5E3-1FCB-4562-BB10-102B2C094FD5}" type="parTrans" cxnId="{56A24CE5-FC29-408C-87AF-16C12BE8AB87}">
      <dgm:prSet/>
      <dgm:spPr/>
      <dgm:t>
        <a:bodyPr/>
        <a:lstStyle/>
        <a:p>
          <a:endParaRPr lang="en-US"/>
        </a:p>
      </dgm:t>
    </dgm:pt>
    <dgm:pt modelId="{CA019360-F063-4BAC-8933-BCA2FD9DF8E9}" type="sibTrans" cxnId="{56A24CE5-FC29-408C-87AF-16C12BE8AB87}">
      <dgm:prSet/>
      <dgm:spPr>
        <a:xfrm>
          <a:off x="847324" y="336791"/>
          <a:ext cx="2314995" cy="2314995"/>
        </a:xfrm>
        <a:prstGeom prst="blockArc">
          <a:avLst>
            <a:gd name="adj1" fmla="val 12600000"/>
            <a:gd name="adj2" fmla="val 16200000"/>
            <a:gd name="adj3" fmla="val 4501"/>
          </a:avLst>
        </a:prstGeom>
        <a:solidFill>
          <a:srgbClr val="15AEEF">
            <a:tint val="60000"/>
            <a:hueOff val="0"/>
            <a:satOff val="0"/>
            <a:lumOff val="0"/>
            <a:alphaOff val="0"/>
          </a:srgbClr>
        </a:solidFill>
        <a:ln>
          <a:noFill/>
        </a:ln>
        <a:effectLst/>
      </dgm:spPr>
      <dgm:t>
        <a:bodyPr/>
        <a:lstStyle/>
        <a:p>
          <a:endParaRPr lang="en-US"/>
        </a:p>
      </dgm:t>
    </dgm:pt>
    <dgm:pt modelId="{252458DC-E554-4672-8A56-CEA1B9D0BFFF}" type="pres">
      <dgm:prSet presAssocID="{01A228D3-AC51-408A-9E6E-9E42FB2CEDA8}" presName="Name0" presStyleCnt="0">
        <dgm:presLayoutVars>
          <dgm:chMax val="1"/>
          <dgm:dir/>
          <dgm:animLvl val="ctr"/>
          <dgm:resizeHandles val="exact"/>
        </dgm:presLayoutVars>
      </dgm:prSet>
      <dgm:spPr/>
    </dgm:pt>
    <dgm:pt modelId="{C48961DF-58F2-472D-AD7A-DAE58AAF4175}" type="pres">
      <dgm:prSet presAssocID="{8E302F93-6E12-46BE-A879-2CEDDA77D5AD}" presName="centerShape" presStyleLbl="node0" presStyleIdx="0" presStyleCnt="1"/>
      <dgm:spPr/>
    </dgm:pt>
    <dgm:pt modelId="{DDDBEE54-2D0C-4ADE-A058-7F8E3D309ACA}" type="pres">
      <dgm:prSet presAssocID="{87C1732A-B272-40DD-8812-2371B7AB22D8}" presName="node" presStyleLbl="node1" presStyleIdx="0" presStyleCnt="6">
        <dgm:presLayoutVars>
          <dgm:bulletEnabled val="1"/>
        </dgm:presLayoutVars>
      </dgm:prSet>
      <dgm:spPr/>
    </dgm:pt>
    <dgm:pt modelId="{E24CC912-6E57-4C17-9E83-79F4F042B7A0}" type="pres">
      <dgm:prSet presAssocID="{87C1732A-B272-40DD-8812-2371B7AB22D8}" presName="dummy" presStyleCnt="0"/>
      <dgm:spPr/>
    </dgm:pt>
    <dgm:pt modelId="{62729AE4-6F2D-497B-8C78-5FDE45ED2504}" type="pres">
      <dgm:prSet presAssocID="{38AA92F5-D9D8-4E19-A0CF-DEB3BC91BE2C}" presName="sibTrans" presStyleLbl="sibTrans2D1" presStyleIdx="0" presStyleCnt="6"/>
      <dgm:spPr/>
    </dgm:pt>
    <dgm:pt modelId="{DA503CA8-C2BE-498A-9498-4BDF690255B4}" type="pres">
      <dgm:prSet presAssocID="{9D8F95C2-C32F-4D82-A047-5677FBDCD31D}" presName="node" presStyleLbl="node1" presStyleIdx="1" presStyleCnt="6">
        <dgm:presLayoutVars>
          <dgm:bulletEnabled val="1"/>
        </dgm:presLayoutVars>
      </dgm:prSet>
      <dgm:spPr/>
    </dgm:pt>
    <dgm:pt modelId="{019F11A3-D4F7-4E63-B136-B8D8F12FB6A9}" type="pres">
      <dgm:prSet presAssocID="{9D8F95C2-C32F-4D82-A047-5677FBDCD31D}" presName="dummy" presStyleCnt="0"/>
      <dgm:spPr/>
    </dgm:pt>
    <dgm:pt modelId="{2E455E67-FD1B-409A-8840-C5E118F72A45}" type="pres">
      <dgm:prSet presAssocID="{2EFEEF0B-E065-41A2-AFEF-7CC214C434AB}" presName="sibTrans" presStyleLbl="sibTrans2D1" presStyleIdx="1" presStyleCnt="6"/>
      <dgm:spPr/>
    </dgm:pt>
    <dgm:pt modelId="{C601772B-4693-4A28-9148-9042BB1D947C}" type="pres">
      <dgm:prSet presAssocID="{2FB07F1E-795B-4DCA-9571-2B7DEAF5E5B1}" presName="node" presStyleLbl="node1" presStyleIdx="2" presStyleCnt="6">
        <dgm:presLayoutVars>
          <dgm:bulletEnabled val="1"/>
        </dgm:presLayoutVars>
      </dgm:prSet>
      <dgm:spPr/>
    </dgm:pt>
    <dgm:pt modelId="{A1B65EE0-45ED-4D05-BFC0-64940C4D5D63}" type="pres">
      <dgm:prSet presAssocID="{2FB07F1E-795B-4DCA-9571-2B7DEAF5E5B1}" presName="dummy" presStyleCnt="0"/>
      <dgm:spPr/>
    </dgm:pt>
    <dgm:pt modelId="{D4BFA124-1ED1-43BB-BE5C-AD17760C40F7}" type="pres">
      <dgm:prSet presAssocID="{FE492275-EFEB-4CF7-A7F7-F8B5282CA8CA}" presName="sibTrans" presStyleLbl="sibTrans2D1" presStyleIdx="2" presStyleCnt="6"/>
      <dgm:spPr/>
    </dgm:pt>
    <dgm:pt modelId="{D1DBC303-4C92-4023-B190-8D946C822D66}" type="pres">
      <dgm:prSet presAssocID="{9A0C2680-0F0F-4C65-A046-E81E5AD3342C}" presName="node" presStyleLbl="node1" presStyleIdx="3" presStyleCnt="6">
        <dgm:presLayoutVars>
          <dgm:bulletEnabled val="1"/>
        </dgm:presLayoutVars>
      </dgm:prSet>
      <dgm:spPr/>
    </dgm:pt>
    <dgm:pt modelId="{A0395C41-0B86-42BE-95F7-A68B85B1DFA2}" type="pres">
      <dgm:prSet presAssocID="{9A0C2680-0F0F-4C65-A046-E81E5AD3342C}" presName="dummy" presStyleCnt="0"/>
      <dgm:spPr/>
    </dgm:pt>
    <dgm:pt modelId="{8DD79A10-2BFB-40D3-ADED-A11E1660718B}" type="pres">
      <dgm:prSet presAssocID="{B06336B5-9DF3-44BA-9DAD-E7EA5171CA1D}" presName="sibTrans" presStyleLbl="sibTrans2D1" presStyleIdx="3" presStyleCnt="6"/>
      <dgm:spPr/>
    </dgm:pt>
    <dgm:pt modelId="{314B9293-8BAC-439E-B165-6D916D465C0D}" type="pres">
      <dgm:prSet presAssocID="{CE28142A-A977-42C5-A05B-92F0E0D29C6D}" presName="node" presStyleLbl="node1" presStyleIdx="4" presStyleCnt="6">
        <dgm:presLayoutVars>
          <dgm:bulletEnabled val="1"/>
        </dgm:presLayoutVars>
      </dgm:prSet>
      <dgm:spPr/>
    </dgm:pt>
    <dgm:pt modelId="{35F8A0F3-1BF7-4652-9C41-5AF8EED2D335}" type="pres">
      <dgm:prSet presAssocID="{CE28142A-A977-42C5-A05B-92F0E0D29C6D}" presName="dummy" presStyleCnt="0"/>
      <dgm:spPr/>
    </dgm:pt>
    <dgm:pt modelId="{B1C5278E-DA6B-4E59-B9B1-B95E5DAA0389}" type="pres">
      <dgm:prSet presAssocID="{058D2FAB-0761-48C5-8361-F41DB7544390}" presName="sibTrans" presStyleLbl="sibTrans2D1" presStyleIdx="4" presStyleCnt="6"/>
      <dgm:spPr/>
    </dgm:pt>
    <dgm:pt modelId="{BCF5E9EE-F6D4-46FD-B5D2-04CA3B13751B}" type="pres">
      <dgm:prSet presAssocID="{EFA7FD10-9C0E-4E72-AC08-A000D5BC9FA3}" presName="node" presStyleLbl="node1" presStyleIdx="5" presStyleCnt="6">
        <dgm:presLayoutVars>
          <dgm:bulletEnabled val="1"/>
        </dgm:presLayoutVars>
      </dgm:prSet>
      <dgm:spPr/>
    </dgm:pt>
    <dgm:pt modelId="{B60DFFEA-0F8E-44B1-BC0E-C95E9DDB738B}" type="pres">
      <dgm:prSet presAssocID="{EFA7FD10-9C0E-4E72-AC08-A000D5BC9FA3}" presName="dummy" presStyleCnt="0"/>
      <dgm:spPr/>
    </dgm:pt>
    <dgm:pt modelId="{D45D75E2-2B4B-46B7-B5AA-C64849855903}" type="pres">
      <dgm:prSet presAssocID="{CA019360-F063-4BAC-8933-BCA2FD9DF8E9}" presName="sibTrans" presStyleLbl="sibTrans2D1" presStyleIdx="5" presStyleCnt="6"/>
      <dgm:spPr/>
    </dgm:pt>
  </dgm:ptLst>
  <dgm:cxnLst>
    <dgm:cxn modelId="{0204BC00-822F-4F65-A6A2-8B3972D18382}" type="presOf" srcId="{FE492275-EFEB-4CF7-A7F7-F8B5282CA8CA}" destId="{D4BFA124-1ED1-43BB-BE5C-AD17760C40F7}" srcOrd="0" destOrd="0" presId="urn:microsoft.com/office/officeart/2005/8/layout/radial6"/>
    <dgm:cxn modelId="{AB50EB1B-41EA-4A2E-AC49-733ABDF4B063}" type="presOf" srcId="{CE28142A-A977-42C5-A05B-92F0E0D29C6D}" destId="{314B9293-8BAC-439E-B165-6D916D465C0D}" srcOrd="0" destOrd="0" presId="urn:microsoft.com/office/officeart/2005/8/layout/radial6"/>
    <dgm:cxn modelId="{2FD8C91C-27C8-448A-A418-7435637D8ACB}" srcId="{8E302F93-6E12-46BE-A879-2CEDDA77D5AD}" destId="{9D8F95C2-C32F-4D82-A047-5677FBDCD31D}" srcOrd="1" destOrd="0" parTransId="{E7BE90BA-7C34-44B0-860D-E2A5CEAE9CD0}" sibTransId="{2EFEEF0B-E065-41A2-AFEF-7CC214C434AB}"/>
    <dgm:cxn modelId="{0E84F92E-D834-4E60-92AB-680E53063F67}" type="presOf" srcId="{87C1732A-B272-40DD-8812-2371B7AB22D8}" destId="{DDDBEE54-2D0C-4ADE-A058-7F8E3D309ACA}" srcOrd="0" destOrd="0" presId="urn:microsoft.com/office/officeart/2005/8/layout/radial6"/>
    <dgm:cxn modelId="{566B9A31-29A5-4439-8B72-E1721CAFE419}" type="presOf" srcId="{EFA7FD10-9C0E-4E72-AC08-A000D5BC9FA3}" destId="{BCF5E9EE-F6D4-46FD-B5D2-04CA3B13751B}" srcOrd="0" destOrd="0" presId="urn:microsoft.com/office/officeart/2005/8/layout/radial6"/>
    <dgm:cxn modelId="{583EB437-2A5C-4706-95DA-5C67A306D7F5}" srcId="{8E302F93-6E12-46BE-A879-2CEDDA77D5AD}" destId="{CE28142A-A977-42C5-A05B-92F0E0D29C6D}" srcOrd="4" destOrd="0" parTransId="{9EE266E0-18CC-486C-BC7B-4B2EE942BD27}" sibTransId="{058D2FAB-0761-48C5-8361-F41DB7544390}"/>
    <dgm:cxn modelId="{B3A1D93D-0856-45F2-A308-2B0CC2C5A03F}" type="presOf" srcId="{2FB07F1E-795B-4DCA-9571-2B7DEAF5E5B1}" destId="{C601772B-4693-4A28-9148-9042BB1D947C}" srcOrd="0" destOrd="0" presId="urn:microsoft.com/office/officeart/2005/8/layout/radial6"/>
    <dgm:cxn modelId="{6751B44D-3506-4F81-9B3E-43EE3A9FC089}" type="presOf" srcId="{9A0C2680-0F0F-4C65-A046-E81E5AD3342C}" destId="{D1DBC303-4C92-4023-B190-8D946C822D66}" srcOrd="0" destOrd="0" presId="urn:microsoft.com/office/officeart/2005/8/layout/radial6"/>
    <dgm:cxn modelId="{94342150-326B-4C42-A6DC-A2829B1335E4}" type="presOf" srcId="{9D8F95C2-C32F-4D82-A047-5677FBDCD31D}" destId="{DA503CA8-C2BE-498A-9498-4BDF690255B4}" srcOrd="0" destOrd="0" presId="urn:microsoft.com/office/officeart/2005/8/layout/radial6"/>
    <dgm:cxn modelId="{72732054-60BD-4EC3-B419-56A842210A72}" srcId="{8E302F93-6E12-46BE-A879-2CEDDA77D5AD}" destId="{9A0C2680-0F0F-4C65-A046-E81E5AD3342C}" srcOrd="3" destOrd="0" parTransId="{30B41573-870F-4ECB-B7CB-7B885BE3662C}" sibTransId="{B06336B5-9DF3-44BA-9DAD-E7EA5171CA1D}"/>
    <dgm:cxn modelId="{58073A57-64CC-4519-9913-58A815B89A56}" srcId="{01A228D3-AC51-408A-9E6E-9E42FB2CEDA8}" destId="{8E302F93-6E12-46BE-A879-2CEDDA77D5AD}" srcOrd="0" destOrd="0" parTransId="{500E2EE8-D4F4-4C01-A2D3-6E33953D0802}" sibTransId="{ACFE66BA-99C2-4D4D-8D50-C12C00383CE6}"/>
    <dgm:cxn modelId="{5D46F981-4442-4772-A5B4-368D7D3B503F}" type="presOf" srcId="{B06336B5-9DF3-44BA-9DAD-E7EA5171CA1D}" destId="{8DD79A10-2BFB-40D3-ADED-A11E1660718B}" srcOrd="0" destOrd="0" presId="urn:microsoft.com/office/officeart/2005/8/layout/radial6"/>
    <dgm:cxn modelId="{3EA45691-741C-4061-A686-A4B48207BCEC}" srcId="{8E302F93-6E12-46BE-A879-2CEDDA77D5AD}" destId="{2FB07F1E-795B-4DCA-9571-2B7DEAF5E5B1}" srcOrd="2" destOrd="0" parTransId="{F7B23C6B-8CD8-4C30-965D-B8CEE7F3C7F9}" sibTransId="{FE492275-EFEB-4CF7-A7F7-F8B5282CA8CA}"/>
    <dgm:cxn modelId="{AD012E93-B78A-4CE6-A454-DF3B72926C17}" type="presOf" srcId="{01A228D3-AC51-408A-9E6E-9E42FB2CEDA8}" destId="{252458DC-E554-4672-8A56-CEA1B9D0BFFF}" srcOrd="0" destOrd="0" presId="urn:microsoft.com/office/officeart/2005/8/layout/radial6"/>
    <dgm:cxn modelId="{1E1C0A9A-8554-40E1-84B1-8DE38923E859}" type="presOf" srcId="{8E302F93-6E12-46BE-A879-2CEDDA77D5AD}" destId="{C48961DF-58F2-472D-AD7A-DAE58AAF4175}" srcOrd="0" destOrd="0" presId="urn:microsoft.com/office/officeart/2005/8/layout/radial6"/>
    <dgm:cxn modelId="{1442329F-6B2F-43C8-84CF-ACAA92316D71}" type="presOf" srcId="{CA019360-F063-4BAC-8933-BCA2FD9DF8E9}" destId="{D45D75E2-2B4B-46B7-B5AA-C64849855903}" srcOrd="0" destOrd="0" presId="urn:microsoft.com/office/officeart/2005/8/layout/radial6"/>
    <dgm:cxn modelId="{E8DF64AE-E8F1-4113-8E62-0F5C9A806B15}" type="presOf" srcId="{2EFEEF0B-E065-41A2-AFEF-7CC214C434AB}" destId="{2E455E67-FD1B-409A-8840-C5E118F72A45}" srcOrd="0" destOrd="0" presId="urn:microsoft.com/office/officeart/2005/8/layout/radial6"/>
    <dgm:cxn modelId="{BE01CFB5-291A-4A53-B34B-FE815F3017C5}" type="presOf" srcId="{38AA92F5-D9D8-4E19-A0CF-DEB3BC91BE2C}" destId="{62729AE4-6F2D-497B-8C78-5FDE45ED2504}" srcOrd="0" destOrd="0" presId="urn:microsoft.com/office/officeart/2005/8/layout/radial6"/>
    <dgm:cxn modelId="{E0D86FC0-E8A3-4A66-AB9B-2E4672A2F71C}" type="presOf" srcId="{058D2FAB-0761-48C5-8361-F41DB7544390}" destId="{B1C5278E-DA6B-4E59-B9B1-B95E5DAA0389}" srcOrd="0" destOrd="0" presId="urn:microsoft.com/office/officeart/2005/8/layout/radial6"/>
    <dgm:cxn modelId="{5D15E3E2-BEBC-4820-B97F-AFF5501222DA}" srcId="{8E302F93-6E12-46BE-A879-2CEDDA77D5AD}" destId="{87C1732A-B272-40DD-8812-2371B7AB22D8}" srcOrd="0" destOrd="0" parTransId="{846C38C2-2D8E-4F9C-99E6-77AD86D25E54}" sibTransId="{38AA92F5-D9D8-4E19-A0CF-DEB3BC91BE2C}"/>
    <dgm:cxn modelId="{56A24CE5-FC29-408C-87AF-16C12BE8AB87}" srcId="{8E302F93-6E12-46BE-A879-2CEDDA77D5AD}" destId="{EFA7FD10-9C0E-4E72-AC08-A000D5BC9FA3}" srcOrd="5" destOrd="0" parTransId="{1C8FB5E3-1FCB-4562-BB10-102B2C094FD5}" sibTransId="{CA019360-F063-4BAC-8933-BCA2FD9DF8E9}"/>
    <dgm:cxn modelId="{FD4E84B5-9862-4150-999F-ECE157257426}" type="presParOf" srcId="{252458DC-E554-4672-8A56-CEA1B9D0BFFF}" destId="{C48961DF-58F2-472D-AD7A-DAE58AAF4175}" srcOrd="0" destOrd="0" presId="urn:microsoft.com/office/officeart/2005/8/layout/radial6"/>
    <dgm:cxn modelId="{795F7DDB-A7FB-425D-A290-7DCCCCEC21EB}" type="presParOf" srcId="{252458DC-E554-4672-8A56-CEA1B9D0BFFF}" destId="{DDDBEE54-2D0C-4ADE-A058-7F8E3D309ACA}" srcOrd="1" destOrd="0" presId="urn:microsoft.com/office/officeart/2005/8/layout/radial6"/>
    <dgm:cxn modelId="{0164A731-930E-44F0-8C6A-9D69C77A93AC}" type="presParOf" srcId="{252458DC-E554-4672-8A56-CEA1B9D0BFFF}" destId="{E24CC912-6E57-4C17-9E83-79F4F042B7A0}" srcOrd="2" destOrd="0" presId="urn:microsoft.com/office/officeart/2005/8/layout/radial6"/>
    <dgm:cxn modelId="{1E68BA9B-C44D-48F3-BCC8-F9D43B0FE119}" type="presParOf" srcId="{252458DC-E554-4672-8A56-CEA1B9D0BFFF}" destId="{62729AE4-6F2D-497B-8C78-5FDE45ED2504}" srcOrd="3" destOrd="0" presId="urn:microsoft.com/office/officeart/2005/8/layout/radial6"/>
    <dgm:cxn modelId="{69BE5A07-DE28-49E2-A911-FC523EC4C16C}" type="presParOf" srcId="{252458DC-E554-4672-8A56-CEA1B9D0BFFF}" destId="{DA503CA8-C2BE-498A-9498-4BDF690255B4}" srcOrd="4" destOrd="0" presId="urn:microsoft.com/office/officeart/2005/8/layout/radial6"/>
    <dgm:cxn modelId="{CD0D417A-A454-4251-9889-4ABB51E7940F}" type="presParOf" srcId="{252458DC-E554-4672-8A56-CEA1B9D0BFFF}" destId="{019F11A3-D4F7-4E63-B136-B8D8F12FB6A9}" srcOrd="5" destOrd="0" presId="urn:microsoft.com/office/officeart/2005/8/layout/radial6"/>
    <dgm:cxn modelId="{00063B68-FA5F-4A8E-853B-7B54D419795D}" type="presParOf" srcId="{252458DC-E554-4672-8A56-CEA1B9D0BFFF}" destId="{2E455E67-FD1B-409A-8840-C5E118F72A45}" srcOrd="6" destOrd="0" presId="urn:microsoft.com/office/officeart/2005/8/layout/radial6"/>
    <dgm:cxn modelId="{3528F312-64F2-451D-8E4F-6AE5923821B8}" type="presParOf" srcId="{252458DC-E554-4672-8A56-CEA1B9D0BFFF}" destId="{C601772B-4693-4A28-9148-9042BB1D947C}" srcOrd="7" destOrd="0" presId="urn:microsoft.com/office/officeart/2005/8/layout/radial6"/>
    <dgm:cxn modelId="{7AA27C21-01A6-46D6-8A82-CBF74EB9698F}" type="presParOf" srcId="{252458DC-E554-4672-8A56-CEA1B9D0BFFF}" destId="{A1B65EE0-45ED-4D05-BFC0-64940C4D5D63}" srcOrd="8" destOrd="0" presId="urn:microsoft.com/office/officeart/2005/8/layout/radial6"/>
    <dgm:cxn modelId="{63C0FAC5-11DA-4F10-98AC-A53B287E092D}" type="presParOf" srcId="{252458DC-E554-4672-8A56-CEA1B9D0BFFF}" destId="{D4BFA124-1ED1-43BB-BE5C-AD17760C40F7}" srcOrd="9" destOrd="0" presId="urn:microsoft.com/office/officeart/2005/8/layout/radial6"/>
    <dgm:cxn modelId="{019ACB75-FC88-42B3-AFCD-C6ED400A4CF0}" type="presParOf" srcId="{252458DC-E554-4672-8A56-CEA1B9D0BFFF}" destId="{D1DBC303-4C92-4023-B190-8D946C822D66}" srcOrd="10" destOrd="0" presId="urn:microsoft.com/office/officeart/2005/8/layout/radial6"/>
    <dgm:cxn modelId="{9820AC1B-8D4A-464F-892D-8B040B6AFC2E}" type="presParOf" srcId="{252458DC-E554-4672-8A56-CEA1B9D0BFFF}" destId="{A0395C41-0B86-42BE-95F7-A68B85B1DFA2}" srcOrd="11" destOrd="0" presId="urn:microsoft.com/office/officeart/2005/8/layout/radial6"/>
    <dgm:cxn modelId="{FF551A62-2A3E-4C1F-B77B-230C48AB3A53}" type="presParOf" srcId="{252458DC-E554-4672-8A56-CEA1B9D0BFFF}" destId="{8DD79A10-2BFB-40D3-ADED-A11E1660718B}" srcOrd="12" destOrd="0" presId="urn:microsoft.com/office/officeart/2005/8/layout/radial6"/>
    <dgm:cxn modelId="{98BB7E76-3422-4F99-B2A7-6C0DED2BAEE7}" type="presParOf" srcId="{252458DC-E554-4672-8A56-CEA1B9D0BFFF}" destId="{314B9293-8BAC-439E-B165-6D916D465C0D}" srcOrd="13" destOrd="0" presId="urn:microsoft.com/office/officeart/2005/8/layout/radial6"/>
    <dgm:cxn modelId="{8EB17539-FD34-44E3-9E72-CB786B29AC81}" type="presParOf" srcId="{252458DC-E554-4672-8A56-CEA1B9D0BFFF}" destId="{35F8A0F3-1BF7-4652-9C41-5AF8EED2D335}" srcOrd="14" destOrd="0" presId="urn:microsoft.com/office/officeart/2005/8/layout/radial6"/>
    <dgm:cxn modelId="{6CE3CDD0-75EF-4860-AF97-E7F15783FAEA}" type="presParOf" srcId="{252458DC-E554-4672-8A56-CEA1B9D0BFFF}" destId="{B1C5278E-DA6B-4E59-B9B1-B95E5DAA0389}" srcOrd="15" destOrd="0" presId="urn:microsoft.com/office/officeart/2005/8/layout/radial6"/>
    <dgm:cxn modelId="{127DF500-4619-4C34-B8C2-23CAB8463CAD}" type="presParOf" srcId="{252458DC-E554-4672-8A56-CEA1B9D0BFFF}" destId="{BCF5E9EE-F6D4-46FD-B5D2-04CA3B13751B}" srcOrd="16" destOrd="0" presId="urn:microsoft.com/office/officeart/2005/8/layout/radial6"/>
    <dgm:cxn modelId="{3302E421-44A5-459C-89FD-7A91EEE0AF1A}" type="presParOf" srcId="{252458DC-E554-4672-8A56-CEA1B9D0BFFF}" destId="{B60DFFEA-0F8E-44B1-BC0E-C95E9DDB738B}" srcOrd="17" destOrd="0" presId="urn:microsoft.com/office/officeart/2005/8/layout/radial6"/>
    <dgm:cxn modelId="{7180CDD2-AE1F-4C2C-9E7F-2788D972AC14}" type="presParOf" srcId="{252458DC-E554-4672-8A56-CEA1B9D0BFFF}" destId="{D45D75E2-2B4B-46B7-B5AA-C64849855903}" srcOrd="18" destOrd="0" presId="urn:microsoft.com/office/officeart/2005/8/layout/radial6"/>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6F96643-560A-411A-A595-0316E06E5A6F}" type="doc">
      <dgm:prSet loTypeId="urn:microsoft.com/office/officeart/2005/8/layout/radial6" loCatId="cycle" qsTypeId="urn:microsoft.com/office/officeart/2005/8/quickstyle/simple1" qsCatId="simple" csTypeId="urn:microsoft.com/office/officeart/2005/8/colors/accent3_2" csCatId="accent3" phldr="1"/>
      <dgm:spPr/>
      <dgm:t>
        <a:bodyPr/>
        <a:lstStyle/>
        <a:p>
          <a:endParaRPr lang="en-US"/>
        </a:p>
      </dgm:t>
    </dgm:pt>
    <dgm:pt modelId="{AC5E3FFD-454D-448F-9C54-C4AB2A9F9529}">
      <dgm:prSet phldrT="[Text]"/>
      <dgm:spPr>
        <a:xfrm>
          <a:off x="1641666" y="1010168"/>
          <a:ext cx="899725" cy="899725"/>
        </a:xfrm>
        <a:prstGeom prst="ellipse">
          <a:avLst/>
        </a:prstGeom>
        <a:solidFill>
          <a:srgbClr val="0E715F">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pPr>
            <a:buNone/>
          </a:pPr>
          <a:r>
            <a:rPr lang="en-US" dirty="0">
              <a:solidFill>
                <a:srgbClr val="FFFFFF"/>
              </a:solidFill>
              <a:latin typeface="Segoe UI"/>
              <a:ea typeface="+mn-ea"/>
              <a:cs typeface="+mn-cs"/>
            </a:rPr>
            <a:t>Public blockchain</a:t>
          </a:r>
        </a:p>
      </dgm:t>
    </dgm:pt>
    <dgm:pt modelId="{462243D0-3635-40DC-A204-1658ACD0DD94}" type="parTrans" cxnId="{D54742AE-ABDF-451C-9954-6CE31CF7CF46}">
      <dgm:prSet/>
      <dgm:spPr/>
      <dgm:t>
        <a:bodyPr/>
        <a:lstStyle/>
        <a:p>
          <a:endParaRPr lang="en-US"/>
        </a:p>
      </dgm:t>
    </dgm:pt>
    <dgm:pt modelId="{B771C7F3-5B2A-4316-B9BF-357F51DEEA5B}" type="sibTrans" cxnId="{D54742AE-ABDF-451C-9954-6CE31CF7CF46}">
      <dgm:prSet/>
      <dgm:spPr/>
      <dgm:t>
        <a:bodyPr/>
        <a:lstStyle/>
        <a:p>
          <a:endParaRPr lang="en-US"/>
        </a:p>
      </dgm:t>
    </dgm:pt>
    <dgm:pt modelId="{255D80A2-5BA4-4A96-A31B-4CF7B9D91F31}">
      <dgm:prSet phldrT="[Text]"/>
      <dgm:spPr>
        <a:xfrm>
          <a:off x="1776625" y="1406"/>
          <a:ext cx="629807" cy="629807"/>
        </a:xfrm>
        <a:prstGeom prst="ellipse">
          <a:avLst/>
        </a:prstGeom>
        <a:solidFill>
          <a:srgbClr val="0E715F">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pPr>
            <a:buNone/>
          </a:pPr>
          <a:r>
            <a:rPr lang="en-US" dirty="0">
              <a:solidFill>
                <a:srgbClr val="FFFFFF"/>
              </a:solidFill>
              <a:latin typeface="Segoe UI"/>
              <a:ea typeface="+mn-ea"/>
              <a:cs typeface="+mn-cs"/>
            </a:rPr>
            <a:t>Persona</a:t>
          </a:r>
        </a:p>
      </dgm:t>
    </dgm:pt>
    <dgm:pt modelId="{5D60129B-4246-42E7-A854-2989586B7445}" type="parTrans" cxnId="{F9625275-463C-4FCE-843B-621B98FDA209}">
      <dgm:prSet/>
      <dgm:spPr/>
      <dgm:t>
        <a:bodyPr/>
        <a:lstStyle/>
        <a:p>
          <a:endParaRPr lang="en-US"/>
        </a:p>
      </dgm:t>
    </dgm:pt>
    <dgm:pt modelId="{1C6A4E7E-50C4-423C-BB08-57B10086A65B}" type="sibTrans" cxnId="{F9625275-463C-4FCE-843B-621B98FDA209}">
      <dgm:prSet/>
      <dgm:spPr>
        <a:xfrm>
          <a:off x="925134" y="293636"/>
          <a:ext cx="2332789" cy="2332789"/>
        </a:xfrm>
        <a:prstGeom prst="blockArc">
          <a:avLst>
            <a:gd name="adj1" fmla="val 16200000"/>
            <a:gd name="adj2" fmla="val 19285714"/>
            <a:gd name="adj3" fmla="val 3888"/>
          </a:avLst>
        </a:prstGeom>
        <a:solidFill>
          <a:srgbClr val="0E715F">
            <a:tint val="60000"/>
            <a:hueOff val="0"/>
            <a:satOff val="0"/>
            <a:lumOff val="0"/>
            <a:alphaOff val="0"/>
          </a:srgbClr>
        </a:solidFill>
        <a:ln>
          <a:noFill/>
        </a:ln>
        <a:effectLst/>
      </dgm:spPr>
      <dgm:t>
        <a:bodyPr/>
        <a:lstStyle/>
        <a:p>
          <a:endParaRPr lang="en-US"/>
        </a:p>
      </dgm:t>
    </dgm:pt>
    <dgm:pt modelId="{5A1A33C9-313B-49BC-A4D0-960467EDA1B8}">
      <dgm:prSet phldrT="[Text]"/>
      <dgm:spPr>
        <a:xfrm>
          <a:off x="2670822" y="432028"/>
          <a:ext cx="629807" cy="629807"/>
        </a:xfrm>
        <a:prstGeom prst="ellipse">
          <a:avLst/>
        </a:prstGeom>
        <a:solidFill>
          <a:srgbClr val="0E715F">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pPr>
            <a:buNone/>
          </a:pPr>
          <a:r>
            <a:rPr lang="en-US" dirty="0">
              <a:solidFill>
                <a:srgbClr val="FFFFFF"/>
              </a:solidFill>
              <a:latin typeface="Segoe UI"/>
              <a:ea typeface="+mn-ea"/>
              <a:cs typeface="+mn-cs"/>
            </a:rPr>
            <a:t>Woodgrove Financial</a:t>
          </a:r>
        </a:p>
      </dgm:t>
    </dgm:pt>
    <dgm:pt modelId="{D35079EE-1577-40D9-A742-69E3FE14E5BF}" type="parTrans" cxnId="{4C346157-49AE-445B-9540-29202AB86741}">
      <dgm:prSet/>
      <dgm:spPr/>
      <dgm:t>
        <a:bodyPr/>
        <a:lstStyle/>
        <a:p>
          <a:endParaRPr lang="en-US"/>
        </a:p>
      </dgm:t>
    </dgm:pt>
    <dgm:pt modelId="{6F9A0BDC-D336-4E50-A898-918E601B360F}" type="sibTrans" cxnId="{4C346157-49AE-445B-9540-29202AB86741}">
      <dgm:prSet/>
      <dgm:spPr>
        <a:xfrm>
          <a:off x="925134" y="293636"/>
          <a:ext cx="2332789" cy="2332789"/>
        </a:xfrm>
        <a:prstGeom prst="blockArc">
          <a:avLst>
            <a:gd name="adj1" fmla="val 19285714"/>
            <a:gd name="adj2" fmla="val 771429"/>
            <a:gd name="adj3" fmla="val 3888"/>
          </a:avLst>
        </a:prstGeom>
        <a:solidFill>
          <a:srgbClr val="0E715F">
            <a:tint val="60000"/>
            <a:hueOff val="0"/>
            <a:satOff val="0"/>
            <a:lumOff val="0"/>
            <a:alphaOff val="0"/>
          </a:srgbClr>
        </a:solidFill>
        <a:ln>
          <a:noFill/>
        </a:ln>
        <a:effectLst/>
      </dgm:spPr>
      <dgm:t>
        <a:bodyPr/>
        <a:lstStyle/>
        <a:p>
          <a:endParaRPr lang="en-US"/>
        </a:p>
      </dgm:t>
    </dgm:pt>
    <dgm:pt modelId="{560C4B9C-11B3-49D1-B461-9BA36BC38A41}">
      <dgm:prSet phldrT="[Text]"/>
      <dgm:spPr>
        <a:xfrm>
          <a:off x="2891671" y="1399629"/>
          <a:ext cx="629807" cy="629807"/>
        </a:xfrm>
        <a:prstGeom prst="ellipse">
          <a:avLst/>
        </a:prstGeom>
        <a:solidFill>
          <a:srgbClr val="0E715F">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pPr>
            <a:buNone/>
          </a:pPr>
          <a:r>
            <a:rPr lang="en-US" dirty="0">
              <a:solidFill>
                <a:srgbClr val="FFFFFF"/>
              </a:solidFill>
              <a:latin typeface="Segoe UI"/>
              <a:ea typeface="+mn-ea"/>
              <a:cs typeface="+mn-cs"/>
            </a:rPr>
            <a:t>Person B</a:t>
          </a:r>
        </a:p>
      </dgm:t>
    </dgm:pt>
    <dgm:pt modelId="{046A9135-8245-4BFD-BF5F-E34E038D0A88}" type="parTrans" cxnId="{08423E44-8631-4107-B3C7-AA65D54D0581}">
      <dgm:prSet/>
      <dgm:spPr/>
      <dgm:t>
        <a:bodyPr/>
        <a:lstStyle/>
        <a:p>
          <a:endParaRPr lang="en-US"/>
        </a:p>
      </dgm:t>
    </dgm:pt>
    <dgm:pt modelId="{97ECE3E9-9786-4C70-9A58-F7DBEC076882}" type="sibTrans" cxnId="{08423E44-8631-4107-B3C7-AA65D54D0581}">
      <dgm:prSet/>
      <dgm:spPr>
        <a:xfrm>
          <a:off x="925134" y="293636"/>
          <a:ext cx="2332789" cy="2332789"/>
        </a:xfrm>
        <a:prstGeom prst="blockArc">
          <a:avLst>
            <a:gd name="adj1" fmla="val 771429"/>
            <a:gd name="adj2" fmla="val 3857143"/>
            <a:gd name="adj3" fmla="val 3888"/>
          </a:avLst>
        </a:prstGeom>
        <a:solidFill>
          <a:srgbClr val="0E715F">
            <a:tint val="60000"/>
            <a:hueOff val="0"/>
            <a:satOff val="0"/>
            <a:lumOff val="0"/>
            <a:alphaOff val="0"/>
          </a:srgbClr>
        </a:solidFill>
        <a:ln>
          <a:noFill/>
        </a:ln>
        <a:effectLst/>
      </dgm:spPr>
      <dgm:t>
        <a:bodyPr/>
        <a:lstStyle/>
        <a:p>
          <a:endParaRPr lang="en-US"/>
        </a:p>
      </dgm:t>
    </dgm:pt>
    <dgm:pt modelId="{D149511B-078D-43C0-8274-837F994A970C}">
      <dgm:prSet phldrT="[Text]"/>
      <dgm:spPr>
        <a:xfrm>
          <a:off x="2272867" y="2175585"/>
          <a:ext cx="629807" cy="629807"/>
        </a:xfrm>
        <a:prstGeom prst="ellipse">
          <a:avLst/>
        </a:prstGeom>
        <a:solidFill>
          <a:srgbClr val="0E715F">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pPr>
            <a:buNone/>
          </a:pPr>
          <a:r>
            <a:rPr lang="en-US" dirty="0">
              <a:solidFill>
                <a:srgbClr val="FFFFFF"/>
              </a:solidFill>
              <a:latin typeface="Segoe UI"/>
              <a:ea typeface="+mn-ea"/>
              <a:cs typeface="+mn-cs"/>
            </a:rPr>
            <a:t>Northwind Traders</a:t>
          </a:r>
        </a:p>
      </dgm:t>
    </dgm:pt>
    <dgm:pt modelId="{61057E68-3C76-43B1-949C-E321062E7D25}" type="parTrans" cxnId="{51A5F6EC-3CEF-4EAD-B05B-0D3D04EA4C32}">
      <dgm:prSet/>
      <dgm:spPr/>
      <dgm:t>
        <a:bodyPr/>
        <a:lstStyle/>
        <a:p>
          <a:endParaRPr lang="en-US"/>
        </a:p>
      </dgm:t>
    </dgm:pt>
    <dgm:pt modelId="{FA5B6189-790A-4CB6-99C8-04CDBC3445FE}" type="sibTrans" cxnId="{51A5F6EC-3CEF-4EAD-B05B-0D3D04EA4C32}">
      <dgm:prSet/>
      <dgm:spPr>
        <a:xfrm>
          <a:off x="925134" y="293636"/>
          <a:ext cx="2332789" cy="2332789"/>
        </a:xfrm>
        <a:prstGeom prst="blockArc">
          <a:avLst>
            <a:gd name="adj1" fmla="val 3857143"/>
            <a:gd name="adj2" fmla="val 6942857"/>
            <a:gd name="adj3" fmla="val 3888"/>
          </a:avLst>
        </a:prstGeom>
        <a:solidFill>
          <a:srgbClr val="0E715F">
            <a:tint val="60000"/>
            <a:hueOff val="0"/>
            <a:satOff val="0"/>
            <a:lumOff val="0"/>
            <a:alphaOff val="0"/>
          </a:srgbClr>
        </a:solidFill>
        <a:ln>
          <a:noFill/>
        </a:ln>
        <a:effectLst/>
      </dgm:spPr>
      <dgm:t>
        <a:bodyPr/>
        <a:lstStyle/>
        <a:p>
          <a:endParaRPr lang="en-US"/>
        </a:p>
      </dgm:t>
    </dgm:pt>
    <dgm:pt modelId="{8375618C-0D96-4E36-A90B-E6F7819D91A8}">
      <dgm:prSet phldrT="[Text]"/>
      <dgm:spPr>
        <a:xfrm>
          <a:off x="1280382" y="2175585"/>
          <a:ext cx="629807" cy="629807"/>
        </a:xfrm>
        <a:prstGeom prst="ellipse">
          <a:avLst/>
        </a:prstGeom>
        <a:solidFill>
          <a:srgbClr val="0E715F">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pPr>
            <a:buNone/>
          </a:pPr>
          <a:r>
            <a:rPr lang="en-US" dirty="0">
              <a:solidFill>
                <a:srgbClr val="FFFFFF"/>
              </a:solidFill>
              <a:latin typeface="Segoe UI"/>
              <a:ea typeface="+mn-ea"/>
              <a:cs typeface="+mn-cs"/>
            </a:rPr>
            <a:t>Bank 6</a:t>
          </a:r>
        </a:p>
      </dgm:t>
    </dgm:pt>
    <dgm:pt modelId="{EB7DD764-F82E-431E-85DC-252A30B08468}" type="parTrans" cxnId="{93BB2820-5002-46CF-9D1C-B4FB7286A969}">
      <dgm:prSet/>
      <dgm:spPr/>
      <dgm:t>
        <a:bodyPr/>
        <a:lstStyle/>
        <a:p>
          <a:endParaRPr lang="en-US"/>
        </a:p>
      </dgm:t>
    </dgm:pt>
    <dgm:pt modelId="{4E9A1C9B-88B7-4479-9B3A-5A2236C64677}" type="sibTrans" cxnId="{93BB2820-5002-46CF-9D1C-B4FB7286A969}">
      <dgm:prSet/>
      <dgm:spPr>
        <a:xfrm>
          <a:off x="925134" y="293636"/>
          <a:ext cx="2332789" cy="2332789"/>
        </a:xfrm>
        <a:prstGeom prst="blockArc">
          <a:avLst>
            <a:gd name="adj1" fmla="val 6942857"/>
            <a:gd name="adj2" fmla="val 10028571"/>
            <a:gd name="adj3" fmla="val 3888"/>
          </a:avLst>
        </a:prstGeom>
        <a:solidFill>
          <a:srgbClr val="0E715F">
            <a:tint val="60000"/>
            <a:hueOff val="0"/>
            <a:satOff val="0"/>
            <a:lumOff val="0"/>
            <a:alphaOff val="0"/>
          </a:srgbClr>
        </a:solidFill>
        <a:ln>
          <a:noFill/>
        </a:ln>
        <a:effectLst/>
      </dgm:spPr>
      <dgm:t>
        <a:bodyPr/>
        <a:lstStyle/>
        <a:p>
          <a:endParaRPr lang="en-US"/>
        </a:p>
      </dgm:t>
    </dgm:pt>
    <dgm:pt modelId="{1AC77236-1150-42C7-B05F-44602948188A}">
      <dgm:prSet phldrT="[Text]"/>
      <dgm:spPr>
        <a:xfrm>
          <a:off x="661578" y="1399629"/>
          <a:ext cx="629807" cy="629807"/>
        </a:xfrm>
        <a:prstGeom prst="ellipse">
          <a:avLst/>
        </a:prstGeom>
        <a:solidFill>
          <a:srgbClr val="0E715F">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pPr>
            <a:buNone/>
          </a:pPr>
          <a:r>
            <a:rPr lang="en-US" dirty="0">
              <a:solidFill>
                <a:srgbClr val="FFFFFF"/>
              </a:solidFill>
              <a:latin typeface="Segoe UI"/>
              <a:ea typeface="+mn-ea"/>
              <a:cs typeface="+mn-cs"/>
            </a:rPr>
            <a:t>Bank 1</a:t>
          </a:r>
        </a:p>
      </dgm:t>
    </dgm:pt>
    <dgm:pt modelId="{224A2E4B-AA6D-4355-855F-37DE97890FB6}" type="parTrans" cxnId="{02C438D9-3352-4025-8496-2A215C8A1B37}">
      <dgm:prSet/>
      <dgm:spPr/>
      <dgm:t>
        <a:bodyPr/>
        <a:lstStyle/>
        <a:p>
          <a:endParaRPr lang="en-US"/>
        </a:p>
      </dgm:t>
    </dgm:pt>
    <dgm:pt modelId="{C2DA1E5B-0F35-4276-B3D5-CAAD9E988F3A}" type="sibTrans" cxnId="{02C438D9-3352-4025-8496-2A215C8A1B37}">
      <dgm:prSet/>
      <dgm:spPr>
        <a:xfrm>
          <a:off x="925134" y="293636"/>
          <a:ext cx="2332789" cy="2332789"/>
        </a:xfrm>
        <a:prstGeom prst="blockArc">
          <a:avLst>
            <a:gd name="adj1" fmla="val 10028571"/>
            <a:gd name="adj2" fmla="val 13114286"/>
            <a:gd name="adj3" fmla="val 3888"/>
          </a:avLst>
        </a:prstGeom>
        <a:solidFill>
          <a:srgbClr val="0E715F">
            <a:tint val="60000"/>
            <a:hueOff val="0"/>
            <a:satOff val="0"/>
            <a:lumOff val="0"/>
            <a:alphaOff val="0"/>
          </a:srgbClr>
        </a:solidFill>
        <a:ln>
          <a:noFill/>
        </a:ln>
        <a:effectLst/>
      </dgm:spPr>
      <dgm:t>
        <a:bodyPr/>
        <a:lstStyle/>
        <a:p>
          <a:endParaRPr lang="en-US"/>
        </a:p>
      </dgm:t>
    </dgm:pt>
    <dgm:pt modelId="{D1F46EE5-A468-47A9-A3F1-E08CBA87FB65}">
      <dgm:prSet phldrT="[Text]"/>
      <dgm:spPr>
        <a:xfrm>
          <a:off x="882427" y="432028"/>
          <a:ext cx="629807" cy="629807"/>
        </a:xfrm>
        <a:prstGeom prst="ellipse">
          <a:avLst/>
        </a:prstGeom>
        <a:solidFill>
          <a:srgbClr val="0E715F">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pPr>
            <a:buNone/>
          </a:pPr>
          <a:r>
            <a:rPr lang="en-US" dirty="0">
              <a:solidFill>
                <a:srgbClr val="FFFFFF"/>
              </a:solidFill>
              <a:latin typeface="Segoe UI"/>
              <a:ea typeface="+mn-ea"/>
              <a:cs typeface="+mn-cs"/>
            </a:rPr>
            <a:t>Consortium 6</a:t>
          </a:r>
        </a:p>
      </dgm:t>
    </dgm:pt>
    <dgm:pt modelId="{8B5C33AE-E792-428E-B289-78BC1E72CB91}" type="parTrans" cxnId="{178FCE4E-3A20-4DD4-9036-7B0B01A8905F}">
      <dgm:prSet/>
      <dgm:spPr/>
      <dgm:t>
        <a:bodyPr/>
        <a:lstStyle/>
        <a:p>
          <a:endParaRPr lang="en-US"/>
        </a:p>
      </dgm:t>
    </dgm:pt>
    <dgm:pt modelId="{456A0675-4807-4172-9DBE-584F0DDA4065}" type="sibTrans" cxnId="{178FCE4E-3A20-4DD4-9036-7B0B01A8905F}">
      <dgm:prSet/>
      <dgm:spPr>
        <a:xfrm>
          <a:off x="925134" y="293636"/>
          <a:ext cx="2332789" cy="2332789"/>
        </a:xfrm>
        <a:prstGeom prst="blockArc">
          <a:avLst>
            <a:gd name="adj1" fmla="val 13114286"/>
            <a:gd name="adj2" fmla="val 16200000"/>
            <a:gd name="adj3" fmla="val 3888"/>
          </a:avLst>
        </a:prstGeom>
        <a:solidFill>
          <a:srgbClr val="0E715F">
            <a:tint val="60000"/>
            <a:hueOff val="0"/>
            <a:satOff val="0"/>
            <a:lumOff val="0"/>
            <a:alphaOff val="0"/>
          </a:srgbClr>
        </a:solidFill>
        <a:ln>
          <a:noFill/>
        </a:ln>
        <a:effectLst/>
      </dgm:spPr>
      <dgm:t>
        <a:bodyPr/>
        <a:lstStyle/>
        <a:p>
          <a:endParaRPr lang="en-US"/>
        </a:p>
      </dgm:t>
    </dgm:pt>
    <dgm:pt modelId="{1DCDE27C-82FE-4C6E-B793-2CFA9E5C6014}">
      <dgm:prSet phldrT="[Text]"/>
      <dgm:spPr/>
      <dgm:t>
        <a:bodyPr/>
        <a:lstStyle/>
        <a:p>
          <a:endParaRPr lang="en-US" dirty="0"/>
        </a:p>
      </dgm:t>
    </dgm:pt>
    <dgm:pt modelId="{76B47EA7-132F-41E5-AD21-BF8891192288}" type="parTrans" cxnId="{471E7C9D-B1B5-462F-8D67-6B9C07DD4EFB}">
      <dgm:prSet/>
      <dgm:spPr/>
      <dgm:t>
        <a:bodyPr/>
        <a:lstStyle/>
        <a:p>
          <a:endParaRPr lang="en-US"/>
        </a:p>
      </dgm:t>
    </dgm:pt>
    <dgm:pt modelId="{C6FCAAAA-D6DD-49A1-93C9-B21B71E6A999}" type="sibTrans" cxnId="{471E7C9D-B1B5-462F-8D67-6B9C07DD4EFB}">
      <dgm:prSet/>
      <dgm:spPr/>
      <dgm:t>
        <a:bodyPr/>
        <a:lstStyle/>
        <a:p>
          <a:endParaRPr lang="en-US"/>
        </a:p>
      </dgm:t>
    </dgm:pt>
    <dgm:pt modelId="{599C0B11-3359-476E-8D5A-FDA913BD9FF5}" type="pres">
      <dgm:prSet presAssocID="{B6F96643-560A-411A-A595-0316E06E5A6F}" presName="Name0" presStyleCnt="0">
        <dgm:presLayoutVars>
          <dgm:chMax val="1"/>
          <dgm:dir/>
          <dgm:animLvl val="ctr"/>
          <dgm:resizeHandles val="exact"/>
        </dgm:presLayoutVars>
      </dgm:prSet>
      <dgm:spPr/>
    </dgm:pt>
    <dgm:pt modelId="{97D079BC-D22E-4791-80C1-95AD963A8A73}" type="pres">
      <dgm:prSet presAssocID="{AC5E3FFD-454D-448F-9C54-C4AB2A9F9529}" presName="centerShape" presStyleLbl="node0" presStyleIdx="0" presStyleCnt="1"/>
      <dgm:spPr/>
    </dgm:pt>
    <dgm:pt modelId="{C8B05CA9-7D54-4FBA-9440-C98339D30C49}" type="pres">
      <dgm:prSet presAssocID="{255D80A2-5BA4-4A96-A31B-4CF7B9D91F31}" presName="node" presStyleLbl="node1" presStyleIdx="0" presStyleCnt="7">
        <dgm:presLayoutVars>
          <dgm:bulletEnabled val="1"/>
        </dgm:presLayoutVars>
      </dgm:prSet>
      <dgm:spPr/>
    </dgm:pt>
    <dgm:pt modelId="{06504486-3FF7-4007-B47D-4CC5D020F3A0}" type="pres">
      <dgm:prSet presAssocID="{255D80A2-5BA4-4A96-A31B-4CF7B9D91F31}" presName="dummy" presStyleCnt="0"/>
      <dgm:spPr/>
    </dgm:pt>
    <dgm:pt modelId="{8CD1CA81-9C99-45F4-BC5D-9C195F0BB146}" type="pres">
      <dgm:prSet presAssocID="{1C6A4E7E-50C4-423C-BB08-57B10086A65B}" presName="sibTrans" presStyleLbl="sibTrans2D1" presStyleIdx="0" presStyleCnt="7"/>
      <dgm:spPr/>
    </dgm:pt>
    <dgm:pt modelId="{F9DB3BB6-0D59-45C0-A1D7-8BF9B4D3C339}" type="pres">
      <dgm:prSet presAssocID="{5A1A33C9-313B-49BC-A4D0-960467EDA1B8}" presName="node" presStyleLbl="node1" presStyleIdx="1" presStyleCnt="7">
        <dgm:presLayoutVars>
          <dgm:bulletEnabled val="1"/>
        </dgm:presLayoutVars>
      </dgm:prSet>
      <dgm:spPr/>
    </dgm:pt>
    <dgm:pt modelId="{A44BDC93-133D-4EAC-A959-D09CEAF995F3}" type="pres">
      <dgm:prSet presAssocID="{5A1A33C9-313B-49BC-A4D0-960467EDA1B8}" presName="dummy" presStyleCnt="0"/>
      <dgm:spPr/>
    </dgm:pt>
    <dgm:pt modelId="{2E100044-4694-4498-B329-EF4860EE790D}" type="pres">
      <dgm:prSet presAssocID="{6F9A0BDC-D336-4E50-A898-918E601B360F}" presName="sibTrans" presStyleLbl="sibTrans2D1" presStyleIdx="1" presStyleCnt="7"/>
      <dgm:spPr/>
    </dgm:pt>
    <dgm:pt modelId="{CFB03543-981B-4B68-9683-54982DFA5D88}" type="pres">
      <dgm:prSet presAssocID="{560C4B9C-11B3-49D1-B461-9BA36BC38A41}" presName="node" presStyleLbl="node1" presStyleIdx="2" presStyleCnt="7">
        <dgm:presLayoutVars>
          <dgm:bulletEnabled val="1"/>
        </dgm:presLayoutVars>
      </dgm:prSet>
      <dgm:spPr/>
    </dgm:pt>
    <dgm:pt modelId="{B8EBEC4C-5F56-4CE6-B2D4-8536F51D62F5}" type="pres">
      <dgm:prSet presAssocID="{560C4B9C-11B3-49D1-B461-9BA36BC38A41}" presName="dummy" presStyleCnt="0"/>
      <dgm:spPr/>
    </dgm:pt>
    <dgm:pt modelId="{255A8A59-D4A1-4B41-9493-80104FAA6485}" type="pres">
      <dgm:prSet presAssocID="{97ECE3E9-9786-4C70-9A58-F7DBEC076882}" presName="sibTrans" presStyleLbl="sibTrans2D1" presStyleIdx="2" presStyleCnt="7"/>
      <dgm:spPr/>
    </dgm:pt>
    <dgm:pt modelId="{48DDEDC4-79E7-4780-98B1-6A0EF1D48DD9}" type="pres">
      <dgm:prSet presAssocID="{D149511B-078D-43C0-8274-837F994A970C}" presName="node" presStyleLbl="node1" presStyleIdx="3" presStyleCnt="7">
        <dgm:presLayoutVars>
          <dgm:bulletEnabled val="1"/>
        </dgm:presLayoutVars>
      </dgm:prSet>
      <dgm:spPr/>
    </dgm:pt>
    <dgm:pt modelId="{DE8C03CA-9F1F-4FA5-AEBE-4BF9FBDD443B}" type="pres">
      <dgm:prSet presAssocID="{D149511B-078D-43C0-8274-837F994A970C}" presName="dummy" presStyleCnt="0"/>
      <dgm:spPr/>
    </dgm:pt>
    <dgm:pt modelId="{D9715F92-A3D2-43CA-AD78-4EF6139B23AC}" type="pres">
      <dgm:prSet presAssocID="{FA5B6189-790A-4CB6-99C8-04CDBC3445FE}" presName="sibTrans" presStyleLbl="sibTrans2D1" presStyleIdx="3" presStyleCnt="7"/>
      <dgm:spPr/>
    </dgm:pt>
    <dgm:pt modelId="{5E196053-D1E0-44C0-8960-691A259DEF2F}" type="pres">
      <dgm:prSet presAssocID="{8375618C-0D96-4E36-A90B-E6F7819D91A8}" presName="node" presStyleLbl="node1" presStyleIdx="4" presStyleCnt="7">
        <dgm:presLayoutVars>
          <dgm:bulletEnabled val="1"/>
        </dgm:presLayoutVars>
      </dgm:prSet>
      <dgm:spPr/>
    </dgm:pt>
    <dgm:pt modelId="{A45D37D0-0965-4479-BE99-D9C927416F22}" type="pres">
      <dgm:prSet presAssocID="{8375618C-0D96-4E36-A90B-E6F7819D91A8}" presName="dummy" presStyleCnt="0"/>
      <dgm:spPr/>
    </dgm:pt>
    <dgm:pt modelId="{A5298A77-26C5-49DC-8B14-439EE7DF0BAD}" type="pres">
      <dgm:prSet presAssocID="{4E9A1C9B-88B7-4479-9B3A-5A2236C64677}" presName="sibTrans" presStyleLbl="sibTrans2D1" presStyleIdx="4" presStyleCnt="7"/>
      <dgm:spPr/>
    </dgm:pt>
    <dgm:pt modelId="{0B883596-946C-4F0B-9968-ED79E2A73802}" type="pres">
      <dgm:prSet presAssocID="{1AC77236-1150-42C7-B05F-44602948188A}" presName="node" presStyleLbl="node1" presStyleIdx="5" presStyleCnt="7">
        <dgm:presLayoutVars>
          <dgm:bulletEnabled val="1"/>
        </dgm:presLayoutVars>
      </dgm:prSet>
      <dgm:spPr/>
    </dgm:pt>
    <dgm:pt modelId="{079AAD58-E914-42D2-8904-398413D5F872}" type="pres">
      <dgm:prSet presAssocID="{1AC77236-1150-42C7-B05F-44602948188A}" presName="dummy" presStyleCnt="0"/>
      <dgm:spPr/>
    </dgm:pt>
    <dgm:pt modelId="{EDEE820C-08AD-4070-B34B-97086482BAB9}" type="pres">
      <dgm:prSet presAssocID="{C2DA1E5B-0F35-4276-B3D5-CAAD9E988F3A}" presName="sibTrans" presStyleLbl="sibTrans2D1" presStyleIdx="5" presStyleCnt="7"/>
      <dgm:spPr/>
    </dgm:pt>
    <dgm:pt modelId="{BBD476E9-C298-463D-946C-A38BD2B3C590}" type="pres">
      <dgm:prSet presAssocID="{D1F46EE5-A468-47A9-A3F1-E08CBA87FB65}" presName="node" presStyleLbl="node1" presStyleIdx="6" presStyleCnt="7">
        <dgm:presLayoutVars>
          <dgm:bulletEnabled val="1"/>
        </dgm:presLayoutVars>
      </dgm:prSet>
      <dgm:spPr/>
    </dgm:pt>
    <dgm:pt modelId="{15B86327-1DFF-44CB-BBF8-1BD9B60BFB7A}" type="pres">
      <dgm:prSet presAssocID="{D1F46EE5-A468-47A9-A3F1-E08CBA87FB65}" presName="dummy" presStyleCnt="0"/>
      <dgm:spPr/>
    </dgm:pt>
    <dgm:pt modelId="{B83D47F7-C2A9-41B2-8EE4-1214738B7D99}" type="pres">
      <dgm:prSet presAssocID="{456A0675-4807-4172-9DBE-584F0DDA4065}" presName="sibTrans" presStyleLbl="sibTrans2D1" presStyleIdx="6" presStyleCnt="7"/>
      <dgm:spPr/>
    </dgm:pt>
  </dgm:ptLst>
  <dgm:cxnLst>
    <dgm:cxn modelId="{778CF30E-E857-430B-8958-E510F01CF28C}" type="presOf" srcId="{255D80A2-5BA4-4A96-A31B-4CF7B9D91F31}" destId="{C8B05CA9-7D54-4FBA-9440-C98339D30C49}" srcOrd="0" destOrd="0" presId="urn:microsoft.com/office/officeart/2005/8/layout/radial6"/>
    <dgm:cxn modelId="{93BB2820-5002-46CF-9D1C-B4FB7286A969}" srcId="{AC5E3FFD-454D-448F-9C54-C4AB2A9F9529}" destId="{8375618C-0D96-4E36-A90B-E6F7819D91A8}" srcOrd="4" destOrd="0" parTransId="{EB7DD764-F82E-431E-85DC-252A30B08468}" sibTransId="{4E9A1C9B-88B7-4479-9B3A-5A2236C64677}"/>
    <dgm:cxn modelId="{A584492C-6E2F-4902-930A-A071EBCF0163}" type="presOf" srcId="{5A1A33C9-313B-49BC-A4D0-960467EDA1B8}" destId="{F9DB3BB6-0D59-45C0-A1D7-8BF9B4D3C339}" srcOrd="0" destOrd="0" presId="urn:microsoft.com/office/officeart/2005/8/layout/radial6"/>
    <dgm:cxn modelId="{33DE4931-A972-4CB8-BEE7-CB92A14073A8}" type="presOf" srcId="{D149511B-078D-43C0-8274-837F994A970C}" destId="{48DDEDC4-79E7-4780-98B1-6A0EF1D48DD9}" srcOrd="0" destOrd="0" presId="urn:microsoft.com/office/officeart/2005/8/layout/radial6"/>
    <dgm:cxn modelId="{4578F635-F1F9-4693-B36D-36B7CAFAE3F3}" type="presOf" srcId="{B6F96643-560A-411A-A595-0316E06E5A6F}" destId="{599C0B11-3359-476E-8D5A-FDA913BD9FF5}" srcOrd="0" destOrd="0" presId="urn:microsoft.com/office/officeart/2005/8/layout/radial6"/>
    <dgm:cxn modelId="{141C3D3B-B691-4DA3-9DDA-993B6C99EF6D}" type="presOf" srcId="{97ECE3E9-9786-4C70-9A58-F7DBEC076882}" destId="{255A8A59-D4A1-4B41-9493-80104FAA6485}" srcOrd="0" destOrd="0" presId="urn:microsoft.com/office/officeart/2005/8/layout/radial6"/>
    <dgm:cxn modelId="{AFB5153C-31FB-48D6-9AA8-F75D55A89F1E}" type="presOf" srcId="{C2DA1E5B-0F35-4276-B3D5-CAAD9E988F3A}" destId="{EDEE820C-08AD-4070-B34B-97086482BAB9}" srcOrd="0" destOrd="0" presId="urn:microsoft.com/office/officeart/2005/8/layout/radial6"/>
    <dgm:cxn modelId="{C0C5DC41-24ED-4C74-9BBC-B6652CF1CB37}" type="presOf" srcId="{560C4B9C-11B3-49D1-B461-9BA36BC38A41}" destId="{CFB03543-981B-4B68-9683-54982DFA5D88}" srcOrd="0" destOrd="0" presId="urn:microsoft.com/office/officeart/2005/8/layout/radial6"/>
    <dgm:cxn modelId="{08423E44-8631-4107-B3C7-AA65D54D0581}" srcId="{AC5E3FFD-454D-448F-9C54-C4AB2A9F9529}" destId="{560C4B9C-11B3-49D1-B461-9BA36BC38A41}" srcOrd="2" destOrd="0" parTransId="{046A9135-8245-4BFD-BF5F-E34E038D0A88}" sibTransId="{97ECE3E9-9786-4C70-9A58-F7DBEC076882}"/>
    <dgm:cxn modelId="{178FCE4E-3A20-4DD4-9036-7B0B01A8905F}" srcId="{AC5E3FFD-454D-448F-9C54-C4AB2A9F9529}" destId="{D1F46EE5-A468-47A9-A3F1-E08CBA87FB65}" srcOrd="6" destOrd="0" parTransId="{8B5C33AE-E792-428E-B289-78BC1E72CB91}" sibTransId="{456A0675-4807-4172-9DBE-584F0DDA4065}"/>
    <dgm:cxn modelId="{7AB47E50-C2AE-4C3F-B785-EA370194894F}" type="presOf" srcId="{D1F46EE5-A468-47A9-A3F1-E08CBA87FB65}" destId="{BBD476E9-C298-463D-946C-A38BD2B3C590}" srcOrd="0" destOrd="0" presId="urn:microsoft.com/office/officeart/2005/8/layout/radial6"/>
    <dgm:cxn modelId="{CE9D9073-9E12-4C82-88E8-3977816479FD}" type="presOf" srcId="{1C6A4E7E-50C4-423C-BB08-57B10086A65B}" destId="{8CD1CA81-9C99-45F4-BC5D-9C195F0BB146}" srcOrd="0" destOrd="0" presId="urn:microsoft.com/office/officeart/2005/8/layout/radial6"/>
    <dgm:cxn modelId="{22A33974-04FB-4D43-8112-C10E1231984C}" type="presOf" srcId="{4E9A1C9B-88B7-4479-9B3A-5A2236C64677}" destId="{A5298A77-26C5-49DC-8B14-439EE7DF0BAD}" srcOrd="0" destOrd="0" presId="urn:microsoft.com/office/officeart/2005/8/layout/radial6"/>
    <dgm:cxn modelId="{F9625275-463C-4FCE-843B-621B98FDA209}" srcId="{AC5E3FFD-454D-448F-9C54-C4AB2A9F9529}" destId="{255D80A2-5BA4-4A96-A31B-4CF7B9D91F31}" srcOrd="0" destOrd="0" parTransId="{5D60129B-4246-42E7-A854-2989586B7445}" sibTransId="{1C6A4E7E-50C4-423C-BB08-57B10086A65B}"/>
    <dgm:cxn modelId="{4C346157-49AE-445B-9540-29202AB86741}" srcId="{AC5E3FFD-454D-448F-9C54-C4AB2A9F9529}" destId="{5A1A33C9-313B-49BC-A4D0-960467EDA1B8}" srcOrd="1" destOrd="0" parTransId="{D35079EE-1577-40D9-A742-69E3FE14E5BF}" sibTransId="{6F9A0BDC-D336-4E50-A898-918E601B360F}"/>
    <dgm:cxn modelId="{471E7C9D-B1B5-462F-8D67-6B9C07DD4EFB}" srcId="{B6F96643-560A-411A-A595-0316E06E5A6F}" destId="{1DCDE27C-82FE-4C6E-B793-2CFA9E5C6014}" srcOrd="1" destOrd="0" parTransId="{76B47EA7-132F-41E5-AD21-BF8891192288}" sibTransId="{C6FCAAAA-D6DD-49A1-93C9-B21B71E6A999}"/>
    <dgm:cxn modelId="{D54742AE-ABDF-451C-9954-6CE31CF7CF46}" srcId="{B6F96643-560A-411A-A595-0316E06E5A6F}" destId="{AC5E3FFD-454D-448F-9C54-C4AB2A9F9529}" srcOrd="0" destOrd="0" parTransId="{462243D0-3635-40DC-A204-1658ACD0DD94}" sibTransId="{B771C7F3-5B2A-4316-B9BF-357F51DEEA5B}"/>
    <dgm:cxn modelId="{3122E4B8-8DC8-4C5E-97E3-DAF156321CC3}" type="presOf" srcId="{456A0675-4807-4172-9DBE-584F0DDA4065}" destId="{B83D47F7-C2A9-41B2-8EE4-1214738B7D99}" srcOrd="0" destOrd="0" presId="urn:microsoft.com/office/officeart/2005/8/layout/radial6"/>
    <dgm:cxn modelId="{2D8FA8BC-DA79-4064-82D0-F024D108F9B9}" type="presOf" srcId="{6F9A0BDC-D336-4E50-A898-918E601B360F}" destId="{2E100044-4694-4498-B329-EF4860EE790D}" srcOrd="0" destOrd="0" presId="urn:microsoft.com/office/officeart/2005/8/layout/radial6"/>
    <dgm:cxn modelId="{1B5DABC2-3A98-45BE-A07D-86DF203ADC0D}" type="presOf" srcId="{FA5B6189-790A-4CB6-99C8-04CDBC3445FE}" destId="{D9715F92-A3D2-43CA-AD78-4EF6139B23AC}" srcOrd="0" destOrd="0" presId="urn:microsoft.com/office/officeart/2005/8/layout/radial6"/>
    <dgm:cxn modelId="{0B99FDCA-56CD-4FCB-BA9D-63DEEDCF5FED}" type="presOf" srcId="{1AC77236-1150-42C7-B05F-44602948188A}" destId="{0B883596-946C-4F0B-9968-ED79E2A73802}" srcOrd="0" destOrd="0" presId="urn:microsoft.com/office/officeart/2005/8/layout/radial6"/>
    <dgm:cxn modelId="{6177CED2-D732-4F47-874D-E49C38DBB2BA}" type="presOf" srcId="{AC5E3FFD-454D-448F-9C54-C4AB2A9F9529}" destId="{97D079BC-D22E-4791-80C1-95AD963A8A73}" srcOrd="0" destOrd="0" presId="urn:microsoft.com/office/officeart/2005/8/layout/radial6"/>
    <dgm:cxn modelId="{02C438D9-3352-4025-8496-2A215C8A1B37}" srcId="{AC5E3FFD-454D-448F-9C54-C4AB2A9F9529}" destId="{1AC77236-1150-42C7-B05F-44602948188A}" srcOrd="5" destOrd="0" parTransId="{224A2E4B-AA6D-4355-855F-37DE97890FB6}" sibTransId="{C2DA1E5B-0F35-4276-B3D5-CAAD9E988F3A}"/>
    <dgm:cxn modelId="{92F367DD-1171-4703-9D2F-E9DF5988C61A}" type="presOf" srcId="{8375618C-0D96-4E36-A90B-E6F7819D91A8}" destId="{5E196053-D1E0-44C0-8960-691A259DEF2F}" srcOrd="0" destOrd="0" presId="urn:microsoft.com/office/officeart/2005/8/layout/radial6"/>
    <dgm:cxn modelId="{51A5F6EC-3CEF-4EAD-B05B-0D3D04EA4C32}" srcId="{AC5E3FFD-454D-448F-9C54-C4AB2A9F9529}" destId="{D149511B-078D-43C0-8274-837F994A970C}" srcOrd="3" destOrd="0" parTransId="{61057E68-3C76-43B1-949C-E321062E7D25}" sibTransId="{FA5B6189-790A-4CB6-99C8-04CDBC3445FE}"/>
    <dgm:cxn modelId="{F4C4B379-C386-47B6-933E-94663975EE45}" type="presParOf" srcId="{599C0B11-3359-476E-8D5A-FDA913BD9FF5}" destId="{97D079BC-D22E-4791-80C1-95AD963A8A73}" srcOrd="0" destOrd="0" presId="urn:microsoft.com/office/officeart/2005/8/layout/radial6"/>
    <dgm:cxn modelId="{0C6BE958-BCBD-4051-8B80-1CFA6099EC4D}" type="presParOf" srcId="{599C0B11-3359-476E-8D5A-FDA913BD9FF5}" destId="{C8B05CA9-7D54-4FBA-9440-C98339D30C49}" srcOrd="1" destOrd="0" presId="urn:microsoft.com/office/officeart/2005/8/layout/radial6"/>
    <dgm:cxn modelId="{03872ED4-E07A-43FD-A851-65FEAF175184}" type="presParOf" srcId="{599C0B11-3359-476E-8D5A-FDA913BD9FF5}" destId="{06504486-3FF7-4007-B47D-4CC5D020F3A0}" srcOrd="2" destOrd="0" presId="urn:microsoft.com/office/officeart/2005/8/layout/radial6"/>
    <dgm:cxn modelId="{0A8DFB3A-1335-4DE4-A72C-37FBD874D0BB}" type="presParOf" srcId="{599C0B11-3359-476E-8D5A-FDA913BD9FF5}" destId="{8CD1CA81-9C99-45F4-BC5D-9C195F0BB146}" srcOrd="3" destOrd="0" presId="urn:microsoft.com/office/officeart/2005/8/layout/radial6"/>
    <dgm:cxn modelId="{1302C683-2CFA-4E58-BFCC-6C1978BD9498}" type="presParOf" srcId="{599C0B11-3359-476E-8D5A-FDA913BD9FF5}" destId="{F9DB3BB6-0D59-45C0-A1D7-8BF9B4D3C339}" srcOrd="4" destOrd="0" presId="urn:microsoft.com/office/officeart/2005/8/layout/radial6"/>
    <dgm:cxn modelId="{6911FD2F-8D3D-4EE8-BA65-6BFF560068EF}" type="presParOf" srcId="{599C0B11-3359-476E-8D5A-FDA913BD9FF5}" destId="{A44BDC93-133D-4EAC-A959-D09CEAF995F3}" srcOrd="5" destOrd="0" presId="urn:microsoft.com/office/officeart/2005/8/layout/radial6"/>
    <dgm:cxn modelId="{5771DE2C-827B-4A46-AF52-8D37BF6DF79A}" type="presParOf" srcId="{599C0B11-3359-476E-8D5A-FDA913BD9FF5}" destId="{2E100044-4694-4498-B329-EF4860EE790D}" srcOrd="6" destOrd="0" presId="urn:microsoft.com/office/officeart/2005/8/layout/radial6"/>
    <dgm:cxn modelId="{7C1DC069-3597-43BB-9FE7-D50E9BA4E66F}" type="presParOf" srcId="{599C0B11-3359-476E-8D5A-FDA913BD9FF5}" destId="{CFB03543-981B-4B68-9683-54982DFA5D88}" srcOrd="7" destOrd="0" presId="urn:microsoft.com/office/officeart/2005/8/layout/radial6"/>
    <dgm:cxn modelId="{C7F671A9-EA5E-4217-86B6-CF48D8EA9777}" type="presParOf" srcId="{599C0B11-3359-476E-8D5A-FDA913BD9FF5}" destId="{B8EBEC4C-5F56-4CE6-B2D4-8536F51D62F5}" srcOrd="8" destOrd="0" presId="urn:microsoft.com/office/officeart/2005/8/layout/radial6"/>
    <dgm:cxn modelId="{BED12E60-4D37-4344-B604-9B64E04D3809}" type="presParOf" srcId="{599C0B11-3359-476E-8D5A-FDA913BD9FF5}" destId="{255A8A59-D4A1-4B41-9493-80104FAA6485}" srcOrd="9" destOrd="0" presId="urn:microsoft.com/office/officeart/2005/8/layout/radial6"/>
    <dgm:cxn modelId="{639EC7F6-F53A-4437-B637-3BF4DD9A9806}" type="presParOf" srcId="{599C0B11-3359-476E-8D5A-FDA913BD9FF5}" destId="{48DDEDC4-79E7-4780-98B1-6A0EF1D48DD9}" srcOrd="10" destOrd="0" presId="urn:microsoft.com/office/officeart/2005/8/layout/radial6"/>
    <dgm:cxn modelId="{8EBD461E-BE66-453A-95E6-AFF662370A7A}" type="presParOf" srcId="{599C0B11-3359-476E-8D5A-FDA913BD9FF5}" destId="{DE8C03CA-9F1F-4FA5-AEBE-4BF9FBDD443B}" srcOrd="11" destOrd="0" presId="urn:microsoft.com/office/officeart/2005/8/layout/radial6"/>
    <dgm:cxn modelId="{8B5136E9-A816-4BD8-ADAA-128B9459243A}" type="presParOf" srcId="{599C0B11-3359-476E-8D5A-FDA913BD9FF5}" destId="{D9715F92-A3D2-43CA-AD78-4EF6139B23AC}" srcOrd="12" destOrd="0" presId="urn:microsoft.com/office/officeart/2005/8/layout/radial6"/>
    <dgm:cxn modelId="{0DC84EC4-3CDC-45B9-B051-63F476843144}" type="presParOf" srcId="{599C0B11-3359-476E-8D5A-FDA913BD9FF5}" destId="{5E196053-D1E0-44C0-8960-691A259DEF2F}" srcOrd="13" destOrd="0" presId="urn:microsoft.com/office/officeart/2005/8/layout/radial6"/>
    <dgm:cxn modelId="{B7F01412-B99E-494C-BB71-A9DEB9122F61}" type="presParOf" srcId="{599C0B11-3359-476E-8D5A-FDA913BD9FF5}" destId="{A45D37D0-0965-4479-BE99-D9C927416F22}" srcOrd="14" destOrd="0" presId="urn:microsoft.com/office/officeart/2005/8/layout/radial6"/>
    <dgm:cxn modelId="{99797B3A-515A-4FEA-AE74-C9778B8AAD16}" type="presParOf" srcId="{599C0B11-3359-476E-8D5A-FDA913BD9FF5}" destId="{A5298A77-26C5-49DC-8B14-439EE7DF0BAD}" srcOrd="15" destOrd="0" presId="urn:microsoft.com/office/officeart/2005/8/layout/radial6"/>
    <dgm:cxn modelId="{2BBC7614-2F0E-4D16-84C8-12DF9ABDC1AC}" type="presParOf" srcId="{599C0B11-3359-476E-8D5A-FDA913BD9FF5}" destId="{0B883596-946C-4F0B-9968-ED79E2A73802}" srcOrd="16" destOrd="0" presId="urn:microsoft.com/office/officeart/2005/8/layout/radial6"/>
    <dgm:cxn modelId="{7C0CFB9F-5ABF-4E53-BB2C-DF8C72C7562A}" type="presParOf" srcId="{599C0B11-3359-476E-8D5A-FDA913BD9FF5}" destId="{079AAD58-E914-42D2-8904-398413D5F872}" srcOrd="17" destOrd="0" presId="urn:microsoft.com/office/officeart/2005/8/layout/radial6"/>
    <dgm:cxn modelId="{96A54A2B-8390-4726-BC10-C1E5FAF0A1F3}" type="presParOf" srcId="{599C0B11-3359-476E-8D5A-FDA913BD9FF5}" destId="{EDEE820C-08AD-4070-B34B-97086482BAB9}" srcOrd="18" destOrd="0" presId="urn:microsoft.com/office/officeart/2005/8/layout/radial6"/>
    <dgm:cxn modelId="{835EF3C9-59A2-4DDE-9C5C-056DDB3C01F4}" type="presParOf" srcId="{599C0B11-3359-476E-8D5A-FDA913BD9FF5}" destId="{BBD476E9-C298-463D-946C-A38BD2B3C590}" srcOrd="19" destOrd="0" presId="urn:microsoft.com/office/officeart/2005/8/layout/radial6"/>
    <dgm:cxn modelId="{27907A8C-72B1-437D-90A1-938CF17AB955}" type="presParOf" srcId="{599C0B11-3359-476E-8D5A-FDA913BD9FF5}" destId="{15B86327-1DFF-44CB-BBF8-1BD9B60BFB7A}" srcOrd="20" destOrd="0" presId="urn:microsoft.com/office/officeart/2005/8/layout/radial6"/>
    <dgm:cxn modelId="{AADC4A67-0097-4954-AA6A-32C0F24A0A3C}" type="presParOf" srcId="{599C0B11-3359-476E-8D5A-FDA913BD9FF5}" destId="{B83D47F7-C2A9-41B2-8EE4-1214738B7D99}" srcOrd="21" destOrd="0" presId="urn:microsoft.com/office/officeart/2005/8/layout/radial6"/>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6A8D27-CF42-4E98-B9B5-2F73294A38CF}">
      <dsp:nvSpPr>
        <dsp:cNvPr id="0" name=""/>
        <dsp:cNvSpPr/>
      </dsp:nvSpPr>
      <dsp:spPr>
        <a:xfrm>
          <a:off x="1739043" y="637464"/>
          <a:ext cx="1588069" cy="1588069"/>
        </a:xfrm>
        <a:prstGeom prst="ellipse">
          <a:avLst/>
        </a:prstGeom>
        <a:solidFill>
          <a:srgbClr val="0A5BBA">
            <a:alpha val="50000"/>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rgbClr val="FFFFFF"/>
              </a:solidFill>
              <a:latin typeface="Segoe UI"/>
              <a:ea typeface="+mn-ea"/>
              <a:cs typeface="+mn-cs"/>
            </a:rPr>
            <a:t>Consortium</a:t>
          </a:r>
        </a:p>
      </dsp:txBody>
      <dsp:txXfrm>
        <a:off x="1971610" y="870031"/>
        <a:ext cx="1122935" cy="1122935"/>
      </dsp:txXfrm>
    </dsp:sp>
    <dsp:sp modelId="{7253AAAB-CD76-46AB-B373-14CF91BB9EBC}">
      <dsp:nvSpPr>
        <dsp:cNvPr id="0" name=""/>
        <dsp:cNvSpPr/>
      </dsp:nvSpPr>
      <dsp:spPr>
        <a:xfrm>
          <a:off x="2136060" y="283"/>
          <a:ext cx="794034" cy="794034"/>
        </a:xfrm>
        <a:prstGeom prst="ellipse">
          <a:avLst/>
        </a:prstGeom>
        <a:solidFill>
          <a:srgbClr val="0A5BBA">
            <a:alpha val="50000"/>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n-US" sz="800" kern="1200" dirty="0">
              <a:solidFill>
                <a:srgbClr val="FFFFFF"/>
              </a:solidFill>
              <a:latin typeface="Segoe UI"/>
              <a:ea typeface="+mn-ea"/>
              <a:cs typeface="+mn-cs"/>
            </a:rPr>
            <a:t>Woodgrove Financial</a:t>
          </a:r>
        </a:p>
      </dsp:txBody>
      <dsp:txXfrm>
        <a:off x="2252344" y="116567"/>
        <a:ext cx="561466" cy="561466"/>
      </dsp:txXfrm>
    </dsp:sp>
    <dsp:sp modelId="{2392332B-51D8-4F09-80BC-2739B5FDDBBB}">
      <dsp:nvSpPr>
        <dsp:cNvPr id="0" name=""/>
        <dsp:cNvSpPr/>
      </dsp:nvSpPr>
      <dsp:spPr>
        <a:xfrm>
          <a:off x="3031702" y="517382"/>
          <a:ext cx="794034" cy="794034"/>
        </a:xfrm>
        <a:prstGeom prst="ellipse">
          <a:avLst/>
        </a:prstGeom>
        <a:solidFill>
          <a:srgbClr val="0A5BBA">
            <a:alpha val="50000"/>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n-US" sz="800" kern="1200" dirty="0">
              <a:solidFill>
                <a:srgbClr val="FFFFFF"/>
              </a:solidFill>
              <a:latin typeface="Segoe UI"/>
              <a:ea typeface="+mn-ea"/>
              <a:cs typeface="+mn-cs"/>
            </a:rPr>
            <a:t>Contoso Bank</a:t>
          </a:r>
        </a:p>
      </dsp:txBody>
      <dsp:txXfrm>
        <a:off x="3147986" y="633666"/>
        <a:ext cx="561466" cy="561466"/>
      </dsp:txXfrm>
    </dsp:sp>
    <dsp:sp modelId="{BC5E12D1-3219-4636-9E3D-D29BEFB447D6}">
      <dsp:nvSpPr>
        <dsp:cNvPr id="0" name=""/>
        <dsp:cNvSpPr/>
      </dsp:nvSpPr>
      <dsp:spPr>
        <a:xfrm>
          <a:off x="3031702" y="1551580"/>
          <a:ext cx="794034" cy="794034"/>
        </a:xfrm>
        <a:prstGeom prst="ellipse">
          <a:avLst/>
        </a:prstGeom>
        <a:solidFill>
          <a:srgbClr val="0A5BBA">
            <a:alpha val="50000"/>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n-US" sz="800" kern="1200" dirty="0">
              <a:solidFill>
                <a:srgbClr val="FFFFFF"/>
              </a:solidFill>
              <a:latin typeface="Segoe UI"/>
              <a:ea typeface="+mn-ea"/>
              <a:cs typeface="+mn-cs"/>
            </a:rPr>
            <a:t>Northwind Traders</a:t>
          </a:r>
        </a:p>
      </dsp:txBody>
      <dsp:txXfrm>
        <a:off x="3147986" y="1667864"/>
        <a:ext cx="561466" cy="561466"/>
      </dsp:txXfrm>
    </dsp:sp>
    <dsp:sp modelId="{8207687A-1407-42D3-A319-3BB9A91CC815}">
      <dsp:nvSpPr>
        <dsp:cNvPr id="0" name=""/>
        <dsp:cNvSpPr/>
      </dsp:nvSpPr>
      <dsp:spPr>
        <a:xfrm>
          <a:off x="2136060" y="2068679"/>
          <a:ext cx="794034" cy="794034"/>
        </a:xfrm>
        <a:prstGeom prst="ellipse">
          <a:avLst/>
        </a:prstGeom>
        <a:solidFill>
          <a:srgbClr val="0A5BBA">
            <a:alpha val="50000"/>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n-US" sz="800" kern="1200" dirty="0">
              <a:solidFill>
                <a:srgbClr val="FFFFFF"/>
              </a:solidFill>
              <a:latin typeface="Segoe UI"/>
              <a:ea typeface="+mn-ea"/>
              <a:cs typeface="+mn-cs"/>
            </a:rPr>
            <a:t>Bank b</a:t>
          </a:r>
        </a:p>
      </dsp:txBody>
      <dsp:txXfrm>
        <a:off x="2252344" y="2184963"/>
        <a:ext cx="561466" cy="561466"/>
      </dsp:txXfrm>
    </dsp:sp>
    <dsp:sp modelId="{04512C6C-064A-4B16-9280-11DA8B0EFCFE}">
      <dsp:nvSpPr>
        <dsp:cNvPr id="0" name=""/>
        <dsp:cNvSpPr/>
      </dsp:nvSpPr>
      <dsp:spPr>
        <a:xfrm>
          <a:off x="1240418" y="1551580"/>
          <a:ext cx="794034" cy="794034"/>
        </a:xfrm>
        <a:prstGeom prst="ellipse">
          <a:avLst/>
        </a:prstGeom>
        <a:solidFill>
          <a:srgbClr val="0A5BBA">
            <a:alpha val="50000"/>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n-US" sz="800" kern="1200" dirty="0">
              <a:solidFill>
                <a:srgbClr val="FFFFFF"/>
              </a:solidFill>
              <a:latin typeface="Segoe UI"/>
              <a:ea typeface="+mn-ea"/>
              <a:cs typeface="+mn-cs"/>
            </a:rPr>
            <a:t>Insurance c</a:t>
          </a:r>
        </a:p>
      </dsp:txBody>
      <dsp:txXfrm>
        <a:off x="1356702" y="1667864"/>
        <a:ext cx="561466" cy="561466"/>
      </dsp:txXfrm>
    </dsp:sp>
    <dsp:sp modelId="{62C18E7F-1ED5-4839-9FED-EBC724923D5D}">
      <dsp:nvSpPr>
        <dsp:cNvPr id="0" name=""/>
        <dsp:cNvSpPr/>
      </dsp:nvSpPr>
      <dsp:spPr>
        <a:xfrm>
          <a:off x="1240418" y="517382"/>
          <a:ext cx="794034" cy="794034"/>
        </a:xfrm>
        <a:prstGeom prst="ellipse">
          <a:avLst/>
        </a:prstGeom>
        <a:solidFill>
          <a:srgbClr val="0A5BBA">
            <a:alpha val="50000"/>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n-US" sz="800" kern="1200" dirty="0">
              <a:solidFill>
                <a:srgbClr val="FFFFFF"/>
              </a:solidFill>
              <a:latin typeface="Segoe UI"/>
              <a:ea typeface="+mn-ea"/>
              <a:cs typeface="+mn-cs"/>
            </a:rPr>
            <a:t>Investment consortium c</a:t>
          </a:r>
        </a:p>
      </dsp:txBody>
      <dsp:txXfrm>
        <a:off x="1356702" y="633666"/>
        <a:ext cx="561466" cy="56146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5D75E2-2B4B-46B7-B5AA-C64849855903}">
      <dsp:nvSpPr>
        <dsp:cNvPr id="0" name=""/>
        <dsp:cNvSpPr/>
      </dsp:nvSpPr>
      <dsp:spPr>
        <a:xfrm>
          <a:off x="1043278" y="345790"/>
          <a:ext cx="2374343" cy="2374343"/>
        </a:xfrm>
        <a:prstGeom prst="blockArc">
          <a:avLst>
            <a:gd name="adj1" fmla="val 12600000"/>
            <a:gd name="adj2" fmla="val 16200000"/>
            <a:gd name="adj3" fmla="val 4501"/>
          </a:avLst>
        </a:prstGeom>
        <a:solidFill>
          <a:srgbClr val="15AEEF">
            <a:tint val="60000"/>
            <a:hueOff val="0"/>
            <a:satOff val="0"/>
            <a:lumOff val="0"/>
            <a:alphaOff val="0"/>
          </a:srgbClr>
        </a:solidFill>
        <a:ln>
          <a:noFill/>
        </a:ln>
        <a:effectLst/>
      </dsp:spPr>
      <dsp:style>
        <a:lnRef idx="0">
          <a:scrgbClr r="0" g="0" b="0"/>
        </a:lnRef>
        <a:fillRef idx="1">
          <a:scrgbClr r="0" g="0" b="0"/>
        </a:fillRef>
        <a:effectRef idx="0">
          <a:scrgbClr r="0" g="0" b="0"/>
        </a:effectRef>
        <a:fontRef idx="minor">
          <a:schemeClr val="lt1"/>
        </a:fontRef>
      </dsp:style>
    </dsp:sp>
    <dsp:sp modelId="{B1C5278E-DA6B-4E59-B9B1-B95E5DAA0389}">
      <dsp:nvSpPr>
        <dsp:cNvPr id="0" name=""/>
        <dsp:cNvSpPr/>
      </dsp:nvSpPr>
      <dsp:spPr>
        <a:xfrm>
          <a:off x="1043278" y="345790"/>
          <a:ext cx="2374343" cy="2374343"/>
        </a:xfrm>
        <a:prstGeom prst="blockArc">
          <a:avLst>
            <a:gd name="adj1" fmla="val 9000000"/>
            <a:gd name="adj2" fmla="val 12600000"/>
            <a:gd name="adj3" fmla="val 4501"/>
          </a:avLst>
        </a:prstGeom>
        <a:solidFill>
          <a:srgbClr val="15AEEF">
            <a:tint val="60000"/>
            <a:hueOff val="0"/>
            <a:satOff val="0"/>
            <a:lumOff val="0"/>
            <a:alphaOff val="0"/>
          </a:srgbClr>
        </a:solidFill>
        <a:ln>
          <a:noFill/>
        </a:ln>
        <a:effectLst/>
      </dsp:spPr>
      <dsp:style>
        <a:lnRef idx="0">
          <a:scrgbClr r="0" g="0" b="0"/>
        </a:lnRef>
        <a:fillRef idx="1">
          <a:scrgbClr r="0" g="0" b="0"/>
        </a:fillRef>
        <a:effectRef idx="0">
          <a:scrgbClr r="0" g="0" b="0"/>
        </a:effectRef>
        <a:fontRef idx="minor">
          <a:schemeClr val="lt1"/>
        </a:fontRef>
      </dsp:style>
    </dsp:sp>
    <dsp:sp modelId="{8DD79A10-2BFB-40D3-ADED-A11E1660718B}">
      <dsp:nvSpPr>
        <dsp:cNvPr id="0" name=""/>
        <dsp:cNvSpPr/>
      </dsp:nvSpPr>
      <dsp:spPr>
        <a:xfrm>
          <a:off x="1043278" y="345790"/>
          <a:ext cx="2374343" cy="2374343"/>
        </a:xfrm>
        <a:prstGeom prst="blockArc">
          <a:avLst>
            <a:gd name="adj1" fmla="val 5400000"/>
            <a:gd name="adj2" fmla="val 9000000"/>
            <a:gd name="adj3" fmla="val 4501"/>
          </a:avLst>
        </a:prstGeom>
        <a:solidFill>
          <a:srgbClr val="15AEEF">
            <a:tint val="60000"/>
            <a:hueOff val="0"/>
            <a:satOff val="0"/>
            <a:lumOff val="0"/>
            <a:alphaOff val="0"/>
          </a:srgbClr>
        </a:solidFill>
        <a:ln>
          <a:noFill/>
        </a:ln>
        <a:effectLst/>
      </dsp:spPr>
      <dsp:style>
        <a:lnRef idx="0">
          <a:scrgbClr r="0" g="0" b="0"/>
        </a:lnRef>
        <a:fillRef idx="1">
          <a:scrgbClr r="0" g="0" b="0"/>
        </a:fillRef>
        <a:effectRef idx="0">
          <a:scrgbClr r="0" g="0" b="0"/>
        </a:effectRef>
        <a:fontRef idx="minor">
          <a:schemeClr val="lt1"/>
        </a:fontRef>
      </dsp:style>
    </dsp:sp>
    <dsp:sp modelId="{D4BFA124-1ED1-43BB-BE5C-AD17760C40F7}">
      <dsp:nvSpPr>
        <dsp:cNvPr id="0" name=""/>
        <dsp:cNvSpPr/>
      </dsp:nvSpPr>
      <dsp:spPr>
        <a:xfrm>
          <a:off x="1043278" y="345790"/>
          <a:ext cx="2374343" cy="2374343"/>
        </a:xfrm>
        <a:prstGeom prst="blockArc">
          <a:avLst>
            <a:gd name="adj1" fmla="val 1800000"/>
            <a:gd name="adj2" fmla="val 5400000"/>
            <a:gd name="adj3" fmla="val 4501"/>
          </a:avLst>
        </a:prstGeom>
        <a:solidFill>
          <a:srgbClr val="15AEEF">
            <a:tint val="60000"/>
            <a:hueOff val="0"/>
            <a:satOff val="0"/>
            <a:lumOff val="0"/>
            <a:alphaOff val="0"/>
          </a:srgbClr>
        </a:solidFill>
        <a:ln>
          <a:noFill/>
        </a:ln>
        <a:effectLst/>
      </dsp:spPr>
      <dsp:style>
        <a:lnRef idx="0">
          <a:scrgbClr r="0" g="0" b="0"/>
        </a:lnRef>
        <a:fillRef idx="1">
          <a:scrgbClr r="0" g="0" b="0"/>
        </a:fillRef>
        <a:effectRef idx="0">
          <a:scrgbClr r="0" g="0" b="0"/>
        </a:effectRef>
        <a:fontRef idx="minor">
          <a:schemeClr val="lt1"/>
        </a:fontRef>
      </dsp:style>
    </dsp:sp>
    <dsp:sp modelId="{2E455E67-FD1B-409A-8840-C5E118F72A45}">
      <dsp:nvSpPr>
        <dsp:cNvPr id="0" name=""/>
        <dsp:cNvSpPr/>
      </dsp:nvSpPr>
      <dsp:spPr>
        <a:xfrm>
          <a:off x="1043278" y="345790"/>
          <a:ext cx="2374343" cy="2374343"/>
        </a:xfrm>
        <a:prstGeom prst="blockArc">
          <a:avLst>
            <a:gd name="adj1" fmla="val 19800000"/>
            <a:gd name="adj2" fmla="val 1800000"/>
            <a:gd name="adj3" fmla="val 4501"/>
          </a:avLst>
        </a:prstGeom>
        <a:solidFill>
          <a:srgbClr val="15AEEF">
            <a:tint val="60000"/>
            <a:hueOff val="0"/>
            <a:satOff val="0"/>
            <a:lumOff val="0"/>
            <a:alphaOff val="0"/>
          </a:srgbClr>
        </a:solidFill>
        <a:ln>
          <a:noFill/>
        </a:ln>
        <a:effectLst/>
      </dsp:spPr>
      <dsp:style>
        <a:lnRef idx="0">
          <a:scrgbClr r="0" g="0" b="0"/>
        </a:lnRef>
        <a:fillRef idx="1">
          <a:scrgbClr r="0" g="0" b="0"/>
        </a:fillRef>
        <a:effectRef idx="0">
          <a:scrgbClr r="0" g="0" b="0"/>
        </a:effectRef>
        <a:fontRef idx="minor">
          <a:schemeClr val="lt1"/>
        </a:fontRef>
      </dsp:style>
    </dsp:sp>
    <dsp:sp modelId="{62729AE4-6F2D-497B-8C78-5FDE45ED2504}">
      <dsp:nvSpPr>
        <dsp:cNvPr id="0" name=""/>
        <dsp:cNvSpPr/>
      </dsp:nvSpPr>
      <dsp:spPr>
        <a:xfrm>
          <a:off x="1043278" y="345790"/>
          <a:ext cx="2374343" cy="2374343"/>
        </a:xfrm>
        <a:prstGeom prst="blockArc">
          <a:avLst>
            <a:gd name="adj1" fmla="val 16200000"/>
            <a:gd name="adj2" fmla="val 19800000"/>
            <a:gd name="adj3" fmla="val 4501"/>
          </a:avLst>
        </a:prstGeom>
        <a:solidFill>
          <a:srgbClr val="15AEEF">
            <a:tint val="60000"/>
            <a:hueOff val="0"/>
            <a:satOff val="0"/>
            <a:lumOff val="0"/>
            <a:alphaOff val="0"/>
          </a:srgbClr>
        </a:solidFill>
        <a:ln>
          <a:noFill/>
        </a:ln>
        <a:effectLst/>
      </dsp:spPr>
      <dsp:style>
        <a:lnRef idx="0">
          <a:scrgbClr r="0" g="0" b="0"/>
        </a:lnRef>
        <a:fillRef idx="1">
          <a:scrgbClr r="0" g="0" b="0"/>
        </a:fillRef>
        <a:effectRef idx="0">
          <a:scrgbClr r="0" g="0" b="0"/>
        </a:effectRef>
        <a:fontRef idx="minor">
          <a:schemeClr val="lt1"/>
        </a:fontRef>
      </dsp:style>
    </dsp:sp>
    <dsp:sp modelId="{C48961DF-58F2-472D-AD7A-DAE58AAF4175}">
      <dsp:nvSpPr>
        <dsp:cNvPr id="0" name=""/>
        <dsp:cNvSpPr/>
      </dsp:nvSpPr>
      <dsp:spPr>
        <a:xfrm>
          <a:off x="1700064" y="1002576"/>
          <a:ext cx="1060770" cy="1060770"/>
        </a:xfrm>
        <a:prstGeom prst="ellipse">
          <a:avLst/>
        </a:prstGeom>
        <a:solidFill>
          <a:srgbClr val="15AEEF">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kern="1200" dirty="0">
              <a:solidFill>
                <a:srgbClr val="FFFFFF"/>
              </a:solidFill>
              <a:latin typeface="Segoe UI"/>
              <a:ea typeface="+mn-ea"/>
              <a:cs typeface="+mn-cs"/>
            </a:rPr>
            <a:t>Bank A Blockchain</a:t>
          </a:r>
        </a:p>
      </dsp:txBody>
      <dsp:txXfrm>
        <a:off x="1855410" y="1157922"/>
        <a:ext cx="750078" cy="750078"/>
      </dsp:txXfrm>
    </dsp:sp>
    <dsp:sp modelId="{DDDBEE54-2D0C-4ADE-A058-7F8E3D309ACA}">
      <dsp:nvSpPr>
        <dsp:cNvPr id="0" name=""/>
        <dsp:cNvSpPr/>
      </dsp:nvSpPr>
      <dsp:spPr>
        <a:xfrm>
          <a:off x="1859180" y="1251"/>
          <a:ext cx="742539" cy="742539"/>
        </a:xfrm>
        <a:prstGeom prst="ellipse">
          <a:avLst/>
        </a:prstGeom>
        <a:solidFill>
          <a:srgbClr val="15AEEF">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dirty="0">
              <a:solidFill>
                <a:srgbClr val="FFFFFF"/>
              </a:solidFill>
              <a:latin typeface="Segoe UI"/>
              <a:ea typeface="+mn-ea"/>
              <a:cs typeface="+mn-cs"/>
            </a:rPr>
            <a:t>Location 1</a:t>
          </a:r>
        </a:p>
      </dsp:txBody>
      <dsp:txXfrm>
        <a:off x="1967922" y="109993"/>
        <a:ext cx="525055" cy="525055"/>
      </dsp:txXfrm>
    </dsp:sp>
    <dsp:sp modelId="{DA503CA8-C2BE-498A-9498-4BDF690255B4}">
      <dsp:nvSpPr>
        <dsp:cNvPr id="0" name=""/>
        <dsp:cNvSpPr/>
      </dsp:nvSpPr>
      <dsp:spPr>
        <a:xfrm>
          <a:off x="2864151" y="581472"/>
          <a:ext cx="742539" cy="742539"/>
        </a:xfrm>
        <a:prstGeom prst="ellipse">
          <a:avLst/>
        </a:prstGeom>
        <a:solidFill>
          <a:srgbClr val="15AEEF">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dirty="0">
              <a:solidFill>
                <a:srgbClr val="FFFFFF"/>
              </a:solidFill>
              <a:latin typeface="Segoe UI"/>
              <a:ea typeface="+mn-ea"/>
              <a:cs typeface="+mn-cs"/>
            </a:rPr>
            <a:t>Location 2</a:t>
          </a:r>
        </a:p>
      </dsp:txBody>
      <dsp:txXfrm>
        <a:off x="2972893" y="690214"/>
        <a:ext cx="525055" cy="525055"/>
      </dsp:txXfrm>
    </dsp:sp>
    <dsp:sp modelId="{C601772B-4693-4A28-9148-9042BB1D947C}">
      <dsp:nvSpPr>
        <dsp:cNvPr id="0" name=""/>
        <dsp:cNvSpPr/>
      </dsp:nvSpPr>
      <dsp:spPr>
        <a:xfrm>
          <a:off x="2864151" y="1741912"/>
          <a:ext cx="742539" cy="742539"/>
        </a:xfrm>
        <a:prstGeom prst="ellipse">
          <a:avLst/>
        </a:prstGeom>
        <a:solidFill>
          <a:srgbClr val="15AEEF">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dirty="0">
              <a:solidFill>
                <a:srgbClr val="FFFFFF"/>
              </a:solidFill>
              <a:latin typeface="Segoe UI"/>
              <a:ea typeface="+mn-ea"/>
              <a:cs typeface="+mn-cs"/>
            </a:rPr>
            <a:t>Location 3</a:t>
          </a:r>
        </a:p>
      </dsp:txBody>
      <dsp:txXfrm>
        <a:off x="2972893" y="1850654"/>
        <a:ext cx="525055" cy="525055"/>
      </dsp:txXfrm>
    </dsp:sp>
    <dsp:sp modelId="{D1DBC303-4C92-4023-B190-8D946C822D66}">
      <dsp:nvSpPr>
        <dsp:cNvPr id="0" name=""/>
        <dsp:cNvSpPr/>
      </dsp:nvSpPr>
      <dsp:spPr>
        <a:xfrm>
          <a:off x="1859180" y="2322132"/>
          <a:ext cx="742539" cy="742539"/>
        </a:xfrm>
        <a:prstGeom prst="ellipse">
          <a:avLst/>
        </a:prstGeom>
        <a:solidFill>
          <a:srgbClr val="15AEEF">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dirty="0">
              <a:solidFill>
                <a:srgbClr val="FFFFFF"/>
              </a:solidFill>
              <a:latin typeface="Segoe UI"/>
              <a:ea typeface="+mn-ea"/>
              <a:cs typeface="+mn-cs"/>
            </a:rPr>
            <a:t>Location 4</a:t>
          </a:r>
        </a:p>
      </dsp:txBody>
      <dsp:txXfrm>
        <a:off x="1967922" y="2430874"/>
        <a:ext cx="525055" cy="525055"/>
      </dsp:txXfrm>
    </dsp:sp>
    <dsp:sp modelId="{314B9293-8BAC-439E-B165-6D916D465C0D}">
      <dsp:nvSpPr>
        <dsp:cNvPr id="0" name=""/>
        <dsp:cNvSpPr/>
      </dsp:nvSpPr>
      <dsp:spPr>
        <a:xfrm>
          <a:off x="854209" y="1741912"/>
          <a:ext cx="742539" cy="742539"/>
        </a:xfrm>
        <a:prstGeom prst="ellipse">
          <a:avLst/>
        </a:prstGeom>
        <a:solidFill>
          <a:srgbClr val="15AEEF">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dirty="0">
              <a:solidFill>
                <a:srgbClr val="FFFFFF"/>
              </a:solidFill>
              <a:latin typeface="Segoe UI"/>
              <a:ea typeface="+mn-ea"/>
              <a:cs typeface="+mn-cs"/>
            </a:rPr>
            <a:t>Department A</a:t>
          </a:r>
        </a:p>
      </dsp:txBody>
      <dsp:txXfrm>
        <a:off x="962951" y="1850654"/>
        <a:ext cx="525055" cy="525055"/>
      </dsp:txXfrm>
    </dsp:sp>
    <dsp:sp modelId="{BCF5E9EE-F6D4-46FD-B5D2-04CA3B13751B}">
      <dsp:nvSpPr>
        <dsp:cNvPr id="0" name=""/>
        <dsp:cNvSpPr/>
      </dsp:nvSpPr>
      <dsp:spPr>
        <a:xfrm>
          <a:off x="854209" y="581472"/>
          <a:ext cx="742539" cy="742539"/>
        </a:xfrm>
        <a:prstGeom prst="ellipse">
          <a:avLst/>
        </a:prstGeom>
        <a:solidFill>
          <a:srgbClr val="15AEEF">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dirty="0">
              <a:solidFill>
                <a:srgbClr val="FFFFFF"/>
              </a:solidFill>
              <a:latin typeface="Segoe UI"/>
              <a:ea typeface="+mn-ea"/>
              <a:cs typeface="+mn-cs"/>
            </a:rPr>
            <a:t>Department B</a:t>
          </a:r>
        </a:p>
      </dsp:txBody>
      <dsp:txXfrm>
        <a:off x="962951" y="690214"/>
        <a:ext cx="525055" cy="52505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83D47F7-C2A9-41B2-8EE4-1214738B7D99}">
      <dsp:nvSpPr>
        <dsp:cNvPr id="0" name=""/>
        <dsp:cNvSpPr/>
      </dsp:nvSpPr>
      <dsp:spPr>
        <a:xfrm>
          <a:off x="1127194" y="311187"/>
          <a:ext cx="2482066" cy="2482066"/>
        </a:xfrm>
        <a:prstGeom prst="blockArc">
          <a:avLst>
            <a:gd name="adj1" fmla="val 13114286"/>
            <a:gd name="adj2" fmla="val 16200000"/>
            <a:gd name="adj3" fmla="val 3888"/>
          </a:avLst>
        </a:prstGeom>
        <a:solidFill>
          <a:srgbClr val="0E715F">
            <a:tint val="60000"/>
            <a:hueOff val="0"/>
            <a:satOff val="0"/>
            <a:lumOff val="0"/>
            <a:alphaOff val="0"/>
          </a:srgbClr>
        </a:solidFill>
        <a:ln>
          <a:noFill/>
        </a:ln>
        <a:effectLst/>
      </dsp:spPr>
      <dsp:style>
        <a:lnRef idx="0">
          <a:scrgbClr r="0" g="0" b="0"/>
        </a:lnRef>
        <a:fillRef idx="1">
          <a:scrgbClr r="0" g="0" b="0"/>
        </a:fillRef>
        <a:effectRef idx="0">
          <a:scrgbClr r="0" g="0" b="0"/>
        </a:effectRef>
        <a:fontRef idx="minor">
          <a:schemeClr val="lt1"/>
        </a:fontRef>
      </dsp:style>
    </dsp:sp>
    <dsp:sp modelId="{EDEE820C-08AD-4070-B34B-97086482BAB9}">
      <dsp:nvSpPr>
        <dsp:cNvPr id="0" name=""/>
        <dsp:cNvSpPr/>
      </dsp:nvSpPr>
      <dsp:spPr>
        <a:xfrm>
          <a:off x="1127194" y="311187"/>
          <a:ext cx="2482066" cy="2482066"/>
        </a:xfrm>
        <a:prstGeom prst="blockArc">
          <a:avLst>
            <a:gd name="adj1" fmla="val 10028571"/>
            <a:gd name="adj2" fmla="val 13114286"/>
            <a:gd name="adj3" fmla="val 3888"/>
          </a:avLst>
        </a:prstGeom>
        <a:solidFill>
          <a:srgbClr val="0E715F">
            <a:tint val="60000"/>
            <a:hueOff val="0"/>
            <a:satOff val="0"/>
            <a:lumOff val="0"/>
            <a:alphaOff val="0"/>
          </a:srgbClr>
        </a:solidFill>
        <a:ln>
          <a:noFill/>
        </a:ln>
        <a:effectLst/>
      </dsp:spPr>
      <dsp:style>
        <a:lnRef idx="0">
          <a:scrgbClr r="0" g="0" b="0"/>
        </a:lnRef>
        <a:fillRef idx="1">
          <a:scrgbClr r="0" g="0" b="0"/>
        </a:fillRef>
        <a:effectRef idx="0">
          <a:scrgbClr r="0" g="0" b="0"/>
        </a:effectRef>
        <a:fontRef idx="minor">
          <a:schemeClr val="lt1"/>
        </a:fontRef>
      </dsp:style>
    </dsp:sp>
    <dsp:sp modelId="{A5298A77-26C5-49DC-8B14-439EE7DF0BAD}">
      <dsp:nvSpPr>
        <dsp:cNvPr id="0" name=""/>
        <dsp:cNvSpPr/>
      </dsp:nvSpPr>
      <dsp:spPr>
        <a:xfrm>
          <a:off x="1127194" y="311187"/>
          <a:ext cx="2482066" cy="2482066"/>
        </a:xfrm>
        <a:prstGeom prst="blockArc">
          <a:avLst>
            <a:gd name="adj1" fmla="val 6942857"/>
            <a:gd name="adj2" fmla="val 10028571"/>
            <a:gd name="adj3" fmla="val 3888"/>
          </a:avLst>
        </a:prstGeom>
        <a:solidFill>
          <a:srgbClr val="0E715F">
            <a:tint val="60000"/>
            <a:hueOff val="0"/>
            <a:satOff val="0"/>
            <a:lumOff val="0"/>
            <a:alphaOff val="0"/>
          </a:srgbClr>
        </a:solidFill>
        <a:ln>
          <a:noFill/>
        </a:ln>
        <a:effectLst/>
      </dsp:spPr>
      <dsp:style>
        <a:lnRef idx="0">
          <a:scrgbClr r="0" g="0" b="0"/>
        </a:lnRef>
        <a:fillRef idx="1">
          <a:scrgbClr r="0" g="0" b="0"/>
        </a:fillRef>
        <a:effectRef idx="0">
          <a:scrgbClr r="0" g="0" b="0"/>
        </a:effectRef>
        <a:fontRef idx="minor">
          <a:schemeClr val="lt1"/>
        </a:fontRef>
      </dsp:style>
    </dsp:sp>
    <dsp:sp modelId="{D9715F92-A3D2-43CA-AD78-4EF6139B23AC}">
      <dsp:nvSpPr>
        <dsp:cNvPr id="0" name=""/>
        <dsp:cNvSpPr/>
      </dsp:nvSpPr>
      <dsp:spPr>
        <a:xfrm>
          <a:off x="1127194" y="311187"/>
          <a:ext cx="2482066" cy="2482066"/>
        </a:xfrm>
        <a:prstGeom prst="blockArc">
          <a:avLst>
            <a:gd name="adj1" fmla="val 3857143"/>
            <a:gd name="adj2" fmla="val 6942857"/>
            <a:gd name="adj3" fmla="val 3888"/>
          </a:avLst>
        </a:prstGeom>
        <a:solidFill>
          <a:srgbClr val="0E715F">
            <a:tint val="60000"/>
            <a:hueOff val="0"/>
            <a:satOff val="0"/>
            <a:lumOff val="0"/>
            <a:alphaOff val="0"/>
          </a:srgbClr>
        </a:solidFill>
        <a:ln>
          <a:noFill/>
        </a:ln>
        <a:effectLst/>
      </dsp:spPr>
      <dsp:style>
        <a:lnRef idx="0">
          <a:scrgbClr r="0" g="0" b="0"/>
        </a:lnRef>
        <a:fillRef idx="1">
          <a:scrgbClr r="0" g="0" b="0"/>
        </a:fillRef>
        <a:effectRef idx="0">
          <a:scrgbClr r="0" g="0" b="0"/>
        </a:effectRef>
        <a:fontRef idx="minor">
          <a:schemeClr val="lt1"/>
        </a:fontRef>
      </dsp:style>
    </dsp:sp>
    <dsp:sp modelId="{255A8A59-D4A1-4B41-9493-80104FAA6485}">
      <dsp:nvSpPr>
        <dsp:cNvPr id="0" name=""/>
        <dsp:cNvSpPr/>
      </dsp:nvSpPr>
      <dsp:spPr>
        <a:xfrm>
          <a:off x="1127194" y="311187"/>
          <a:ext cx="2482066" cy="2482066"/>
        </a:xfrm>
        <a:prstGeom prst="blockArc">
          <a:avLst>
            <a:gd name="adj1" fmla="val 771429"/>
            <a:gd name="adj2" fmla="val 3857143"/>
            <a:gd name="adj3" fmla="val 3888"/>
          </a:avLst>
        </a:prstGeom>
        <a:solidFill>
          <a:srgbClr val="0E715F">
            <a:tint val="60000"/>
            <a:hueOff val="0"/>
            <a:satOff val="0"/>
            <a:lumOff val="0"/>
            <a:alphaOff val="0"/>
          </a:srgbClr>
        </a:solidFill>
        <a:ln>
          <a:noFill/>
        </a:ln>
        <a:effectLst/>
      </dsp:spPr>
      <dsp:style>
        <a:lnRef idx="0">
          <a:scrgbClr r="0" g="0" b="0"/>
        </a:lnRef>
        <a:fillRef idx="1">
          <a:scrgbClr r="0" g="0" b="0"/>
        </a:fillRef>
        <a:effectRef idx="0">
          <a:scrgbClr r="0" g="0" b="0"/>
        </a:effectRef>
        <a:fontRef idx="minor">
          <a:schemeClr val="lt1"/>
        </a:fontRef>
      </dsp:style>
    </dsp:sp>
    <dsp:sp modelId="{2E100044-4694-4498-B329-EF4860EE790D}">
      <dsp:nvSpPr>
        <dsp:cNvPr id="0" name=""/>
        <dsp:cNvSpPr/>
      </dsp:nvSpPr>
      <dsp:spPr>
        <a:xfrm>
          <a:off x="1127194" y="311187"/>
          <a:ext cx="2482066" cy="2482066"/>
        </a:xfrm>
        <a:prstGeom prst="blockArc">
          <a:avLst>
            <a:gd name="adj1" fmla="val 19285714"/>
            <a:gd name="adj2" fmla="val 771429"/>
            <a:gd name="adj3" fmla="val 3888"/>
          </a:avLst>
        </a:prstGeom>
        <a:solidFill>
          <a:srgbClr val="0E715F">
            <a:tint val="60000"/>
            <a:hueOff val="0"/>
            <a:satOff val="0"/>
            <a:lumOff val="0"/>
            <a:alphaOff val="0"/>
          </a:srgbClr>
        </a:solidFill>
        <a:ln>
          <a:noFill/>
        </a:ln>
        <a:effectLst/>
      </dsp:spPr>
      <dsp:style>
        <a:lnRef idx="0">
          <a:scrgbClr r="0" g="0" b="0"/>
        </a:lnRef>
        <a:fillRef idx="1">
          <a:scrgbClr r="0" g="0" b="0"/>
        </a:fillRef>
        <a:effectRef idx="0">
          <a:scrgbClr r="0" g="0" b="0"/>
        </a:effectRef>
        <a:fontRef idx="minor">
          <a:schemeClr val="lt1"/>
        </a:fontRef>
      </dsp:style>
    </dsp:sp>
    <dsp:sp modelId="{8CD1CA81-9C99-45F4-BC5D-9C195F0BB146}">
      <dsp:nvSpPr>
        <dsp:cNvPr id="0" name=""/>
        <dsp:cNvSpPr/>
      </dsp:nvSpPr>
      <dsp:spPr>
        <a:xfrm>
          <a:off x="1127194" y="311187"/>
          <a:ext cx="2482066" cy="2482066"/>
        </a:xfrm>
        <a:prstGeom prst="blockArc">
          <a:avLst>
            <a:gd name="adj1" fmla="val 16200000"/>
            <a:gd name="adj2" fmla="val 19285714"/>
            <a:gd name="adj3" fmla="val 3888"/>
          </a:avLst>
        </a:prstGeom>
        <a:solidFill>
          <a:srgbClr val="0E715F">
            <a:tint val="60000"/>
            <a:hueOff val="0"/>
            <a:satOff val="0"/>
            <a:lumOff val="0"/>
            <a:alphaOff val="0"/>
          </a:srgbClr>
        </a:solidFill>
        <a:ln>
          <a:noFill/>
        </a:ln>
        <a:effectLst/>
      </dsp:spPr>
      <dsp:style>
        <a:lnRef idx="0">
          <a:scrgbClr r="0" g="0" b="0"/>
        </a:lnRef>
        <a:fillRef idx="1">
          <a:scrgbClr r="0" g="0" b="0"/>
        </a:fillRef>
        <a:effectRef idx="0">
          <a:scrgbClr r="0" g="0" b="0"/>
        </a:effectRef>
        <a:fontRef idx="minor">
          <a:schemeClr val="lt1"/>
        </a:fontRef>
      </dsp:style>
    </dsp:sp>
    <dsp:sp modelId="{97D079BC-D22E-4791-80C1-95AD963A8A73}">
      <dsp:nvSpPr>
        <dsp:cNvPr id="0" name=""/>
        <dsp:cNvSpPr/>
      </dsp:nvSpPr>
      <dsp:spPr>
        <a:xfrm>
          <a:off x="1889494" y="1073487"/>
          <a:ext cx="957466" cy="957466"/>
        </a:xfrm>
        <a:prstGeom prst="ellipse">
          <a:avLst/>
        </a:prstGeom>
        <a:solidFill>
          <a:srgbClr val="0E715F">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rgbClr val="FFFFFF"/>
              </a:solidFill>
              <a:latin typeface="Segoe UI"/>
              <a:ea typeface="+mn-ea"/>
              <a:cs typeface="+mn-cs"/>
            </a:rPr>
            <a:t>Public blockchain</a:t>
          </a:r>
        </a:p>
      </dsp:txBody>
      <dsp:txXfrm>
        <a:off x="2029712" y="1213705"/>
        <a:ext cx="677030" cy="677030"/>
      </dsp:txXfrm>
    </dsp:sp>
    <dsp:sp modelId="{C8B05CA9-7D54-4FBA-9440-C98339D30C49}">
      <dsp:nvSpPr>
        <dsp:cNvPr id="0" name=""/>
        <dsp:cNvSpPr/>
      </dsp:nvSpPr>
      <dsp:spPr>
        <a:xfrm>
          <a:off x="2033114" y="202"/>
          <a:ext cx="670226" cy="670226"/>
        </a:xfrm>
        <a:prstGeom prst="ellipse">
          <a:avLst/>
        </a:prstGeom>
        <a:solidFill>
          <a:srgbClr val="0E715F">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solidFill>
                <a:srgbClr val="FFFFFF"/>
              </a:solidFill>
              <a:latin typeface="Segoe UI"/>
              <a:ea typeface="+mn-ea"/>
              <a:cs typeface="+mn-cs"/>
            </a:rPr>
            <a:t>Persona</a:t>
          </a:r>
        </a:p>
      </dsp:txBody>
      <dsp:txXfrm>
        <a:off x="2131266" y="98354"/>
        <a:ext cx="473922" cy="473922"/>
      </dsp:txXfrm>
    </dsp:sp>
    <dsp:sp modelId="{F9DB3BB6-0D59-45C0-A1D7-8BF9B4D3C339}">
      <dsp:nvSpPr>
        <dsp:cNvPr id="0" name=""/>
        <dsp:cNvSpPr/>
      </dsp:nvSpPr>
      <dsp:spPr>
        <a:xfrm>
          <a:off x="2984528" y="458379"/>
          <a:ext cx="670226" cy="670226"/>
        </a:xfrm>
        <a:prstGeom prst="ellipse">
          <a:avLst/>
        </a:prstGeom>
        <a:solidFill>
          <a:srgbClr val="0E715F">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solidFill>
                <a:srgbClr val="FFFFFF"/>
              </a:solidFill>
              <a:latin typeface="Segoe UI"/>
              <a:ea typeface="+mn-ea"/>
              <a:cs typeface="+mn-cs"/>
            </a:rPr>
            <a:t>Woodgrove Financial</a:t>
          </a:r>
        </a:p>
      </dsp:txBody>
      <dsp:txXfrm>
        <a:off x="3082680" y="556531"/>
        <a:ext cx="473922" cy="473922"/>
      </dsp:txXfrm>
    </dsp:sp>
    <dsp:sp modelId="{CFB03543-981B-4B68-9683-54982DFA5D88}">
      <dsp:nvSpPr>
        <dsp:cNvPr id="0" name=""/>
        <dsp:cNvSpPr/>
      </dsp:nvSpPr>
      <dsp:spPr>
        <a:xfrm>
          <a:off x="3219508" y="1487894"/>
          <a:ext cx="670226" cy="670226"/>
        </a:xfrm>
        <a:prstGeom prst="ellipse">
          <a:avLst/>
        </a:prstGeom>
        <a:solidFill>
          <a:srgbClr val="0E715F">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solidFill>
                <a:srgbClr val="FFFFFF"/>
              </a:solidFill>
              <a:latin typeface="Segoe UI"/>
              <a:ea typeface="+mn-ea"/>
              <a:cs typeface="+mn-cs"/>
            </a:rPr>
            <a:t>Person B</a:t>
          </a:r>
        </a:p>
      </dsp:txBody>
      <dsp:txXfrm>
        <a:off x="3317660" y="1586046"/>
        <a:ext cx="473922" cy="473922"/>
      </dsp:txXfrm>
    </dsp:sp>
    <dsp:sp modelId="{48DDEDC4-79E7-4780-98B1-6A0EF1D48DD9}">
      <dsp:nvSpPr>
        <dsp:cNvPr id="0" name=""/>
        <dsp:cNvSpPr/>
      </dsp:nvSpPr>
      <dsp:spPr>
        <a:xfrm>
          <a:off x="2561109" y="2313501"/>
          <a:ext cx="670226" cy="670226"/>
        </a:xfrm>
        <a:prstGeom prst="ellipse">
          <a:avLst/>
        </a:prstGeom>
        <a:solidFill>
          <a:srgbClr val="0E715F">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solidFill>
                <a:srgbClr val="FFFFFF"/>
              </a:solidFill>
              <a:latin typeface="Segoe UI"/>
              <a:ea typeface="+mn-ea"/>
              <a:cs typeface="+mn-cs"/>
            </a:rPr>
            <a:t>Northwind Traders</a:t>
          </a:r>
        </a:p>
      </dsp:txBody>
      <dsp:txXfrm>
        <a:off x="2659261" y="2411653"/>
        <a:ext cx="473922" cy="473922"/>
      </dsp:txXfrm>
    </dsp:sp>
    <dsp:sp modelId="{5E196053-D1E0-44C0-8960-691A259DEF2F}">
      <dsp:nvSpPr>
        <dsp:cNvPr id="0" name=""/>
        <dsp:cNvSpPr/>
      </dsp:nvSpPr>
      <dsp:spPr>
        <a:xfrm>
          <a:off x="1505118" y="2313501"/>
          <a:ext cx="670226" cy="670226"/>
        </a:xfrm>
        <a:prstGeom prst="ellipse">
          <a:avLst/>
        </a:prstGeom>
        <a:solidFill>
          <a:srgbClr val="0E715F">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solidFill>
                <a:srgbClr val="FFFFFF"/>
              </a:solidFill>
              <a:latin typeface="Segoe UI"/>
              <a:ea typeface="+mn-ea"/>
              <a:cs typeface="+mn-cs"/>
            </a:rPr>
            <a:t>Bank 6</a:t>
          </a:r>
        </a:p>
      </dsp:txBody>
      <dsp:txXfrm>
        <a:off x="1603270" y="2411653"/>
        <a:ext cx="473922" cy="473922"/>
      </dsp:txXfrm>
    </dsp:sp>
    <dsp:sp modelId="{0B883596-946C-4F0B-9968-ED79E2A73802}">
      <dsp:nvSpPr>
        <dsp:cNvPr id="0" name=""/>
        <dsp:cNvSpPr/>
      </dsp:nvSpPr>
      <dsp:spPr>
        <a:xfrm>
          <a:off x="846719" y="1487894"/>
          <a:ext cx="670226" cy="670226"/>
        </a:xfrm>
        <a:prstGeom prst="ellipse">
          <a:avLst/>
        </a:prstGeom>
        <a:solidFill>
          <a:srgbClr val="0E715F">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solidFill>
                <a:srgbClr val="FFFFFF"/>
              </a:solidFill>
              <a:latin typeface="Segoe UI"/>
              <a:ea typeface="+mn-ea"/>
              <a:cs typeface="+mn-cs"/>
            </a:rPr>
            <a:t>Bank 1</a:t>
          </a:r>
        </a:p>
      </dsp:txBody>
      <dsp:txXfrm>
        <a:off x="944871" y="1586046"/>
        <a:ext cx="473922" cy="473922"/>
      </dsp:txXfrm>
    </dsp:sp>
    <dsp:sp modelId="{BBD476E9-C298-463D-946C-A38BD2B3C590}">
      <dsp:nvSpPr>
        <dsp:cNvPr id="0" name=""/>
        <dsp:cNvSpPr/>
      </dsp:nvSpPr>
      <dsp:spPr>
        <a:xfrm>
          <a:off x="1081699" y="458379"/>
          <a:ext cx="670226" cy="670226"/>
        </a:xfrm>
        <a:prstGeom prst="ellipse">
          <a:avLst/>
        </a:prstGeom>
        <a:solidFill>
          <a:srgbClr val="0E715F">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solidFill>
                <a:srgbClr val="FFFFFF"/>
              </a:solidFill>
              <a:latin typeface="Segoe UI"/>
              <a:ea typeface="+mn-ea"/>
              <a:cs typeface="+mn-cs"/>
            </a:rPr>
            <a:t>Consortium 6</a:t>
          </a:r>
        </a:p>
      </dsp:txBody>
      <dsp:txXfrm>
        <a:off x="1179851" y="556531"/>
        <a:ext cx="473922" cy="473922"/>
      </dsp:txXfrm>
    </dsp:sp>
  </dsp:spTree>
</dsp:drawing>
</file>

<file path=ppt/diagrams/layout1.xml><?xml version="1.0" encoding="utf-8"?>
<dgm:layoutDef xmlns:dgm="http://schemas.openxmlformats.org/drawingml/2006/diagram" xmlns:a="http://schemas.openxmlformats.org/drawingml/2006/main" uniqueId="urn:microsoft.com/office/officeart/2005/8/layout/radial3">
  <dgm:title val=""/>
  <dgm:desc val=""/>
  <dgm:catLst>
    <dgm:cat type="relationship" pri="31000"/>
    <dgm:cat type="cycle" pri="1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omposite">
    <dgm:varLst>
      <dgm:chMax val="1"/>
      <dgm:dir/>
      <dgm:resizeHandles val="exact"/>
    </dgm:varLst>
    <dgm:alg type="composite">
      <dgm:param type="ar" val="1"/>
    </dgm:alg>
    <dgm:shape xmlns:r="http://schemas.openxmlformats.org/officeDocument/2006/relationships" r:blip="">
      <dgm:adjLst/>
    </dgm:shape>
    <dgm:presOf/>
    <dgm:constrLst/>
    <dgm:ruleLst/>
    <dgm:layoutNode name="radial">
      <dgm:varLst>
        <dgm:animLvl val="ctr"/>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h" for="ch" forName="centerShape" refType="h"/>
        <dgm:constr type="w" for="ch" forName="node" refType="w" fact="0.5"/>
        <dgm:constr type="h" for="ch" forName="node" refType="h" fact="0.5"/>
        <dgm:constr type="sp" refType="w" refFor="ch" refForName="node" fact="-0.2"/>
        <dgm:constr type="sibSp" refType="w" refFor="ch" refForName="node" fact="-0.2"/>
        <dgm:constr type="primFontSz" for="ch" forName="centerShape" val="65"/>
        <dgm:constr type="primFontSz" for="des" forName="node" val="65"/>
        <dgm:constr type="primFontSz" for="ch" forName="node" refType="primFontSz" refFor="ch" refForName="centerShape" op="lte"/>
      </dgm:constrLst>
      <dgm:ruleLst/>
      <dgm:forEach name="Name6" axis="ch" ptType="node" cnt="1">
        <dgm:layoutNode name="centerShape" styleLbl="vennNode1">
          <dgm:alg type="tx"/>
          <dgm:shape xmlns:r="http://schemas.openxmlformats.org/officeDocument/2006/relationships" type="ellipse"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7" axis="ch" ptType="node">
          <dgm:layoutNode name="node" styleLbl="vennNode1">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38.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4/18/2018 3:51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4/18/2018 3:51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88B44C4B-E218-4158-810E-47EF8FD635FD}" type="datetime8">
              <a:rPr lang="en-US" smtClean="0"/>
              <a:t>4/18/2018 3:51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31483795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F6266E11-2D6E-47D1-9B0E-710511962C2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305334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Inspire</a:t>
            </a: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4/18/2018 3:51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171677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F6266E11-2D6E-47D1-9B0E-710511962C2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383789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F6266E11-2D6E-47D1-9B0E-710511962C2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295816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8142747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4/18/2018 3:51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42438894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4/18/2018 3:51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8412393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4A5AE5D0-C994-43E0-9A70-0997A3D9B03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818961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4A5AE5D0-C994-43E0-9A70-0997A3D9B03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62310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4/18/2018 3:51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27065569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4/18/2018 3:51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135254906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4/18/2018 3:51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128655097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4/18/2018 3:51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249857387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4/18/2018 3:51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351992678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4/18/2018 3:51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33038710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4/18/2018 3:51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239096630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4/18/2018 3:51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14872750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8683C9CD-37C6-4B53-B210-CC8F66F90493}" type="datetime8">
              <a:rPr lang="en-US" smtClean="0"/>
              <a:t>4/18/2018 3:51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35859904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4/18/2018 3:51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76074538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4/18/2018 3:51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273421817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4/18/2018 3:51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8673638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4/18/2018 3:51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81848974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1055421-FF61-4874-B860-4030649A1938}" type="slidenum">
              <a:rPr lang="en-US" smtClean="0"/>
              <a:t>30</a:t>
            </a:fld>
            <a:endParaRPr lang="en-US" dirty="0"/>
          </a:p>
        </p:txBody>
      </p:sp>
    </p:spTree>
    <p:extLst>
      <p:ext uri="{BB962C8B-B14F-4D97-AF65-F5344CB8AC3E}">
        <p14:creationId xmlns:p14="http://schemas.microsoft.com/office/powerpoint/2010/main" val="171479809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055421-FF61-4874-B860-4030649A1938}" type="slidenum">
              <a:rPr kumimoji="0" lang="en-US" sz="1100" b="0" i="0" u="none" strike="noStrike" kern="1200" cap="none" spc="0" normalizeH="0" baseline="0" noProof="0" smtClean="0">
                <a:ln>
                  <a:noFill/>
                </a:ln>
                <a:solidFill>
                  <a:srgbClr val="505050"/>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100" b="0" i="0" u="none" strike="noStrike" kern="1200" cap="none" spc="0" normalizeH="0" baseline="0" noProof="0" dirty="0">
              <a:ln>
                <a:noFill/>
              </a:ln>
              <a:solidFill>
                <a:srgbClr val="505050"/>
              </a:solidFill>
              <a:effectLst/>
              <a:uLnTx/>
              <a:uFillTx/>
              <a:latin typeface="Segoe UI"/>
              <a:ea typeface="+mn-ea"/>
              <a:cs typeface="+mn-cs"/>
            </a:endParaRPr>
          </a:p>
        </p:txBody>
      </p:sp>
    </p:spTree>
    <p:extLst>
      <p:ext uri="{BB962C8B-B14F-4D97-AF65-F5344CB8AC3E}">
        <p14:creationId xmlns:p14="http://schemas.microsoft.com/office/powerpoint/2010/main" val="230934595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C14E3E-3FA7-4504-A6EC-7846A40B04B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7264526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9209487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B1055421-FF61-4874-B860-4030649A1938}" type="slidenum">
              <a:rPr lang="en-US" smtClean="0"/>
              <a:t>34</a:t>
            </a:fld>
            <a:endParaRPr lang="en-US" dirty="0"/>
          </a:p>
        </p:txBody>
      </p:sp>
    </p:spTree>
    <p:extLst>
      <p:ext uri="{BB962C8B-B14F-4D97-AF65-F5344CB8AC3E}">
        <p14:creationId xmlns:p14="http://schemas.microsoft.com/office/powerpoint/2010/main" val="388080051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1055421-FF61-4874-B860-4030649A1938}" type="slidenum">
              <a:rPr lang="en-US" smtClean="0"/>
              <a:t>35</a:t>
            </a:fld>
            <a:endParaRPr lang="en-US" dirty="0"/>
          </a:p>
        </p:txBody>
      </p:sp>
    </p:spTree>
    <p:extLst>
      <p:ext uri="{BB962C8B-B14F-4D97-AF65-F5344CB8AC3E}">
        <p14:creationId xmlns:p14="http://schemas.microsoft.com/office/powerpoint/2010/main" val="112175259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B03FD98-CD5B-4ADD-8DA6-FE36A8C66EA7}" type="slidenum">
              <a:rPr lang="en-US" smtClean="0"/>
              <a:pPr/>
              <a:t>36</a:t>
            </a:fld>
            <a:endParaRPr lang="en-US" dirty="0"/>
          </a:p>
        </p:txBody>
      </p:sp>
    </p:spTree>
    <p:extLst>
      <p:ext uri="{BB962C8B-B14F-4D97-AF65-F5344CB8AC3E}">
        <p14:creationId xmlns:p14="http://schemas.microsoft.com/office/powerpoint/2010/main" val="312704001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1055421-FF61-4874-B860-4030649A1938}" type="slidenum">
              <a:rPr lang="en-US" smtClean="0"/>
              <a:t>37</a:t>
            </a:fld>
            <a:endParaRPr lang="en-US" dirty="0"/>
          </a:p>
        </p:txBody>
      </p:sp>
    </p:spTree>
    <p:extLst>
      <p:ext uri="{BB962C8B-B14F-4D97-AF65-F5344CB8AC3E}">
        <p14:creationId xmlns:p14="http://schemas.microsoft.com/office/powerpoint/2010/main" val="54028333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1055421-FF61-4874-B860-4030649A1938}" type="slidenum">
              <a:rPr lang="en-US" smtClean="0"/>
              <a:t>38</a:t>
            </a:fld>
            <a:endParaRPr lang="en-US" dirty="0"/>
          </a:p>
        </p:txBody>
      </p:sp>
    </p:spTree>
    <p:extLst>
      <p:ext uri="{BB962C8B-B14F-4D97-AF65-F5344CB8AC3E}">
        <p14:creationId xmlns:p14="http://schemas.microsoft.com/office/powerpoint/2010/main" val="149049897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1055421-FF61-4874-B860-4030649A1938}" type="slidenum">
              <a:rPr lang="en-US" smtClean="0"/>
              <a:t>39</a:t>
            </a:fld>
            <a:endParaRPr lang="en-US" dirty="0"/>
          </a:p>
        </p:txBody>
      </p:sp>
    </p:spTree>
    <p:extLst>
      <p:ext uri="{BB962C8B-B14F-4D97-AF65-F5344CB8AC3E}">
        <p14:creationId xmlns:p14="http://schemas.microsoft.com/office/powerpoint/2010/main" val="4612344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4/18/2018 3:51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332480941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1055421-FF61-4874-B860-4030649A1938}" type="slidenum">
              <a:rPr lang="en-US" smtClean="0"/>
              <a:t>40</a:t>
            </a:fld>
            <a:endParaRPr lang="en-US" dirty="0"/>
          </a:p>
        </p:txBody>
      </p:sp>
    </p:spTree>
    <p:extLst>
      <p:ext uri="{BB962C8B-B14F-4D97-AF65-F5344CB8AC3E}">
        <p14:creationId xmlns:p14="http://schemas.microsoft.com/office/powerpoint/2010/main" val="219352445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1055421-FF61-4874-B860-4030649A1938}" type="slidenum">
              <a:rPr lang="en-US" smtClean="0"/>
              <a:t>41</a:t>
            </a:fld>
            <a:endParaRPr lang="en-US" dirty="0"/>
          </a:p>
        </p:txBody>
      </p:sp>
    </p:spTree>
    <p:extLst>
      <p:ext uri="{BB962C8B-B14F-4D97-AF65-F5344CB8AC3E}">
        <p14:creationId xmlns:p14="http://schemas.microsoft.com/office/powerpoint/2010/main" val="244064430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1055421-FF61-4874-B860-4030649A1938}" type="slidenum">
              <a:rPr lang="en-US" smtClean="0"/>
              <a:t>42</a:t>
            </a:fld>
            <a:endParaRPr lang="en-US" dirty="0"/>
          </a:p>
        </p:txBody>
      </p:sp>
    </p:spTree>
    <p:extLst>
      <p:ext uri="{BB962C8B-B14F-4D97-AF65-F5344CB8AC3E}">
        <p14:creationId xmlns:p14="http://schemas.microsoft.com/office/powerpoint/2010/main" val="181365992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1055421-FF61-4874-B860-4030649A1938}" type="slidenum">
              <a:rPr lang="en-US" smtClean="0"/>
              <a:t>43</a:t>
            </a:fld>
            <a:endParaRPr lang="en-US" dirty="0"/>
          </a:p>
        </p:txBody>
      </p:sp>
    </p:spTree>
    <p:extLst>
      <p:ext uri="{BB962C8B-B14F-4D97-AF65-F5344CB8AC3E}">
        <p14:creationId xmlns:p14="http://schemas.microsoft.com/office/powerpoint/2010/main" val="13171783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4573DD-ABEC-409A-8FDD-B681077E608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6825915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C14E3E-3FA7-4504-A6EC-7846A40B04B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109302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722814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9C14E3E-3FA7-4504-A6EC-7846A40B04B1}" type="slidenum">
              <a:rPr lang="en-US" smtClean="0"/>
              <a:t>47</a:t>
            </a:fld>
            <a:endParaRPr lang="en-US"/>
          </a:p>
        </p:txBody>
      </p:sp>
    </p:spTree>
    <p:extLst>
      <p:ext uri="{BB962C8B-B14F-4D97-AF65-F5344CB8AC3E}">
        <p14:creationId xmlns:p14="http://schemas.microsoft.com/office/powerpoint/2010/main" val="149868439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1055421-FF61-4874-B860-4030649A1938}" type="slidenum">
              <a:rPr lang="en-US" smtClean="0"/>
              <a:t>48</a:t>
            </a:fld>
            <a:endParaRPr lang="en-US" dirty="0"/>
          </a:p>
        </p:txBody>
      </p:sp>
    </p:spTree>
    <p:extLst>
      <p:ext uri="{BB962C8B-B14F-4D97-AF65-F5344CB8AC3E}">
        <p14:creationId xmlns:p14="http://schemas.microsoft.com/office/powerpoint/2010/main" val="206502157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B03FD98-CD5B-4ADD-8DA6-FE36A8C66EA7}" type="slidenum">
              <a:rPr lang="en-US" smtClean="0"/>
              <a:pPr/>
              <a:t>49</a:t>
            </a:fld>
            <a:endParaRPr lang="en-US" dirty="0"/>
          </a:p>
        </p:txBody>
      </p:sp>
    </p:spTree>
    <p:extLst>
      <p:ext uri="{BB962C8B-B14F-4D97-AF65-F5344CB8AC3E}">
        <p14:creationId xmlns:p14="http://schemas.microsoft.com/office/powerpoint/2010/main" val="8450534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4/18/2018 3:51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145028719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4/18/2018 3:51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50</a:t>
            </a:fld>
            <a:endParaRPr lang="en-US" dirty="0"/>
          </a:p>
        </p:txBody>
      </p:sp>
    </p:spTree>
    <p:extLst>
      <p:ext uri="{BB962C8B-B14F-4D97-AF65-F5344CB8AC3E}">
        <p14:creationId xmlns:p14="http://schemas.microsoft.com/office/powerpoint/2010/main" val="392021044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8683C9CD-37C6-4B53-B210-CC8F66F90493}" type="datetime8">
              <a:rPr lang="en-US" smtClean="0"/>
              <a:t>4/18/2018 3:51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51</a:t>
            </a:fld>
            <a:endParaRPr lang="en-US" dirty="0"/>
          </a:p>
        </p:txBody>
      </p:sp>
    </p:spTree>
    <p:extLst>
      <p:ext uri="{BB962C8B-B14F-4D97-AF65-F5344CB8AC3E}">
        <p14:creationId xmlns:p14="http://schemas.microsoft.com/office/powerpoint/2010/main" val="109770411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72E4161-C64D-4CCE-8971-459BF83F087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687785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4/18/2018 3:51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53</a:t>
            </a:fld>
            <a:endParaRPr lang="en-US" dirty="0"/>
          </a:p>
        </p:txBody>
      </p:sp>
    </p:spTree>
    <p:extLst>
      <p:ext uri="{BB962C8B-B14F-4D97-AF65-F5344CB8AC3E}">
        <p14:creationId xmlns:p14="http://schemas.microsoft.com/office/powerpoint/2010/main" val="32236269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sz="1200" kern="1200">
              <a:solidFill>
                <a:schemeClr val="tx1"/>
              </a:solidFill>
              <a:effectLst/>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4/18/2018 3:51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0985727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800" b="0" i="0" u="none" strike="noStrike" kern="0" cap="none" spc="0" normalizeH="0" baseline="0" noProof="0" smtClean="0">
                <a:ln>
                  <a:noFill/>
                </a:ln>
                <a:solidFill>
                  <a:sysClr val="windowText" lastClr="000000"/>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4/18/2018 3:51 PM</a:t>
            </a:fld>
            <a:endParaRPr kumimoji="0" lang="en-US" sz="18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800" b="0" i="0" u="none" strike="noStrike" kern="0" cap="none" spc="0" normalizeH="0" baseline="0" noProof="0">
              <a:ln>
                <a:noFill/>
              </a:ln>
              <a:solidFill>
                <a:sysClr val="windowText" lastClr="000000"/>
              </a:solidFill>
              <a:effectLst/>
              <a:uLnTx/>
              <a:uFillTx/>
              <a:latin typeface="Calibri"/>
              <a:ea typeface="+mn-ea"/>
              <a:cs typeface="+mn-cs"/>
            </a:endParaRPr>
          </a:p>
        </p:txBody>
      </p:sp>
    </p:spTree>
    <p:extLst>
      <p:ext uri="{BB962C8B-B14F-4D97-AF65-F5344CB8AC3E}">
        <p14:creationId xmlns:p14="http://schemas.microsoft.com/office/powerpoint/2010/main" val="168806250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4/18/2018 3:51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56</a:t>
            </a:fld>
            <a:endParaRPr lang="en-US" dirty="0"/>
          </a:p>
        </p:txBody>
      </p:sp>
    </p:spTree>
    <p:extLst>
      <p:ext uri="{BB962C8B-B14F-4D97-AF65-F5344CB8AC3E}">
        <p14:creationId xmlns:p14="http://schemas.microsoft.com/office/powerpoint/2010/main" val="233674706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8683C9CD-37C6-4B53-B210-CC8F66F90493}" type="datetime8">
              <a:rPr lang="en-US" smtClean="0"/>
              <a:t>4/18/2018 3:51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57</a:t>
            </a:fld>
            <a:endParaRPr lang="en-US" dirty="0"/>
          </a:p>
        </p:txBody>
      </p:sp>
    </p:spTree>
    <p:extLst>
      <p:ext uri="{BB962C8B-B14F-4D97-AF65-F5344CB8AC3E}">
        <p14:creationId xmlns:p14="http://schemas.microsoft.com/office/powerpoint/2010/main" val="95877312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4/18/2018 3:51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58</a:t>
            </a:fld>
            <a:endParaRPr lang="en-US" dirty="0"/>
          </a:p>
        </p:txBody>
      </p:sp>
    </p:spTree>
    <p:extLst>
      <p:ext uri="{BB962C8B-B14F-4D97-AF65-F5344CB8AC3E}">
        <p14:creationId xmlns:p14="http://schemas.microsoft.com/office/powerpoint/2010/main" val="278936698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4/18/2018 3:51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59</a:t>
            </a:fld>
            <a:endParaRPr lang="en-US" dirty="0"/>
          </a:p>
        </p:txBody>
      </p:sp>
    </p:spTree>
    <p:extLst>
      <p:ext uri="{BB962C8B-B14F-4D97-AF65-F5344CB8AC3E}">
        <p14:creationId xmlns:p14="http://schemas.microsoft.com/office/powerpoint/2010/main" val="23374426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4/18/2018 3:51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339788397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4/18/2018 3:51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60</a:t>
            </a:fld>
            <a:endParaRPr lang="en-US" dirty="0"/>
          </a:p>
        </p:txBody>
      </p:sp>
    </p:spTree>
    <p:extLst>
      <p:ext uri="{BB962C8B-B14F-4D97-AF65-F5344CB8AC3E}">
        <p14:creationId xmlns:p14="http://schemas.microsoft.com/office/powerpoint/2010/main" val="237667773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4/18/2018 3:51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61</a:t>
            </a:fld>
            <a:endParaRPr lang="en-US" dirty="0"/>
          </a:p>
        </p:txBody>
      </p:sp>
    </p:spTree>
    <p:extLst>
      <p:ext uri="{BB962C8B-B14F-4D97-AF65-F5344CB8AC3E}">
        <p14:creationId xmlns:p14="http://schemas.microsoft.com/office/powerpoint/2010/main" val="392334485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4/18/2018 3:51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62</a:t>
            </a:fld>
            <a:endParaRPr lang="en-US" dirty="0"/>
          </a:p>
        </p:txBody>
      </p:sp>
    </p:spTree>
    <p:extLst>
      <p:ext uri="{BB962C8B-B14F-4D97-AF65-F5344CB8AC3E}">
        <p14:creationId xmlns:p14="http://schemas.microsoft.com/office/powerpoint/2010/main" val="129688454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4/18/2018 3:51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63</a:t>
            </a:fld>
            <a:endParaRPr lang="en-US" dirty="0"/>
          </a:p>
        </p:txBody>
      </p:sp>
    </p:spTree>
    <p:extLst>
      <p:ext uri="{BB962C8B-B14F-4D97-AF65-F5344CB8AC3E}">
        <p14:creationId xmlns:p14="http://schemas.microsoft.com/office/powerpoint/2010/main" val="186287741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4/18/2018 3:51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64</a:t>
            </a:fld>
            <a:endParaRPr lang="en-US" dirty="0"/>
          </a:p>
        </p:txBody>
      </p:sp>
    </p:spTree>
    <p:extLst>
      <p:ext uri="{BB962C8B-B14F-4D97-AF65-F5344CB8AC3E}">
        <p14:creationId xmlns:p14="http://schemas.microsoft.com/office/powerpoint/2010/main" val="265606840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4/18/2018 3:51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65</a:t>
            </a:fld>
            <a:endParaRPr lang="en-US" dirty="0"/>
          </a:p>
        </p:txBody>
      </p:sp>
    </p:spTree>
    <p:extLst>
      <p:ext uri="{BB962C8B-B14F-4D97-AF65-F5344CB8AC3E}">
        <p14:creationId xmlns:p14="http://schemas.microsoft.com/office/powerpoint/2010/main" val="395343269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4/18/2018 3:51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66</a:t>
            </a:fld>
            <a:endParaRPr lang="en-US" dirty="0"/>
          </a:p>
        </p:txBody>
      </p:sp>
    </p:spTree>
    <p:extLst>
      <p:ext uri="{BB962C8B-B14F-4D97-AF65-F5344CB8AC3E}">
        <p14:creationId xmlns:p14="http://schemas.microsoft.com/office/powerpoint/2010/main" val="16095808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4/18/2018 3:51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67</a:t>
            </a:fld>
            <a:endParaRPr lang="en-US" dirty="0"/>
          </a:p>
        </p:txBody>
      </p:sp>
    </p:spTree>
    <p:extLst>
      <p:ext uri="{BB962C8B-B14F-4D97-AF65-F5344CB8AC3E}">
        <p14:creationId xmlns:p14="http://schemas.microsoft.com/office/powerpoint/2010/main" val="402157715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E2F5416D-752F-4A27-A7A5-0CB5FC0CFE2E}" type="datetime8">
              <a:rPr lang="en-US" smtClean="0">
                <a:solidFill>
                  <a:prstClr val="black"/>
                </a:solidFill>
              </a:rPr>
              <a:t>4/18/2018 3:51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68</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1855107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F6266E11-2D6E-47D1-9B0E-710511962C2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104281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EF46881-0CD0-4730-B19B-096431EF232C}" type="slidenum">
              <a:rPr lang="en-US" smtClean="0"/>
              <a:t>8</a:t>
            </a:fld>
            <a:endParaRPr lang="en-US"/>
          </a:p>
        </p:txBody>
      </p:sp>
    </p:spTree>
    <p:extLst>
      <p:ext uri="{BB962C8B-B14F-4D97-AF65-F5344CB8AC3E}">
        <p14:creationId xmlns:p14="http://schemas.microsoft.com/office/powerpoint/2010/main" val="23526869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EF46881-0CD0-4730-B19B-096431EF232C}" type="slidenum">
              <a:rPr lang="en-US" smtClean="0"/>
              <a:t>9</a:t>
            </a:fld>
            <a:endParaRPr lang="en-US"/>
          </a:p>
        </p:txBody>
      </p:sp>
    </p:spTree>
    <p:extLst>
      <p:ext uri="{BB962C8B-B14F-4D97-AF65-F5344CB8AC3E}">
        <p14:creationId xmlns:p14="http://schemas.microsoft.com/office/powerpoint/2010/main" val="325678020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xml"/><Relationship Id="rId1" Type="http://schemas.openxmlformats.org/officeDocument/2006/relationships/vmlDrawing" Target="../drawings/vmlDrawing1.vml"/><Relationship Id="rId5" Type="http://schemas.openxmlformats.org/officeDocument/2006/relationships/image" Target="../media/image5.emf"/><Relationship Id="rId4" Type="http://schemas.openxmlformats.org/officeDocument/2006/relationships/oleObject" Target="../embeddings/oleObject1.bin"/></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105" name="Freeform: Shape 104"/>
          <p:cNvSpPr>
            <a:spLocks/>
          </p:cNvSpPr>
          <p:nvPr userDrawn="1"/>
        </p:nvSpPr>
        <p:spPr bwMode="gray">
          <a:xfrm>
            <a:off x="352" y="4251226"/>
            <a:ext cx="12436123" cy="2743300"/>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9" name="Title 1"/>
          <p:cNvSpPr>
            <a:spLocks noGrp="1"/>
          </p:cNvSpPr>
          <p:nvPr>
            <p:ph type="title" hasCustomPrompt="1"/>
          </p:nvPr>
        </p:nvSpPr>
        <p:spPr>
          <a:xfrm>
            <a:off x="274702" y="1211264"/>
            <a:ext cx="9143936" cy="1828800"/>
          </a:xfrm>
          <a:noFill/>
        </p:spPr>
        <p:txBody>
          <a:bodyPr lIns="146304" tIns="91440" rIns="146304" bIns="91440" anchor="b" anchorCtr="0"/>
          <a:lstStyle>
            <a:lvl1pPr>
              <a:defRPr sz="5400" spc="-100" baseline="0">
                <a:gradFill>
                  <a:gsLst>
                    <a:gs pos="62564">
                      <a:schemeClr val="tx1"/>
                    </a:gs>
                    <a:gs pos="55000">
                      <a:schemeClr val="tx1"/>
                    </a:gs>
                  </a:gsLst>
                  <a:lin ang="5400000" scaled="0"/>
                </a:gradFill>
              </a:defRPr>
            </a:lvl1pPr>
          </a:lstStyle>
          <a:p>
            <a:r>
              <a:rPr lang="en-US" dirty="0"/>
              <a:t>Event name</a:t>
            </a:r>
          </a:p>
        </p:txBody>
      </p:sp>
      <p:sp>
        <p:nvSpPr>
          <p:cNvPr id="5" name="Text Placeholder 4"/>
          <p:cNvSpPr>
            <a:spLocks noGrp="1"/>
          </p:cNvSpPr>
          <p:nvPr>
            <p:ph type="body" sz="quarter" idx="12" hasCustomPrompt="1"/>
          </p:nvPr>
        </p:nvSpPr>
        <p:spPr>
          <a:xfrm>
            <a:off x="274701" y="3040063"/>
            <a:ext cx="9143937" cy="730183"/>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Date</a:t>
            </a:r>
          </a:p>
        </p:txBody>
      </p:sp>
      <p:sp>
        <p:nvSpPr>
          <p:cNvPr id="3" name="Text Placeholder 2"/>
          <p:cNvSpPr>
            <a:spLocks noGrp="1"/>
          </p:cNvSpPr>
          <p:nvPr>
            <p:ph type="body" sz="quarter" idx="13" hasCustomPrompt="1"/>
          </p:nvPr>
        </p:nvSpPr>
        <p:spPr>
          <a:xfrm>
            <a:off x="274639" y="3770246"/>
            <a:ext cx="9144000" cy="461665"/>
          </a:xfrm>
        </p:spPr>
        <p:txBody>
          <a:bodyPr/>
          <a:lstStyle>
            <a:lvl1pPr marL="0" indent="0">
              <a:buNone/>
              <a:defRPr lang="en-US" sz="2000"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dirty="0"/>
              <a:t>Optional (City, State or venue)</a:t>
            </a:r>
          </a:p>
        </p:txBody>
      </p:sp>
      <p:pic>
        <p:nvPicPr>
          <p:cNvPr id="2" name="Picture 1"/>
          <p:cNvPicPr>
            <a:picLocks noChangeAspect="1"/>
          </p:cNvPicPr>
          <p:nvPr userDrawn="1"/>
        </p:nvPicPr>
        <p:blipFill>
          <a:blip r:embed="rId2"/>
          <a:stretch>
            <a:fillRect/>
          </a:stretch>
        </p:blipFill>
        <p:spPr bwMode="black">
          <a:xfrm>
            <a:off x="457200" y="481082"/>
            <a:ext cx="1483418" cy="310896"/>
          </a:xfrm>
          <a:prstGeom prst="rect">
            <a:avLst/>
          </a:prstGeom>
        </p:spPr>
      </p:pic>
      <p:grpSp>
        <p:nvGrpSpPr>
          <p:cNvPr id="141" name="Group 140"/>
          <p:cNvGrpSpPr>
            <a:grpSpLocks noChangeAspect="1"/>
          </p:cNvGrpSpPr>
          <p:nvPr userDrawn="1"/>
        </p:nvGrpSpPr>
        <p:grpSpPr bwMode="gray">
          <a:xfrm>
            <a:off x="7462446" y="3200401"/>
            <a:ext cx="4577461" cy="3539940"/>
            <a:chOff x="8496600" y="3495586"/>
            <a:chExt cx="3009906" cy="2327684"/>
          </a:xfrm>
        </p:grpSpPr>
        <p:sp>
          <p:nvSpPr>
            <p:cNvPr id="142"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5882318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0258259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8934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216358242"/>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29962453"/>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81082"/>
            <a:ext cx="1483418" cy="310896"/>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56627" y="372394"/>
            <a:ext cx="10726460" cy="1351952"/>
          </a:xfrm>
        </p:spPr>
        <p:txBody>
          <a:bodyPr/>
          <a:lstStyle/>
          <a:p>
            <a:r>
              <a:rPr lang="en-US"/>
              <a:t>Click to edit Master title style</a:t>
            </a:r>
            <a:endParaRPr lang="en-GB"/>
          </a:p>
        </p:txBody>
      </p:sp>
      <p:sp>
        <p:nvSpPr>
          <p:cNvPr id="3" name="Text Placeholder 2"/>
          <p:cNvSpPr>
            <a:spLocks noGrp="1"/>
          </p:cNvSpPr>
          <p:nvPr>
            <p:ph type="body" idx="1"/>
          </p:nvPr>
        </p:nvSpPr>
        <p:spPr>
          <a:xfrm>
            <a:off x="856628" y="2031212"/>
            <a:ext cx="5261211" cy="523733"/>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Edit Master text styles</a:t>
            </a:r>
          </a:p>
        </p:txBody>
      </p:sp>
      <p:sp>
        <p:nvSpPr>
          <p:cNvPr id="4" name="Content Placeholder 3"/>
          <p:cNvSpPr>
            <a:spLocks noGrp="1"/>
          </p:cNvSpPr>
          <p:nvPr>
            <p:ph sz="half" idx="2"/>
          </p:nvPr>
        </p:nvSpPr>
        <p:spPr>
          <a:xfrm>
            <a:off x="856628" y="2554944"/>
            <a:ext cx="5261211"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6295965" y="2031212"/>
            <a:ext cx="5287122" cy="523733"/>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Edit Master text styles</a:t>
            </a:r>
          </a:p>
        </p:txBody>
      </p:sp>
      <p:sp>
        <p:nvSpPr>
          <p:cNvPr id="6" name="Content Placeholder 5"/>
          <p:cNvSpPr>
            <a:spLocks noGrp="1"/>
          </p:cNvSpPr>
          <p:nvPr>
            <p:ph sz="quarter" idx="4"/>
          </p:nvPr>
        </p:nvSpPr>
        <p:spPr>
          <a:xfrm>
            <a:off x="6295965" y="2554944"/>
            <a:ext cx="5287122"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p:cNvSpPr>
            <a:spLocks noGrp="1"/>
          </p:cNvSpPr>
          <p:nvPr>
            <p:ph type="dt" sz="half" idx="10"/>
          </p:nvPr>
        </p:nvSpPr>
        <p:spPr/>
        <p:txBody>
          <a:bodyPr/>
          <a:lstStyle/>
          <a:p>
            <a:fld id="{2DACDF76-308E-4240-B457-AF4CFA810176}" type="datetimeFigureOut">
              <a:rPr lang="en-GB" smtClean="0">
                <a:solidFill>
                  <a:prstClr val="black">
                    <a:tint val="75000"/>
                  </a:prstClr>
                </a:solidFill>
              </a:rPr>
              <a:pPr/>
              <a:t>18/04/2018</a:t>
            </a:fld>
            <a:endParaRPr lang="en-GB" dirty="0">
              <a:solidFill>
                <a:prstClr val="black">
                  <a:tint val="75000"/>
                </a:prstClr>
              </a:solidFill>
            </a:endParaRPr>
          </a:p>
        </p:txBody>
      </p:sp>
      <p:sp>
        <p:nvSpPr>
          <p:cNvPr id="8" name="Footer Placeholder 7"/>
          <p:cNvSpPr>
            <a:spLocks noGrp="1"/>
          </p:cNvSpPr>
          <p:nvPr>
            <p:ph type="ftr" sz="quarter" idx="11"/>
          </p:nvPr>
        </p:nvSpPr>
        <p:spPr/>
        <p:txBody>
          <a:bodyPr/>
          <a:lstStyle/>
          <a:p>
            <a:endParaRPr lang="en-GB" dirty="0">
              <a:solidFill>
                <a:prstClr val="black">
                  <a:tint val="75000"/>
                </a:prstClr>
              </a:solidFill>
            </a:endParaRPr>
          </a:p>
        </p:txBody>
      </p:sp>
      <p:sp>
        <p:nvSpPr>
          <p:cNvPr id="9" name="Slide Number Placeholder 8"/>
          <p:cNvSpPr>
            <a:spLocks noGrp="1"/>
          </p:cNvSpPr>
          <p:nvPr>
            <p:ph type="sldNum" sz="quarter" idx="12"/>
          </p:nvPr>
        </p:nvSpPr>
        <p:spPr/>
        <p:txBody>
          <a:bodyPr/>
          <a:lstStyle/>
          <a:p>
            <a:fld id="{6D769531-8267-4752-8898-AFB2B3DF23B3}" type="slidenum">
              <a:rPr lang="en-GB" smtClean="0">
                <a:solidFill>
                  <a:prstClr val="black">
                    <a:tint val="75000"/>
                  </a:prstClr>
                </a:solidFill>
              </a:rPr>
              <a:pPr/>
              <a:t>‹#›</a:t>
            </a:fld>
            <a:endParaRPr lang="en-GB" dirty="0">
              <a:solidFill>
                <a:prstClr val="black">
                  <a:tint val="75000"/>
                </a:prstClr>
              </a:solidFill>
            </a:endParaRPr>
          </a:p>
        </p:txBody>
      </p:sp>
    </p:spTree>
    <p:extLst>
      <p:ext uri="{BB962C8B-B14F-4D97-AF65-F5344CB8AC3E}">
        <p14:creationId xmlns:p14="http://schemas.microsoft.com/office/powerpoint/2010/main" val="15013927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104" name="Freeform: Shape 103"/>
          <p:cNvSpPr>
            <a:spLocks/>
          </p:cNvSpPr>
          <p:nvPr userDrawn="1"/>
        </p:nvSpPr>
        <p:spPr bwMode="gray">
          <a:xfrm>
            <a:off x="352" y="4251226"/>
            <a:ext cx="12436123" cy="2743300"/>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140" name="Picture 139"/>
          <p:cNvPicPr>
            <a:picLocks noChangeAspect="1"/>
          </p:cNvPicPr>
          <p:nvPr userDrawn="1"/>
        </p:nvPicPr>
        <p:blipFill>
          <a:blip r:embed="rId2"/>
          <a:stretch>
            <a:fillRect/>
          </a:stretch>
        </p:blipFill>
        <p:spPr bwMode="black">
          <a:xfrm>
            <a:off x="457200" y="481082"/>
            <a:ext cx="1483418" cy="310896"/>
          </a:xfrm>
          <a:prstGeom prst="rect">
            <a:avLst/>
          </a:prstGeom>
        </p:spPr>
      </p:pic>
      <p:grpSp>
        <p:nvGrpSpPr>
          <p:cNvPr id="141" name="Group 140"/>
          <p:cNvGrpSpPr>
            <a:grpSpLocks noChangeAspect="1"/>
          </p:cNvGrpSpPr>
          <p:nvPr userDrawn="1"/>
        </p:nvGrpSpPr>
        <p:grpSpPr bwMode="gray">
          <a:xfrm>
            <a:off x="7462446" y="3200401"/>
            <a:ext cx="4577461" cy="3539940"/>
            <a:chOff x="8496600" y="3495586"/>
            <a:chExt cx="3009906" cy="2327684"/>
          </a:xfrm>
        </p:grpSpPr>
        <p:sp>
          <p:nvSpPr>
            <p:cNvPr id="142"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4518501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itle Only white">
    <p:bg bwMode="gray">
      <p:bgRef idx="1001">
        <a:schemeClr val="bg1"/>
      </p:bgRef>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620" y="1620"/>
          <a:ext cx="1619" cy="1619"/>
        </p:xfrm>
        <a:graphic>
          <a:graphicData uri="http://schemas.openxmlformats.org/presentationml/2006/ole">
            <mc:AlternateContent xmlns:mc="http://schemas.openxmlformats.org/markup-compatibility/2006">
              <mc:Choice xmlns:v="urn:schemas-microsoft-com:vml" Requires="v">
                <p:oleObj spid="_x0000_s4105" name="think-cell Slide" r:id="rId4" imgW="425" imgH="426" progId="TCLayout.ActiveDocument.1">
                  <p:embed/>
                </p:oleObj>
              </mc:Choice>
              <mc:Fallback>
                <p:oleObj name="think-cell Slide" r:id="rId4" imgW="425" imgH="426" progId="TCLayout.ActiveDocument.1">
                  <p:embed/>
                  <p:pic>
                    <p:nvPicPr>
                      <p:cNvPr id="2" name="Object 1" hidden="1"/>
                      <p:cNvPicPr/>
                      <p:nvPr/>
                    </p:nvPicPr>
                    <p:blipFill>
                      <a:blip r:embed="rId5"/>
                      <a:stretch>
                        <a:fillRect/>
                      </a:stretch>
                    </p:blipFill>
                    <p:spPr>
                      <a:xfrm>
                        <a:off x="1620" y="1620"/>
                        <a:ext cx="1619" cy="1619"/>
                      </a:xfrm>
                      <a:prstGeom prst="rect">
                        <a:avLst/>
                      </a:prstGeom>
                    </p:spPr>
                  </p:pic>
                </p:oleObj>
              </mc:Fallback>
            </mc:AlternateContent>
          </a:graphicData>
        </a:graphic>
      </p:graphicFrame>
      <p:sp>
        <p:nvSpPr>
          <p:cNvPr id="3" name="Title 2"/>
          <p:cNvSpPr>
            <a:spLocks noGrp="1"/>
          </p:cNvSpPr>
          <p:nvPr>
            <p:ph type="title"/>
          </p:nvPr>
        </p:nvSpPr>
        <p:spPr/>
        <p:txBody>
          <a:bodyPr/>
          <a:lstStyle>
            <a:lvl1pPr>
              <a:defRPr sz="3672">
                <a:solidFill>
                  <a:schemeClr val="tx2"/>
                </a:solidFill>
              </a:defRPr>
            </a:lvl1pPr>
          </a:lstStyle>
          <a:p>
            <a:r>
              <a:rPr lang="en-US"/>
              <a:t>Click to edit Master title style</a:t>
            </a:r>
          </a:p>
        </p:txBody>
      </p:sp>
    </p:spTree>
    <p:extLst>
      <p:ext uri="{BB962C8B-B14F-4D97-AF65-F5344CB8AC3E}">
        <p14:creationId xmlns:p14="http://schemas.microsoft.com/office/powerpoint/2010/main" val="226948168"/>
      </p:ext>
    </p:extLst>
  </p:cSld>
  <p:clrMapOvr>
    <a:overrideClrMapping bg1="lt1" tx1="dk1" bg2="lt2" tx2="dk2" accent1="accent1" accent2="accent2" accent3="accent3" accent4="accent4" accent5="accent5" accent6="accent6" hlink="hlink" folHlink="folHlink"/>
  </p:clrMapOvr>
  <p:transition spd="slow">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Title_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96">
                <a:solidFill>
                  <a:srgbClr val="3F3F3F"/>
                </a:solidFill>
              </a:defRPr>
            </a:lvl1pPr>
          </a:lstStyle>
          <a:p>
            <a:r>
              <a:rPr lang="en-US"/>
              <a:t>Click to edit Master title style</a:t>
            </a:r>
          </a:p>
        </p:txBody>
      </p:sp>
    </p:spTree>
    <p:extLst>
      <p:ext uri="{BB962C8B-B14F-4D97-AF65-F5344CB8AC3E}">
        <p14:creationId xmlns:p14="http://schemas.microsoft.com/office/powerpoint/2010/main" val="2508680605"/>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105" name="Freeform: Shape 104"/>
          <p:cNvSpPr>
            <a:spLocks/>
          </p:cNvSpPr>
          <p:nvPr userDrawn="1"/>
        </p:nvSpPr>
        <p:spPr bwMode="gray">
          <a:xfrm>
            <a:off x="352" y="4251226"/>
            <a:ext cx="12436123" cy="2743300"/>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9" name="Title 1"/>
          <p:cNvSpPr>
            <a:spLocks noGrp="1"/>
          </p:cNvSpPr>
          <p:nvPr>
            <p:ph type="title" hasCustomPrompt="1"/>
          </p:nvPr>
        </p:nvSpPr>
        <p:spPr>
          <a:xfrm>
            <a:off x="274702" y="1211264"/>
            <a:ext cx="9143936" cy="1828800"/>
          </a:xfrm>
          <a:noFill/>
        </p:spPr>
        <p:txBody>
          <a:bodyPr lIns="146304" tIns="91440" rIns="146304" bIns="91440" anchor="b" anchorCtr="0"/>
          <a:lstStyle>
            <a:lvl1pPr>
              <a:defRPr sz="5400" spc="-100" baseline="0">
                <a:gradFill>
                  <a:gsLst>
                    <a:gs pos="62564">
                      <a:schemeClr val="tx1"/>
                    </a:gs>
                    <a:gs pos="55000">
                      <a:schemeClr val="tx1"/>
                    </a:gs>
                  </a:gsLst>
                  <a:lin ang="5400000" scaled="0"/>
                </a:gradFill>
              </a:defRPr>
            </a:lvl1pPr>
          </a:lstStyle>
          <a:p>
            <a:r>
              <a:rPr lang="en-US" dirty="0"/>
              <a:t>Event name</a:t>
            </a:r>
          </a:p>
        </p:txBody>
      </p:sp>
      <p:sp>
        <p:nvSpPr>
          <p:cNvPr id="5" name="Text Placeholder 4"/>
          <p:cNvSpPr>
            <a:spLocks noGrp="1"/>
          </p:cNvSpPr>
          <p:nvPr>
            <p:ph type="body" sz="quarter" idx="12" hasCustomPrompt="1"/>
          </p:nvPr>
        </p:nvSpPr>
        <p:spPr>
          <a:xfrm>
            <a:off x="274701" y="3040063"/>
            <a:ext cx="9143937" cy="730183"/>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Date</a:t>
            </a:r>
          </a:p>
        </p:txBody>
      </p:sp>
      <p:sp>
        <p:nvSpPr>
          <p:cNvPr id="3" name="Text Placeholder 2"/>
          <p:cNvSpPr>
            <a:spLocks noGrp="1"/>
          </p:cNvSpPr>
          <p:nvPr>
            <p:ph type="body" sz="quarter" idx="13" hasCustomPrompt="1"/>
          </p:nvPr>
        </p:nvSpPr>
        <p:spPr>
          <a:xfrm>
            <a:off x="274639" y="3770246"/>
            <a:ext cx="9144000" cy="461665"/>
          </a:xfrm>
        </p:spPr>
        <p:txBody>
          <a:bodyPr/>
          <a:lstStyle>
            <a:lvl1pPr marL="0" indent="0">
              <a:buNone/>
              <a:defRPr lang="en-US" sz="2000"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dirty="0"/>
              <a:t>Optional (City, State or venue)</a:t>
            </a:r>
          </a:p>
        </p:txBody>
      </p:sp>
      <p:pic>
        <p:nvPicPr>
          <p:cNvPr id="141" name="Picture 140"/>
          <p:cNvPicPr>
            <a:picLocks noChangeAspect="1"/>
          </p:cNvPicPr>
          <p:nvPr userDrawn="1"/>
        </p:nvPicPr>
        <p:blipFill>
          <a:blip r:embed="rId2"/>
          <a:stretch>
            <a:fillRect/>
          </a:stretch>
        </p:blipFill>
        <p:spPr bwMode="black">
          <a:xfrm>
            <a:off x="457200" y="481082"/>
            <a:ext cx="1483418" cy="310896"/>
          </a:xfrm>
          <a:prstGeom prst="rect">
            <a:avLst/>
          </a:prstGeom>
        </p:spPr>
      </p:pic>
      <p:grpSp>
        <p:nvGrpSpPr>
          <p:cNvPr id="142" name="Group 141"/>
          <p:cNvGrpSpPr>
            <a:grpSpLocks noChangeAspect="1"/>
          </p:cNvGrpSpPr>
          <p:nvPr userDrawn="1"/>
        </p:nvGrpSpPr>
        <p:grpSpPr bwMode="gray">
          <a:xfrm>
            <a:off x="7462446" y="3200401"/>
            <a:ext cx="4577461" cy="3539940"/>
            <a:chOff x="8496600" y="3495586"/>
            <a:chExt cx="3009906" cy="2327684"/>
          </a:xfrm>
        </p:grpSpPr>
        <p:sp>
          <p:nvSpPr>
            <p:cNvPr id="143"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0"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4550102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104" name="Freeform: Shape 103"/>
          <p:cNvSpPr>
            <a:spLocks/>
          </p:cNvSpPr>
          <p:nvPr userDrawn="1"/>
        </p:nvSpPr>
        <p:spPr bwMode="gray">
          <a:xfrm>
            <a:off x="352" y="4251226"/>
            <a:ext cx="12436123" cy="2743300"/>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140" name="Picture 139"/>
          <p:cNvPicPr>
            <a:picLocks noChangeAspect="1"/>
          </p:cNvPicPr>
          <p:nvPr userDrawn="1"/>
        </p:nvPicPr>
        <p:blipFill>
          <a:blip r:embed="rId2"/>
          <a:stretch>
            <a:fillRect/>
          </a:stretch>
        </p:blipFill>
        <p:spPr bwMode="black">
          <a:xfrm>
            <a:off x="457200" y="481082"/>
            <a:ext cx="1483418" cy="310896"/>
          </a:xfrm>
          <a:prstGeom prst="rect">
            <a:avLst/>
          </a:prstGeom>
        </p:spPr>
      </p:pic>
      <p:grpSp>
        <p:nvGrpSpPr>
          <p:cNvPr id="141" name="Group 140"/>
          <p:cNvGrpSpPr>
            <a:grpSpLocks noChangeAspect="1"/>
          </p:cNvGrpSpPr>
          <p:nvPr userDrawn="1"/>
        </p:nvGrpSpPr>
        <p:grpSpPr bwMode="gray">
          <a:xfrm>
            <a:off x="7462446" y="3200401"/>
            <a:ext cx="4577461" cy="3539940"/>
            <a:chOff x="8496600" y="3495586"/>
            <a:chExt cx="3009906" cy="2327684"/>
          </a:xfrm>
        </p:grpSpPr>
        <p:sp>
          <p:nvSpPr>
            <p:cNvPr id="142"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8678132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141" name="Rectangle 140"/>
          <p:cNvSpPr/>
          <p:nvPr userDrawn="1"/>
        </p:nvSpPr>
        <p:spPr bwMode="gray">
          <a:xfrm>
            <a:off x="5441950" y="0"/>
            <a:ext cx="6994525"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5" name="Freeform: Shape 104"/>
          <p:cNvSpPr>
            <a:spLocks/>
          </p:cNvSpPr>
          <p:nvPr userDrawn="1"/>
        </p:nvSpPr>
        <p:spPr bwMode="gray">
          <a:xfrm>
            <a:off x="5441950" y="4251325"/>
            <a:ext cx="6994525" cy="2743200"/>
          </a:xfrm>
          <a:custGeom>
            <a:avLst/>
            <a:gdLst>
              <a:gd name="connsiteX0" fmla="*/ 237491 w 7007806"/>
              <a:gd name="connsiteY0" fmla="*/ 0 h 2048448"/>
              <a:gd name="connsiteX1" fmla="*/ 966532 w 7007806"/>
              <a:gd name="connsiteY1" fmla="*/ 0 h 2048448"/>
              <a:gd name="connsiteX2" fmla="*/ 966532 w 7007806"/>
              <a:gd name="connsiteY2" fmla="*/ 578198 h 2048448"/>
              <a:gd name="connsiteX3" fmla="*/ 1425492 w 7007806"/>
              <a:gd name="connsiteY3" fmla="*/ 606386 h 2048448"/>
              <a:gd name="connsiteX4" fmla="*/ 1677037 w 7007806"/>
              <a:gd name="connsiteY4" fmla="*/ 606386 h 2048448"/>
              <a:gd name="connsiteX5" fmla="*/ 1677037 w 7007806"/>
              <a:gd name="connsiteY5" fmla="*/ 483901 h 2048448"/>
              <a:gd name="connsiteX6" fmla="*/ 1686642 w 7007806"/>
              <a:gd name="connsiteY6" fmla="*/ 483901 h 2048448"/>
              <a:gd name="connsiteX7" fmla="*/ 1686642 w 7007806"/>
              <a:gd name="connsiteY7" fmla="*/ 225552 h 2048448"/>
              <a:gd name="connsiteX8" fmla="*/ 2059578 w 7007806"/>
              <a:gd name="connsiteY8" fmla="*/ 225552 h 2048448"/>
              <a:gd name="connsiteX9" fmla="*/ 2059578 w 7007806"/>
              <a:gd name="connsiteY9" fmla="*/ 339268 h 2048448"/>
              <a:gd name="connsiteX10" fmla="*/ 2098045 w 7007806"/>
              <a:gd name="connsiteY10" fmla="*/ 339268 h 2048448"/>
              <a:gd name="connsiteX11" fmla="*/ 2098045 w 7007806"/>
              <a:gd name="connsiteY11" fmla="*/ 483901 h 2048448"/>
              <a:gd name="connsiteX12" fmla="*/ 2204842 w 7007806"/>
              <a:gd name="connsiteY12" fmla="*/ 483901 h 2048448"/>
              <a:gd name="connsiteX13" fmla="*/ 2204842 w 7007806"/>
              <a:gd name="connsiteY13" fmla="*/ 643969 h 2048448"/>
              <a:gd name="connsiteX14" fmla="*/ 2602307 w 7007806"/>
              <a:gd name="connsiteY14" fmla="*/ 643969 h 2048448"/>
              <a:gd name="connsiteX15" fmla="*/ 2602307 w 7007806"/>
              <a:gd name="connsiteY15" fmla="*/ 744644 h 2048448"/>
              <a:gd name="connsiteX16" fmla="*/ 3055683 w 7007806"/>
              <a:gd name="connsiteY16" fmla="*/ 744644 h 2048448"/>
              <a:gd name="connsiteX17" fmla="*/ 3055683 w 7007806"/>
              <a:gd name="connsiteY17" fmla="*/ 777377 h 2048448"/>
              <a:gd name="connsiteX18" fmla="*/ 3075299 w 7007806"/>
              <a:gd name="connsiteY18" fmla="*/ 777377 h 2048448"/>
              <a:gd name="connsiteX19" fmla="*/ 3075299 w 7007806"/>
              <a:gd name="connsiteY19" fmla="*/ 965361 h 2048448"/>
              <a:gd name="connsiteX20" fmla="*/ 3423979 w 7007806"/>
              <a:gd name="connsiteY20" fmla="*/ 965361 h 2048448"/>
              <a:gd name="connsiteX21" fmla="*/ 3423979 w 7007806"/>
              <a:gd name="connsiteY21" fmla="*/ 525721 h 2048448"/>
              <a:gd name="connsiteX22" fmla="*/ 3527067 w 7007806"/>
              <a:gd name="connsiteY22" fmla="*/ 525721 h 2048448"/>
              <a:gd name="connsiteX23" fmla="*/ 3527067 w 7007806"/>
              <a:gd name="connsiteY23" fmla="*/ 386248 h 2048448"/>
              <a:gd name="connsiteX24" fmla="*/ 3830268 w 7007806"/>
              <a:gd name="connsiteY24" fmla="*/ 386248 h 2048448"/>
              <a:gd name="connsiteX25" fmla="*/ 3830268 w 7007806"/>
              <a:gd name="connsiteY25" fmla="*/ 525721 h 2048448"/>
              <a:gd name="connsiteX26" fmla="*/ 3927292 w 7007806"/>
              <a:gd name="connsiteY26" fmla="*/ 525721 h 2048448"/>
              <a:gd name="connsiteX27" fmla="*/ 3927292 w 7007806"/>
              <a:gd name="connsiteY27" fmla="*/ 58792 h 2048448"/>
              <a:gd name="connsiteX28" fmla="*/ 4630716 w 7007806"/>
              <a:gd name="connsiteY28" fmla="*/ 58792 h 2048448"/>
              <a:gd name="connsiteX29" fmla="*/ 4630716 w 7007806"/>
              <a:gd name="connsiteY29" fmla="*/ 616681 h 2048448"/>
              <a:gd name="connsiteX30" fmla="*/ 5073388 w 7007806"/>
              <a:gd name="connsiteY30" fmla="*/ 255872 h 2048448"/>
              <a:gd name="connsiteX31" fmla="*/ 5073388 w 7007806"/>
              <a:gd name="connsiteY31" fmla="*/ 643969 h 2048448"/>
              <a:gd name="connsiteX32" fmla="*/ 5315948 w 7007806"/>
              <a:gd name="connsiteY32" fmla="*/ 643969 h 2048448"/>
              <a:gd name="connsiteX33" fmla="*/ 5315948 w 7007806"/>
              <a:gd name="connsiteY33" fmla="*/ 525721 h 2048448"/>
              <a:gd name="connsiteX34" fmla="*/ 5419036 w 7007806"/>
              <a:gd name="connsiteY34" fmla="*/ 525721 h 2048448"/>
              <a:gd name="connsiteX35" fmla="*/ 5419036 w 7007806"/>
              <a:gd name="connsiteY35" fmla="*/ 386248 h 2048448"/>
              <a:gd name="connsiteX36" fmla="*/ 5722237 w 7007806"/>
              <a:gd name="connsiteY36" fmla="*/ 386248 h 2048448"/>
              <a:gd name="connsiteX37" fmla="*/ 5722237 w 7007806"/>
              <a:gd name="connsiteY37" fmla="*/ 525721 h 2048448"/>
              <a:gd name="connsiteX38" fmla="*/ 5825325 w 7007806"/>
              <a:gd name="connsiteY38" fmla="*/ 525721 h 2048448"/>
              <a:gd name="connsiteX39" fmla="*/ 5825325 w 7007806"/>
              <a:gd name="connsiteY39" fmla="*/ 965361 h 2048448"/>
              <a:gd name="connsiteX40" fmla="*/ 6170974 w 7007806"/>
              <a:gd name="connsiteY40" fmla="*/ 965361 h 2048448"/>
              <a:gd name="connsiteX41" fmla="*/ 6170974 w 7007806"/>
              <a:gd name="connsiteY41" fmla="*/ 777377 h 2048448"/>
              <a:gd name="connsiteX42" fmla="*/ 6646998 w 7007806"/>
              <a:gd name="connsiteY42" fmla="*/ 777377 h 2048448"/>
              <a:gd name="connsiteX43" fmla="*/ 6646998 w 7007806"/>
              <a:gd name="connsiteY43" fmla="*/ 1374681 h 2048448"/>
              <a:gd name="connsiteX44" fmla="*/ 7007806 w 7007806"/>
              <a:gd name="connsiteY44" fmla="*/ 1374681 h 2048448"/>
              <a:gd name="connsiteX45" fmla="*/ 7007806 w 7007806"/>
              <a:gd name="connsiteY45" fmla="*/ 1677881 h 2048448"/>
              <a:gd name="connsiteX46" fmla="*/ 6995117 w 7007806"/>
              <a:gd name="connsiteY46" fmla="*/ 1677881 h 2048448"/>
              <a:gd name="connsiteX47" fmla="*/ 6995117 w 7007806"/>
              <a:gd name="connsiteY47" fmla="*/ 2048448 h 2048448"/>
              <a:gd name="connsiteX48" fmla="*/ 0 w 7007806"/>
              <a:gd name="connsiteY48" fmla="*/ 2048448 h 2048448"/>
              <a:gd name="connsiteX49" fmla="*/ 0 w 7007806"/>
              <a:gd name="connsiteY49" fmla="*/ 339268 h 2048448"/>
              <a:gd name="connsiteX50" fmla="*/ 136873 w 7007806"/>
              <a:gd name="connsiteY50" fmla="*/ 339268 h 2048448"/>
              <a:gd name="connsiteX51" fmla="*/ 136873 w 7007806"/>
              <a:gd name="connsiteY51" fmla="*/ 483901 h 2048448"/>
              <a:gd name="connsiteX52" fmla="*/ 237491 w 7007806"/>
              <a:gd name="connsiteY52"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7007806" h="2048448">
                <a:moveTo>
                  <a:pt x="237491" y="0"/>
                </a:moveTo>
                <a:lnTo>
                  <a:pt x="966532" y="0"/>
                </a:lnTo>
                <a:lnTo>
                  <a:pt x="966532" y="578198"/>
                </a:lnTo>
                <a:lnTo>
                  <a:pt x="1425492" y="606386"/>
                </a:lnTo>
                <a:lnTo>
                  <a:pt x="1677037" y="606386"/>
                </a:lnTo>
                <a:lnTo>
                  <a:pt x="1677037" y="483901"/>
                </a:lnTo>
                <a:lnTo>
                  <a:pt x="1686642" y="483901"/>
                </a:lnTo>
                <a:lnTo>
                  <a:pt x="1686642" y="225552"/>
                </a:lnTo>
                <a:lnTo>
                  <a:pt x="2059578" y="225552"/>
                </a:lnTo>
                <a:lnTo>
                  <a:pt x="2059578" y="339268"/>
                </a:lnTo>
                <a:lnTo>
                  <a:pt x="2098045" y="339268"/>
                </a:lnTo>
                <a:lnTo>
                  <a:pt x="2098045" y="483901"/>
                </a:lnTo>
                <a:lnTo>
                  <a:pt x="2204842" y="483901"/>
                </a:lnTo>
                <a:lnTo>
                  <a:pt x="2204842" y="643969"/>
                </a:lnTo>
                <a:lnTo>
                  <a:pt x="2602307" y="643969"/>
                </a:lnTo>
                <a:lnTo>
                  <a:pt x="2602307" y="744644"/>
                </a:lnTo>
                <a:lnTo>
                  <a:pt x="3055683" y="744644"/>
                </a:lnTo>
                <a:lnTo>
                  <a:pt x="3055683" y="777377"/>
                </a:lnTo>
                <a:lnTo>
                  <a:pt x="3075299" y="777377"/>
                </a:lnTo>
                <a:lnTo>
                  <a:pt x="3075299" y="965361"/>
                </a:lnTo>
                <a:lnTo>
                  <a:pt x="3423979" y="965361"/>
                </a:lnTo>
                <a:lnTo>
                  <a:pt x="3423979" y="525721"/>
                </a:lnTo>
                <a:lnTo>
                  <a:pt x="3527067" y="525721"/>
                </a:lnTo>
                <a:lnTo>
                  <a:pt x="3527067" y="386248"/>
                </a:lnTo>
                <a:lnTo>
                  <a:pt x="3830268" y="386248"/>
                </a:lnTo>
                <a:lnTo>
                  <a:pt x="3830268" y="525721"/>
                </a:lnTo>
                <a:lnTo>
                  <a:pt x="3927292" y="525721"/>
                </a:lnTo>
                <a:lnTo>
                  <a:pt x="3927292" y="58792"/>
                </a:lnTo>
                <a:lnTo>
                  <a:pt x="4630716" y="58792"/>
                </a:lnTo>
                <a:lnTo>
                  <a:pt x="4630716" y="616681"/>
                </a:lnTo>
                <a:lnTo>
                  <a:pt x="5073388" y="255872"/>
                </a:lnTo>
                <a:lnTo>
                  <a:pt x="5073388" y="643969"/>
                </a:lnTo>
                <a:lnTo>
                  <a:pt x="5315948" y="643969"/>
                </a:lnTo>
                <a:lnTo>
                  <a:pt x="5315948" y="525721"/>
                </a:lnTo>
                <a:lnTo>
                  <a:pt x="5419036" y="525721"/>
                </a:lnTo>
                <a:lnTo>
                  <a:pt x="5419036" y="386248"/>
                </a:lnTo>
                <a:lnTo>
                  <a:pt x="5722237" y="386248"/>
                </a:lnTo>
                <a:lnTo>
                  <a:pt x="5722237" y="525721"/>
                </a:lnTo>
                <a:lnTo>
                  <a:pt x="5825325" y="525721"/>
                </a:lnTo>
                <a:lnTo>
                  <a:pt x="5825325" y="965361"/>
                </a:lnTo>
                <a:lnTo>
                  <a:pt x="6170974" y="965361"/>
                </a:lnTo>
                <a:lnTo>
                  <a:pt x="6170974" y="777377"/>
                </a:lnTo>
                <a:lnTo>
                  <a:pt x="6646998" y="777377"/>
                </a:lnTo>
                <a:lnTo>
                  <a:pt x="6646998" y="1374681"/>
                </a:lnTo>
                <a:lnTo>
                  <a:pt x="7007806" y="1374681"/>
                </a:lnTo>
                <a:lnTo>
                  <a:pt x="7007806" y="1677881"/>
                </a:lnTo>
                <a:lnTo>
                  <a:pt x="6995117" y="1677881"/>
                </a:lnTo>
                <a:lnTo>
                  <a:pt x="6995117" y="2048448"/>
                </a:lnTo>
                <a:lnTo>
                  <a:pt x="0" y="2048448"/>
                </a:lnTo>
                <a:lnTo>
                  <a:pt x="0" y="339268"/>
                </a:lnTo>
                <a:lnTo>
                  <a:pt x="136873" y="339268"/>
                </a:lnTo>
                <a:lnTo>
                  <a:pt x="136873" y="483901"/>
                </a:lnTo>
                <a:lnTo>
                  <a:pt x="237491" y="483901"/>
                </a:lnTo>
                <a:close/>
              </a:path>
            </a:pathLst>
          </a:custGeom>
          <a:solidFill>
            <a:srgbClr val="409AE1">
              <a:alpha val="40000"/>
            </a:srgbClr>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9" name="Title 1"/>
          <p:cNvSpPr>
            <a:spLocks noGrp="1"/>
          </p:cNvSpPr>
          <p:nvPr>
            <p:ph type="title" hasCustomPrompt="1"/>
          </p:nvPr>
        </p:nvSpPr>
        <p:spPr bwMode="auto">
          <a:xfrm>
            <a:off x="274702" y="2119178"/>
            <a:ext cx="4937760" cy="1835285"/>
          </a:xfrm>
          <a:noFill/>
        </p:spPr>
        <p:txBody>
          <a:bodyPr lIns="146304" tIns="91440" rIns="146304" bIns="91440" anchor="t" anchorCtr="0"/>
          <a:lstStyle>
            <a:lvl1pPr>
              <a:defRPr sz="4800" spc="-100" baseline="0">
                <a:gradFill>
                  <a:gsLst>
                    <a:gs pos="74359">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937760" cy="731528"/>
          </a:xfrm>
        </p:spPr>
        <p:txBody>
          <a:bodyPr lIns="164592" tIns="109728" rIns="164592" bIns="109728">
            <a:noAutofit/>
          </a:bodyPr>
          <a:lstStyle>
            <a:lvl1pPr marL="0" indent="0">
              <a:spcBef>
                <a:spcPts val="0"/>
              </a:spcBef>
              <a:buNone/>
              <a:defRPr lang="en-US" sz="3200"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32742"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pic>
        <p:nvPicPr>
          <p:cNvPr id="142" name="MS logo gray - EMF"/>
          <p:cNvPicPr>
            <a:picLocks noChangeAspect="1"/>
          </p:cNvPicPr>
          <p:nvPr userDrawn="1"/>
        </p:nvPicPr>
        <p:blipFill>
          <a:blip r:embed="rId2"/>
          <a:stretch>
            <a:fillRect/>
          </a:stretch>
        </p:blipFill>
        <p:spPr bwMode="black">
          <a:xfrm>
            <a:off x="463116" y="479425"/>
            <a:ext cx="1451843" cy="310896"/>
          </a:xfrm>
          <a:prstGeom prst="rect">
            <a:avLst/>
          </a:prstGeom>
        </p:spPr>
      </p:pic>
      <p:grpSp>
        <p:nvGrpSpPr>
          <p:cNvPr id="143" name="Group 142"/>
          <p:cNvGrpSpPr>
            <a:grpSpLocks noChangeAspect="1"/>
          </p:cNvGrpSpPr>
          <p:nvPr userDrawn="1"/>
        </p:nvGrpSpPr>
        <p:grpSpPr bwMode="gray">
          <a:xfrm>
            <a:off x="7462446" y="3200401"/>
            <a:ext cx="4577461" cy="3539940"/>
            <a:chOff x="8496600" y="3495586"/>
            <a:chExt cx="3009906" cy="2327684"/>
          </a:xfrm>
        </p:grpSpPr>
        <p:sp>
          <p:nvSpPr>
            <p:cNvPr id="144"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0"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1"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9140419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01319586"/>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sz="quarter" idx="10"/>
          </p:nvPr>
        </p:nvSpPr>
        <p:spPr>
          <a:xfrm>
            <a:off x="274702" y="1211287"/>
            <a:ext cx="11888787" cy="548481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85784415"/>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dirty="0"/>
              <a:t>Click to edit Master text styles</a:t>
            </a:r>
          </a:p>
          <a:p>
            <a:pPr marL="712788" marR="0" lvl="1" indent="-457200" algn="l" defTabSz="932742" rtl="0" eaLnBrk="1" fontAlgn="auto" latinLnBrk="0" hangingPunct="1">
              <a:lnSpc>
                <a:spcPct val="90000"/>
              </a:lnSpc>
              <a:spcBef>
                <a:spcPct val="20000"/>
              </a:spcBef>
              <a:spcAft>
                <a:spcPts val="0"/>
              </a:spcAft>
              <a:buClrTx/>
              <a:buSzPct val="90000"/>
              <a:tabLst/>
            </a:pPr>
            <a:r>
              <a:rPr lang="en-US" dirty="0"/>
              <a:t>Second level</a:t>
            </a:r>
          </a:p>
          <a:p>
            <a:pPr marL="908050" marR="0" lvl="2" indent="-457200" algn="l" defTabSz="932742" rtl="0" eaLnBrk="1" fontAlgn="auto" latinLnBrk="0" hangingPunct="1">
              <a:lnSpc>
                <a:spcPct val="90000"/>
              </a:lnSpc>
              <a:spcBef>
                <a:spcPct val="20000"/>
              </a:spcBef>
              <a:spcAft>
                <a:spcPts val="0"/>
              </a:spcAft>
              <a:buClrTx/>
              <a:buSzPct val="90000"/>
              <a:tabLst/>
            </a:pPr>
            <a:r>
              <a:rPr lang="en-US" dirty="0"/>
              <a:t>Third level</a:t>
            </a:r>
          </a:p>
          <a:p>
            <a:pPr marL="1109662" marR="0" lvl="3" indent="-457200" algn="l" defTabSz="932742" rtl="0" eaLnBrk="1" fontAlgn="auto" latinLnBrk="0" hangingPunct="1">
              <a:lnSpc>
                <a:spcPct val="90000"/>
              </a:lnSpc>
              <a:spcBef>
                <a:spcPct val="20000"/>
              </a:spcBef>
              <a:spcAft>
                <a:spcPts val="0"/>
              </a:spcAft>
              <a:buClrTx/>
              <a:buSzPct val="90000"/>
              <a:tabLst/>
            </a:pPr>
            <a:r>
              <a:rPr lang="en-US" dirty="0"/>
              <a:t>Fourth level</a:t>
            </a:r>
          </a:p>
          <a:p>
            <a:pPr marL="1311275" marR="0" lvl="4" indent="-457200" algn="l" defTabSz="932742" rtl="0" eaLnBrk="1" fontAlgn="auto" latinLnBrk="0" hangingPunct="1">
              <a:lnSpc>
                <a:spcPct val="90000"/>
              </a:lnSpc>
              <a:spcBef>
                <a:spcPct val="20000"/>
              </a:spcBef>
              <a:spcAft>
                <a:spcPts val="0"/>
              </a:spcAft>
              <a:buClrTx/>
              <a:buSzPct val="90000"/>
              <a:tabLst/>
            </a:pPr>
            <a:r>
              <a:rPr lang="en-US" dirty="0"/>
              <a:t>Fifth level</a:t>
            </a:r>
          </a:p>
        </p:txBody>
      </p:sp>
    </p:spTree>
    <p:extLst>
      <p:ext uri="{BB962C8B-B14F-4D97-AF65-F5344CB8AC3E}">
        <p14:creationId xmlns:p14="http://schemas.microsoft.com/office/powerpoint/2010/main" val="2886365969"/>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dirty="0"/>
              <a:t>Click to edit Master text styles</a:t>
            </a:r>
          </a:p>
          <a:p>
            <a:pPr marL="427038" marR="0" lvl="1" indent="-17145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Second level</a:t>
            </a:r>
          </a:p>
          <a:p>
            <a:pPr marL="639763" marR="0" lvl="2" indent="-188913"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Third level</a:t>
            </a:r>
          </a:p>
          <a:p>
            <a:pPr marL="828675" marR="0" lvl="3" indent="-176213"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Fourth level</a:t>
            </a:r>
          </a:p>
          <a:p>
            <a:pPr marL="1023938" marR="0" lvl="4" indent="-169863"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Fifth level</a:t>
            </a:r>
          </a:p>
        </p:txBody>
      </p:sp>
    </p:spTree>
    <p:extLst>
      <p:ext uri="{BB962C8B-B14F-4D97-AF65-F5344CB8AC3E}">
        <p14:creationId xmlns:p14="http://schemas.microsoft.com/office/powerpoint/2010/main" val="4091931630"/>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09252056"/>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8" name="Rectangle 7"/>
          <p:cNvSpPr/>
          <p:nvPr userDrawn="1"/>
        </p:nvSpPr>
        <p:spPr bwMode="gray">
          <a:xfrm>
            <a:off x="5441950" y="0"/>
            <a:ext cx="6994525"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6" name="Freeform: Shape 105"/>
          <p:cNvSpPr>
            <a:spLocks/>
          </p:cNvSpPr>
          <p:nvPr userDrawn="1"/>
        </p:nvSpPr>
        <p:spPr bwMode="gray">
          <a:xfrm>
            <a:off x="5441950" y="4251325"/>
            <a:ext cx="6994525" cy="2743200"/>
          </a:xfrm>
          <a:custGeom>
            <a:avLst/>
            <a:gdLst>
              <a:gd name="connsiteX0" fmla="*/ 237491 w 7007806"/>
              <a:gd name="connsiteY0" fmla="*/ 0 h 2048448"/>
              <a:gd name="connsiteX1" fmla="*/ 966532 w 7007806"/>
              <a:gd name="connsiteY1" fmla="*/ 0 h 2048448"/>
              <a:gd name="connsiteX2" fmla="*/ 966532 w 7007806"/>
              <a:gd name="connsiteY2" fmla="*/ 578198 h 2048448"/>
              <a:gd name="connsiteX3" fmla="*/ 1425492 w 7007806"/>
              <a:gd name="connsiteY3" fmla="*/ 606386 h 2048448"/>
              <a:gd name="connsiteX4" fmla="*/ 1677037 w 7007806"/>
              <a:gd name="connsiteY4" fmla="*/ 606386 h 2048448"/>
              <a:gd name="connsiteX5" fmla="*/ 1677037 w 7007806"/>
              <a:gd name="connsiteY5" fmla="*/ 483901 h 2048448"/>
              <a:gd name="connsiteX6" fmla="*/ 1686642 w 7007806"/>
              <a:gd name="connsiteY6" fmla="*/ 483901 h 2048448"/>
              <a:gd name="connsiteX7" fmla="*/ 1686642 w 7007806"/>
              <a:gd name="connsiteY7" fmla="*/ 225552 h 2048448"/>
              <a:gd name="connsiteX8" fmla="*/ 2059578 w 7007806"/>
              <a:gd name="connsiteY8" fmla="*/ 225552 h 2048448"/>
              <a:gd name="connsiteX9" fmla="*/ 2059578 w 7007806"/>
              <a:gd name="connsiteY9" fmla="*/ 339268 h 2048448"/>
              <a:gd name="connsiteX10" fmla="*/ 2098045 w 7007806"/>
              <a:gd name="connsiteY10" fmla="*/ 339268 h 2048448"/>
              <a:gd name="connsiteX11" fmla="*/ 2098045 w 7007806"/>
              <a:gd name="connsiteY11" fmla="*/ 483901 h 2048448"/>
              <a:gd name="connsiteX12" fmla="*/ 2204842 w 7007806"/>
              <a:gd name="connsiteY12" fmla="*/ 483901 h 2048448"/>
              <a:gd name="connsiteX13" fmla="*/ 2204842 w 7007806"/>
              <a:gd name="connsiteY13" fmla="*/ 643969 h 2048448"/>
              <a:gd name="connsiteX14" fmla="*/ 2602307 w 7007806"/>
              <a:gd name="connsiteY14" fmla="*/ 643969 h 2048448"/>
              <a:gd name="connsiteX15" fmla="*/ 2602307 w 7007806"/>
              <a:gd name="connsiteY15" fmla="*/ 744644 h 2048448"/>
              <a:gd name="connsiteX16" fmla="*/ 3055683 w 7007806"/>
              <a:gd name="connsiteY16" fmla="*/ 744644 h 2048448"/>
              <a:gd name="connsiteX17" fmla="*/ 3055683 w 7007806"/>
              <a:gd name="connsiteY17" fmla="*/ 777377 h 2048448"/>
              <a:gd name="connsiteX18" fmla="*/ 3075299 w 7007806"/>
              <a:gd name="connsiteY18" fmla="*/ 777377 h 2048448"/>
              <a:gd name="connsiteX19" fmla="*/ 3075299 w 7007806"/>
              <a:gd name="connsiteY19" fmla="*/ 965361 h 2048448"/>
              <a:gd name="connsiteX20" fmla="*/ 3423979 w 7007806"/>
              <a:gd name="connsiteY20" fmla="*/ 965361 h 2048448"/>
              <a:gd name="connsiteX21" fmla="*/ 3423979 w 7007806"/>
              <a:gd name="connsiteY21" fmla="*/ 525721 h 2048448"/>
              <a:gd name="connsiteX22" fmla="*/ 3527067 w 7007806"/>
              <a:gd name="connsiteY22" fmla="*/ 525721 h 2048448"/>
              <a:gd name="connsiteX23" fmla="*/ 3527067 w 7007806"/>
              <a:gd name="connsiteY23" fmla="*/ 386248 h 2048448"/>
              <a:gd name="connsiteX24" fmla="*/ 3830268 w 7007806"/>
              <a:gd name="connsiteY24" fmla="*/ 386248 h 2048448"/>
              <a:gd name="connsiteX25" fmla="*/ 3830268 w 7007806"/>
              <a:gd name="connsiteY25" fmla="*/ 525721 h 2048448"/>
              <a:gd name="connsiteX26" fmla="*/ 3927292 w 7007806"/>
              <a:gd name="connsiteY26" fmla="*/ 525721 h 2048448"/>
              <a:gd name="connsiteX27" fmla="*/ 3927292 w 7007806"/>
              <a:gd name="connsiteY27" fmla="*/ 58792 h 2048448"/>
              <a:gd name="connsiteX28" fmla="*/ 4630716 w 7007806"/>
              <a:gd name="connsiteY28" fmla="*/ 58792 h 2048448"/>
              <a:gd name="connsiteX29" fmla="*/ 4630716 w 7007806"/>
              <a:gd name="connsiteY29" fmla="*/ 616681 h 2048448"/>
              <a:gd name="connsiteX30" fmla="*/ 5073388 w 7007806"/>
              <a:gd name="connsiteY30" fmla="*/ 255872 h 2048448"/>
              <a:gd name="connsiteX31" fmla="*/ 5073388 w 7007806"/>
              <a:gd name="connsiteY31" fmla="*/ 643969 h 2048448"/>
              <a:gd name="connsiteX32" fmla="*/ 5315948 w 7007806"/>
              <a:gd name="connsiteY32" fmla="*/ 643969 h 2048448"/>
              <a:gd name="connsiteX33" fmla="*/ 5315948 w 7007806"/>
              <a:gd name="connsiteY33" fmla="*/ 525721 h 2048448"/>
              <a:gd name="connsiteX34" fmla="*/ 5419036 w 7007806"/>
              <a:gd name="connsiteY34" fmla="*/ 525721 h 2048448"/>
              <a:gd name="connsiteX35" fmla="*/ 5419036 w 7007806"/>
              <a:gd name="connsiteY35" fmla="*/ 386248 h 2048448"/>
              <a:gd name="connsiteX36" fmla="*/ 5722237 w 7007806"/>
              <a:gd name="connsiteY36" fmla="*/ 386248 h 2048448"/>
              <a:gd name="connsiteX37" fmla="*/ 5722237 w 7007806"/>
              <a:gd name="connsiteY37" fmla="*/ 525721 h 2048448"/>
              <a:gd name="connsiteX38" fmla="*/ 5825325 w 7007806"/>
              <a:gd name="connsiteY38" fmla="*/ 525721 h 2048448"/>
              <a:gd name="connsiteX39" fmla="*/ 5825325 w 7007806"/>
              <a:gd name="connsiteY39" fmla="*/ 965361 h 2048448"/>
              <a:gd name="connsiteX40" fmla="*/ 6170974 w 7007806"/>
              <a:gd name="connsiteY40" fmla="*/ 965361 h 2048448"/>
              <a:gd name="connsiteX41" fmla="*/ 6170974 w 7007806"/>
              <a:gd name="connsiteY41" fmla="*/ 777377 h 2048448"/>
              <a:gd name="connsiteX42" fmla="*/ 6646998 w 7007806"/>
              <a:gd name="connsiteY42" fmla="*/ 777377 h 2048448"/>
              <a:gd name="connsiteX43" fmla="*/ 6646998 w 7007806"/>
              <a:gd name="connsiteY43" fmla="*/ 1374681 h 2048448"/>
              <a:gd name="connsiteX44" fmla="*/ 7007806 w 7007806"/>
              <a:gd name="connsiteY44" fmla="*/ 1374681 h 2048448"/>
              <a:gd name="connsiteX45" fmla="*/ 7007806 w 7007806"/>
              <a:gd name="connsiteY45" fmla="*/ 1677881 h 2048448"/>
              <a:gd name="connsiteX46" fmla="*/ 6995117 w 7007806"/>
              <a:gd name="connsiteY46" fmla="*/ 1677881 h 2048448"/>
              <a:gd name="connsiteX47" fmla="*/ 6995117 w 7007806"/>
              <a:gd name="connsiteY47" fmla="*/ 2048448 h 2048448"/>
              <a:gd name="connsiteX48" fmla="*/ 0 w 7007806"/>
              <a:gd name="connsiteY48" fmla="*/ 2048448 h 2048448"/>
              <a:gd name="connsiteX49" fmla="*/ 0 w 7007806"/>
              <a:gd name="connsiteY49" fmla="*/ 339268 h 2048448"/>
              <a:gd name="connsiteX50" fmla="*/ 136873 w 7007806"/>
              <a:gd name="connsiteY50" fmla="*/ 339268 h 2048448"/>
              <a:gd name="connsiteX51" fmla="*/ 136873 w 7007806"/>
              <a:gd name="connsiteY51" fmla="*/ 483901 h 2048448"/>
              <a:gd name="connsiteX52" fmla="*/ 237491 w 7007806"/>
              <a:gd name="connsiteY52"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7007806" h="2048448">
                <a:moveTo>
                  <a:pt x="237491" y="0"/>
                </a:moveTo>
                <a:lnTo>
                  <a:pt x="966532" y="0"/>
                </a:lnTo>
                <a:lnTo>
                  <a:pt x="966532" y="578198"/>
                </a:lnTo>
                <a:lnTo>
                  <a:pt x="1425492" y="606386"/>
                </a:lnTo>
                <a:lnTo>
                  <a:pt x="1677037" y="606386"/>
                </a:lnTo>
                <a:lnTo>
                  <a:pt x="1677037" y="483901"/>
                </a:lnTo>
                <a:lnTo>
                  <a:pt x="1686642" y="483901"/>
                </a:lnTo>
                <a:lnTo>
                  <a:pt x="1686642" y="225552"/>
                </a:lnTo>
                <a:lnTo>
                  <a:pt x="2059578" y="225552"/>
                </a:lnTo>
                <a:lnTo>
                  <a:pt x="2059578" y="339268"/>
                </a:lnTo>
                <a:lnTo>
                  <a:pt x="2098045" y="339268"/>
                </a:lnTo>
                <a:lnTo>
                  <a:pt x="2098045" y="483901"/>
                </a:lnTo>
                <a:lnTo>
                  <a:pt x="2204842" y="483901"/>
                </a:lnTo>
                <a:lnTo>
                  <a:pt x="2204842" y="643969"/>
                </a:lnTo>
                <a:lnTo>
                  <a:pt x="2602307" y="643969"/>
                </a:lnTo>
                <a:lnTo>
                  <a:pt x="2602307" y="744644"/>
                </a:lnTo>
                <a:lnTo>
                  <a:pt x="3055683" y="744644"/>
                </a:lnTo>
                <a:lnTo>
                  <a:pt x="3055683" y="777377"/>
                </a:lnTo>
                <a:lnTo>
                  <a:pt x="3075299" y="777377"/>
                </a:lnTo>
                <a:lnTo>
                  <a:pt x="3075299" y="965361"/>
                </a:lnTo>
                <a:lnTo>
                  <a:pt x="3423979" y="965361"/>
                </a:lnTo>
                <a:lnTo>
                  <a:pt x="3423979" y="525721"/>
                </a:lnTo>
                <a:lnTo>
                  <a:pt x="3527067" y="525721"/>
                </a:lnTo>
                <a:lnTo>
                  <a:pt x="3527067" y="386248"/>
                </a:lnTo>
                <a:lnTo>
                  <a:pt x="3830268" y="386248"/>
                </a:lnTo>
                <a:lnTo>
                  <a:pt x="3830268" y="525721"/>
                </a:lnTo>
                <a:lnTo>
                  <a:pt x="3927292" y="525721"/>
                </a:lnTo>
                <a:lnTo>
                  <a:pt x="3927292" y="58792"/>
                </a:lnTo>
                <a:lnTo>
                  <a:pt x="4630716" y="58792"/>
                </a:lnTo>
                <a:lnTo>
                  <a:pt x="4630716" y="616681"/>
                </a:lnTo>
                <a:lnTo>
                  <a:pt x="5073388" y="255872"/>
                </a:lnTo>
                <a:lnTo>
                  <a:pt x="5073388" y="643969"/>
                </a:lnTo>
                <a:lnTo>
                  <a:pt x="5315948" y="643969"/>
                </a:lnTo>
                <a:lnTo>
                  <a:pt x="5315948" y="525721"/>
                </a:lnTo>
                <a:lnTo>
                  <a:pt x="5419036" y="525721"/>
                </a:lnTo>
                <a:lnTo>
                  <a:pt x="5419036" y="386248"/>
                </a:lnTo>
                <a:lnTo>
                  <a:pt x="5722237" y="386248"/>
                </a:lnTo>
                <a:lnTo>
                  <a:pt x="5722237" y="525721"/>
                </a:lnTo>
                <a:lnTo>
                  <a:pt x="5825325" y="525721"/>
                </a:lnTo>
                <a:lnTo>
                  <a:pt x="5825325" y="965361"/>
                </a:lnTo>
                <a:lnTo>
                  <a:pt x="6170974" y="965361"/>
                </a:lnTo>
                <a:lnTo>
                  <a:pt x="6170974" y="777377"/>
                </a:lnTo>
                <a:lnTo>
                  <a:pt x="6646998" y="777377"/>
                </a:lnTo>
                <a:lnTo>
                  <a:pt x="6646998" y="1374681"/>
                </a:lnTo>
                <a:lnTo>
                  <a:pt x="7007806" y="1374681"/>
                </a:lnTo>
                <a:lnTo>
                  <a:pt x="7007806" y="1677881"/>
                </a:lnTo>
                <a:lnTo>
                  <a:pt x="6995117" y="1677881"/>
                </a:lnTo>
                <a:lnTo>
                  <a:pt x="6995117" y="2048448"/>
                </a:lnTo>
                <a:lnTo>
                  <a:pt x="0" y="2048448"/>
                </a:lnTo>
                <a:lnTo>
                  <a:pt x="0" y="339268"/>
                </a:lnTo>
                <a:lnTo>
                  <a:pt x="136873" y="339268"/>
                </a:lnTo>
                <a:lnTo>
                  <a:pt x="136873" y="483901"/>
                </a:lnTo>
                <a:lnTo>
                  <a:pt x="237491" y="483901"/>
                </a:lnTo>
                <a:close/>
              </a:path>
            </a:pathLst>
          </a:custGeom>
          <a:solidFill>
            <a:srgbClr val="409AE1">
              <a:alpha val="40000"/>
            </a:srgbClr>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9" name="Title 1"/>
          <p:cNvSpPr>
            <a:spLocks noGrp="1"/>
          </p:cNvSpPr>
          <p:nvPr>
            <p:ph type="title" hasCustomPrompt="1"/>
          </p:nvPr>
        </p:nvSpPr>
        <p:spPr bwMode="auto">
          <a:xfrm>
            <a:off x="274702" y="2119178"/>
            <a:ext cx="4937760" cy="1835285"/>
          </a:xfrm>
          <a:noFill/>
        </p:spPr>
        <p:txBody>
          <a:bodyPr lIns="146304" tIns="91440" rIns="146304" bIns="91440" anchor="t" anchorCtr="0"/>
          <a:lstStyle>
            <a:lvl1pPr>
              <a:defRPr sz="4800" spc="-100" baseline="0">
                <a:gradFill>
                  <a:gsLst>
                    <a:gs pos="74359">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937760" cy="731528"/>
          </a:xfrm>
        </p:spPr>
        <p:txBody>
          <a:bodyPr lIns="164592" tIns="109728" rIns="164592" bIns="109728">
            <a:noAutofit/>
          </a:bodyPr>
          <a:lstStyle>
            <a:lvl1pPr marL="0" indent="0">
              <a:spcBef>
                <a:spcPts val="0"/>
              </a:spcBef>
              <a:buNone/>
              <a:defRPr lang="en-US" sz="3200"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32742"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pic>
        <p:nvPicPr>
          <p:cNvPr id="142" name="MS logo gray - EMF"/>
          <p:cNvPicPr>
            <a:picLocks noChangeAspect="1"/>
          </p:cNvPicPr>
          <p:nvPr userDrawn="1"/>
        </p:nvPicPr>
        <p:blipFill>
          <a:blip r:embed="rId2"/>
          <a:stretch>
            <a:fillRect/>
          </a:stretch>
        </p:blipFill>
        <p:spPr bwMode="black">
          <a:xfrm>
            <a:off x="463116" y="479425"/>
            <a:ext cx="1451843" cy="310896"/>
          </a:xfrm>
          <a:prstGeom prst="rect">
            <a:avLst/>
          </a:prstGeom>
        </p:spPr>
      </p:pic>
      <p:grpSp>
        <p:nvGrpSpPr>
          <p:cNvPr id="143" name="Group 142"/>
          <p:cNvGrpSpPr>
            <a:grpSpLocks noChangeAspect="1"/>
          </p:cNvGrpSpPr>
          <p:nvPr userDrawn="1"/>
        </p:nvGrpSpPr>
        <p:grpSpPr bwMode="gray">
          <a:xfrm>
            <a:off x="7462446" y="3200401"/>
            <a:ext cx="4577461" cy="3539940"/>
            <a:chOff x="8496600" y="3495586"/>
            <a:chExt cx="3009906" cy="2327684"/>
          </a:xfrm>
        </p:grpSpPr>
        <p:sp>
          <p:nvSpPr>
            <p:cNvPr id="144"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0"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1"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3681652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5919933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2809030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618636637"/>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1383227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2979381609"/>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0109677"/>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90384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22771056"/>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81082"/>
            <a:ext cx="1483418" cy="310896"/>
          </a:xfrm>
          <a:prstGeom prst="rect">
            <a:avLst/>
          </a:prstGeom>
        </p:spPr>
      </p:pic>
    </p:spTree>
    <p:extLst>
      <p:ext uri="{BB962C8B-B14F-4D97-AF65-F5344CB8AC3E}">
        <p14:creationId xmlns:p14="http://schemas.microsoft.com/office/powerpoint/2010/main" val="39441102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16381127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105" name="Freeform: Shape 104"/>
          <p:cNvSpPr>
            <a:spLocks/>
          </p:cNvSpPr>
          <p:nvPr userDrawn="1"/>
        </p:nvSpPr>
        <p:spPr bwMode="gray">
          <a:xfrm>
            <a:off x="352" y="4251226"/>
            <a:ext cx="12436123" cy="2743300"/>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9" name="Title 1"/>
          <p:cNvSpPr>
            <a:spLocks noGrp="1"/>
          </p:cNvSpPr>
          <p:nvPr>
            <p:ph type="title" hasCustomPrompt="1"/>
          </p:nvPr>
        </p:nvSpPr>
        <p:spPr>
          <a:xfrm>
            <a:off x="274702" y="1211264"/>
            <a:ext cx="9143936" cy="1828800"/>
          </a:xfrm>
          <a:noFill/>
        </p:spPr>
        <p:txBody>
          <a:bodyPr lIns="146304" tIns="91440" rIns="146304" bIns="91440" anchor="b" anchorCtr="0"/>
          <a:lstStyle>
            <a:lvl1pPr>
              <a:defRPr sz="5400" spc="-100" baseline="0">
                <a:gradFill>
                  <a:gsLst>
                    <a:gs pos="62564">
                      <a:schemeClr val="tx1"/>
                    </a:gs>
                    <a:gs pos="55000">
                      <a:schemeClr val="tx1"/>
                    </a:gs>
                  </a:gsLst>
                  <a:lin ang="5400000" scaled="0"/>
                </a:gradFill>
              </a:defRPr>
            </a:lvl1pPr>
          </a:lstStyle>
          <a:p>
            <a:r>
              <a:rPr lang="en-US" dirty="0"/>
              <a:t>Event name</a:t>
            </a:r>
          </a:p>
        </p:txBody>
      </p:sp>
      <p:sp>
        <p:nvSpPr>
          <p:cNvPr id="5" name="Text Placeholder 4"/>
          <p:cNvSpPr>
            <a:spLocks noGrp="1"/>
          </p:cNvSpPr>
          <p:nvPr>
            <p:ph type="body" sz="quarter" idx="12" hasCustomPrompt="1"/>
          </p:nvPr>
        </p:nvSpPr>
        <p:spPr>
          <a:xfrm>
            <a:off x="274701" y="3040063"/>
            <a:ext cx="9143937" cy="730183"/>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Date</a:t>
            </a:r>
          </a:p>
        </p:txBody>
      </p:sp>
      <p:sp>
        <p:nvSpPr>
          <p:cNvPr id="3" name="Text Placeholder 2"/>
          <p:cNvSpPr>
            <a:spLocks noGrp="1"/>
          </p:cNvSpPr>
          <p:nvPr>
            <p:ph type="body" sz="quarter" idx="13" hasCustomPrompt="1"/>
          </p:nvPr>
        </p:nvSpPr>
        <p:spPr>
          <a:xfrm>
            <a:off x="274639" y="3770246"/>
            <a:ext cx="9144000" cy="461665"/>
          </a:xfrm>
        </p:spPr>
        <p:txBody>
          <a:bodyPr/>
          <a:lstStyle>
            <a:lvl1pPr marL="0" indent="0">
              <a:buNone/>
              <a:defRPr lang="en-US" sz="2000"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dirty="0"/>
              <a:t>Optional (City, State or venue)</a:t>
            </a:r>
          </a:p>
        </p:txBody>
      </p:sp>
      <p:pic>
        <p:nvPicPr>
          <p:cNvPr id="141" name="Picture 140"/>
          <p:cNvPicPr>
            <a:picLocks noChangeAspect="1"/>
          </p:cNvPicPr>
          <p:nvPr userDrawn="1"/>
        </p:nvPicPr>
        <p:blipFill>
          <a:blip r:embed="rId2"/>
          <a:stretch>
            <a:fillRect/>
          </a:stretch>
        </p:blipFill>
        <p:spPr bwMode="black">
          <a:xfrm>
            <a:off x="457200" y="481082"/>
            <a:ext cx="1483418" cy="310896"/>
          </a:xfrm>
          <a:prstGeom prst="rect">
            <a:avLst/>
          </a:prstGeom>
        </p:spPr>
      </p:pic>
      <p:grpSp>
        <p:nvGrpSpPr>
          <p:cNvPr id="142" name="Group 141"/>
          <p:cNvGrpSpPr>
            <a:grpSpLocks noChangeAspect="1"/>
          </p:cNvGrpSpPr>
          <p:nvPr userDrawn="1"/>
        </p:nvGrpSpPr>
        <p:grpSpPr bwMode="gray">
          <a:xfrm>
            <a:off x="7462446" y="3200401"/>
            <a:ext cx="4577461" cy="3539940"/>
            <a:chOff x="8496600" y="3495586"/>
            <a:chExt cx="3009906" cy="2327684"/>
          </a:xfrm>
        </p:grpSpPr>
        <p:sp>
          <p:nvSpPr>
            <p:cNvPr id="143"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0"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0939315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104" name="Freeform: Shape 103"/>
          <p:cNvSpPr>
            <a:spLocks/>
          </p:cNvSpPr>
          <p:nvPr userDrawn="1"/>
        </p:nvSpPr>
        <p:spPr bwMode="gray">
          <a:xfrm>
            <a:off x="352" y="4251226"/>
            <a:ext cx="12436123" cy="2743300"/>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140" name="Picture 139"/>
          <p:cNvPicPr>
            <a:picLocks noChangeAspect="1"/>
          </p:cNvPicPr>
          <p:nvPr userDrawn="1"/>
        </p:nvPicPr>
        <p:blipFill>
          <a:blip r:embed="rId2"/>
          <a:stretch>
            <a:fillRect/>
          </a:stretch>
        </p:blipFill>
        <p:spPr bwMode="black">
          <a:xfrm>
            <a:off x="457200" y="481082"/>
            <a:ext cx="1483418" cy="310896"/>
          </a:xfrm>
          <a:prstGeom prst="rect">
            <a:avLst/>
          </a:prstGeom>
        </p:spPr>
      </p:pic>
      <p:grpSp>
        <p:nvGrpSpPr>
          <p:cNvPr id="141" name="Group 140"/>
          <p:cNvGrpSpPr>
            <a:grpSpLocks noChangeAspect="1"/>
          </p:cNvGrpSpPr>
          <p:nvPr userDrawn="1"/>
        </p:nvGrpSpPr>
        <p:grpSpPr bwMode="gray">
          <a:xfrm>
            <a:off x="7462446" y="3200399"/>
            <a:ext cx="4577461" cy="3539944"/>
            <a:chOff x="8496600" y="3495584"/>
            <a:chExt cx="3009906" cy="2327686"/>
          </a:xfrm>
        </p:grpSpPr>
        <p:sp>
          <p:nvSpPr>
            <p:cNvPr id="142"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Freeform 10"/>
            <p:cNvSpPr>
              <a:spLocks/>
            </p:cNvSpPr>
            <p:nvPr/>
          </p:nvSpPr>
          <p:spPr bwMode="gray">
            <a:xfrm>
              <a:off x="10804831" y="3495584"/>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40986479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8" name="Rectangle 7"/>
          <p:cNvSpPr/>
          <p:nvPr userDrawn="1"/>
        </p:nvSpPr>
        <p:spPr bwMode="gray">
          <a:xfrm>
            <a:off x="5441950" y="0"/>
            <a:ext cx="6994525"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5" name="Freeform: Shape 104"/>
          <p:cNvSpPr>
            <a:spLocks/>
          </p:cNvSpPr>
          <p:nvPr userDrawn="1"/>
        </p:nvSpPr>
        <p:spPr bwMode="gray">
          <a:xfrm>
            <a:off x="5441950" y="4251325"/>
            <a:ext cx="6994525" cy="2743200"/>
          </a:xfrm>
          <a:custGeom>
            <a:avLst/>
            <a:gdLst>
              <a:gd name="connsiteX0" fmla="*/ 237491 w 7007806"/>
              <a:gd name="connsiteY0" fmla="*/ 0 h 2048448"/>
              <a:gd name="connsiteX1" fmla="*/ 966532 w 7007806"/>
              <a:gd name="connsiteY1" fmla="*/ 0 h 2048448"/>
              <a:gd name="connsiteX2" fmla="*/ 966532 w 7007806"/>
              <a:gd name="connsiteY2" fmla="*/ 578198 h 2048448"/>
              <a:gd name="connsiteX3" fmla="*/ 1425492 w 7007806"/>
              <a:gd name="connsiteY3" fmla="*/ 606386 h 2048448"/>
              <a:gd name="connsiteX4" fmla="*/ 1677037 w 7007806"/>
              <a:gd name="connsiteY4" fmla="*/ 606386 h 2048448"/>
              <a:gd name="connsiteX5" fmla="*/ 1677037 w 7007806"/>
              <a:gd name="connsiteY5" fmla="*/ 483901 h 2048448"/>
              <a:gd name="connsiteX6" fmla="*/ 1686642 w 7007806"/>
              <a:gd name="connsiteY6" fmla="*/ 483901 h 2048448"/>
              <a:gd name="connsiteX7" fmla="*/ 1686642 w 7007806"/>
              <a:gd name="connsiteY7" fmla="*/ 225552 h 2048448"/>
              <a:gd name="connsiteX8" fmla="*/ 2059578 w 7007806"/>
              <a:gd name="connsiteY8" fmla="*/ 225552 h 2048448"/>
              <a:gd name="connsiteX9" fmla="*/ 2059578 w 7007806"/>
              <a:gd name="connsiteY9" fmla="*/ 339268 h 2048448"/>
              <a:gd name="connsiteX10" fmla="*/ 2098045 w 7007806"/>
              <a:gd name="connsiteY10" fmla="*/ 339268 h 2048448"/>
              <a:gd name="connsiteX11" fmla="*/ 2098045 w 7007806"/>
              <a:gd name="connsiteY11" fmla="*/ 483901 h 2048448"/>
              <a:gd name="connsiteX12" fmla="*/ 2204842 w 7007806"/>
              <a:gd name="connsiteY12" fmla="*/ 483901 h 2048448"/>
              <a:gd name="connsiteX13" fmla="*/ 2204842 w 7007806"/>
              <a:gd name="connsiteY13" fmla="*/ 643969 h 2048448"/>
              <a:gd name="connsiteX14" fmla="*/ 2602307 w 7007806"/>
              <a:gd name="connsiteY14" fmla="*/ 643969 h 2048448"/>
              <a:gd name="connsiteX15" fmla="*/ 2602307 w 7007806"/>
              <a:gd name="connsiteY15" fmla="*/ 744644 h 2048448"/>
              <a:gd name="connsiteX16" fmla="*/ 3055683 w 7007806"/>
              <a:gd name="connsiteY16" fmla="*/ 744644 h 2048448"/>
              <a:gd name="connsiteX17" fmla="*/ 3055683 w 7007806"/>
              <a:gd name="connsiteY17" fmla="*/ 777377 h 2048448"/>
              <a:gd name="connsiteX18" fmla="*/ 3075299 w 7007806"/>
              <a:gd name="connsiteY18" fmla="*/ 777377 h 2048448"/>
              <a:gd name="connsiteX19" fmla="*/ 3075299 w 7007806"/>
              <a:gd name="connsiteY19" fmla="*/ 965361 h 2048448"/>
              <a:gd name="connsiteX20" fmla="*/ 3423979 w 7007806"/>
              <a:gd name="connsiteY20" fmla="*/ 965361 h 2048448"/>
              <a:gd name="connsiteX21" fmla="*/ 3423979 w 7007806"/>
              <a:gd name="connsiteY21" fmla="*/ 525721 h 2048448"/>
              <a:gd name="connsiteX22" fmla="*/ 3527067 w 7007806"/>
              <a:gd name="connsiteY22" fmla="*/ 525721 h 2048448"/>
              <a:gd name="connsiteX23" fmla="*/ 3527067 w 7007806"/>
              <a:gd name="connsiteY23" fmla="*/ 386248 h 2048448"/>
              <a:gd name="connsiteX24" fmla="*/ 3830268 w 7007806"/>
              <a:gd name="connsiteY24" fmla="*/ 386248 h 2048448"/>
              <a:gd name="connsiteX25" fmla="*/ 3830268 w 7007806"/>
              <a:gd name="connsiteY25" fmla="*/ 525721 h 2048448"/>
              <a:gd name="connsiteX26" fmla="*/ 3927292 w 7007806"/>
              <a:gd name="connsiteY26" fmla="*/ 525721 h 2048448"/>
              <a:gd name="connsiteX27" fmla="*/ 3927292 w 7007806"/>
              <a:gd name="connsiteY27" fmla="*/ 58792 h 2048448"/>
              <a:gd name="connsiteX28" fmla="*/ 4630716 w 7007806"/>
              <a:gd name="connsiteY28" fmla="*/ 58792 h 2048448"/>
              <a:gd name="connsiteX29" fmla="*/ 4630716 w 7007806"/>
              <a:gd name="connsiteY29" fmla="*/ 616681 h 2048448"/>
              <a:gd name="connsiteX30" fmla="*/ 5073388 w 7007806"/>
              <a:gd name="connsiteY30" fmla="*/ 255872 h 2048448"/>
              <a:gd name="connsiteX31" fmla="*/ 5073388 w 7007806"/>
              <a:gd name="connsiteY31" fmla="*/ 643969 h 2048448"/>
              <a:gd name="connsiteX32" fmla="*/ 5315948 w 7007806"/>
              <a:gd name="connsiteY32" fmla="*/ 643969 h 2048448"/>
              <a:gd name="connsiteX33" fmla="*/ 5315948 w 7007806"/>
              <a:gd name="connsiteY33" fmla="*/ 525721 h 2048448"/>
              <a:gd name="connsiteX34" fmla="*/ 5419036 w 7007806"/>
              <a:gd name="connsiteY34" fmla="*/ 525721 h 2048448"/>
              <a:gd name="connsiteX35" fmla="*/ 5419036 w 7007806"/>
              <a:gd name="connsiteY35" fmla="*/ 386248 h 2048448"/>
              <a:gd name="connsiteX36" fmla="*/ 5722237 w 7007806"/>
              <a:gd name="connsiteY36" fmla="*/ 386248 h 2048448"/>
              <a:gd name="connsiteX37" fmla="*/ 5722237 w 7007806"/>
              <a:gd name="connsiteY37" fmla="*/ 525721 h 2048448"/>
              <a:gd name="connsiteX38" fmla="*/ 5825325 w 7007806"/>
              <a:gd name="connsiteY38" fmla="*/ 525721 h 2048448"/>
              <a:gd name="connsiteX39" fmla="*/ 5825325 w 7007806"/>
              <a:gd name="connsiteY39" fmla="*/ 965361 h 2048448"/>
              <a:gd name="connsiteX40" fmla="*/ 6170974 w 7007806"/>
              <a:gd name="connsiteY40" fmla="*/ 965361 h 2048448"/>
              <a:gd name="connsiteX41" fmla="*/ 6170974 w 7007806"/>
              <a:gd name="connsiteY41" fmla="*/ 777377 h 2048448"/>
              <a:gd name="connsiteX42" fmla="*/ 6646998 w 7007806"/>
              <a:gd name="connsiteY42" fmla="*/ 777377 h 2048448"/>
              <a:gd name="connsiteX43" fmla="*/ 6646998 w 7007806"/>
              <a:gd name="connsiteY43" fmla="*/ 1374681 h 2048448"/>
              <a:gd name="connsiteX44" fmla="*/ 7007806 w 7007806"/>
              <a:gd name="connsiteY44" fmla="*/ 1374681 h 2048448"/>
              <a:gd name="connsiteX45" fmla="*/ 7007806 w 7007806"/>
              <a:gd name="connsiteY45" fmla="*/ 1677881 h 2048448"/>
              <a:gd name="connsiteX46" fmla="*/ 6995117 w 7007806"/>
              <a:gd name="connsiteY46" fmla="*/ 1677881 h 2048448"/>
              <a:gd name="connsiteX47" fmla="*/ 6995117 w 7007806"/>
              <a:gd name="connsiteY47" fmla="*/ 2048448 h 2048448"/>
              <a:gd name="connsiteX48" fmla="*/ 0 w 7007806"/>
              <a:gd name="connsiteY48" fmla="*/ 2048448 h 2048448"/>
              <a:gd name="connsiteX49" fmla="*/ 0 w 7007806"/>
              <a:gd name="connsiteY49" fmla="*/ 339268 h 2048448"/>
              <a:gd name="connsiteX50" fmla="*/ 136873 w 7007806"/>
              <a:gd name="connsiteY50" fmla="*/ 339268 h 2048448"/>
              <a:gd name="connsiteX51" fmla="*/ 136873 w 7007806"/>
              <a:gd name="connsiteY51" fmla="*/ 483901 h 2048448"/>
              <a:gd name="connsiteX52" fmla="*/ 237491 w 7007806"/>
              <a:gd name="connsiteY52"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7007806" h="2048448">
                <a:moveTo>
                  <a:pt x="237491" y="0"/>
                </a:moveTo>
                <a:lnTo>
                  <a:pt x="966532" y="0"/>
                </a:lnTo>
                <a:lnTo>
                  <a:pt x="966532" y="578198"/>
                </a:lnTo>
                <a:lnTo>
                  <a:pt x="1425492" y="606386"/>
                </a:lnTo>
                <a:lnTo>
                  <a:pt x="1677037" y="606386"/>
                </a:lnTo>
                <a:lnTo>
                  <a:pt x="1677037" y="483901"/>
                </a:lnTo>
                <a:lnTo>
                  <a:pt x="1686642" y="483901"/>
                </a:lnTo>
                <a:lnTo>
                  <a:pt x="1686642" y="225552"/>
                </a:lnTo>
                <a:lnTo>
                  <a:pt x="2059578" y="225552"/>
                </a:lnTo>
                <a:lnTo>
                  <a:pt x="2059578" y="339268"/>
                </a:lnTo>
                <a:lnTo>
                  <a:pt x="2098045" y="339268"/>
                </a:lnTo>
                <a:lnTo>
                  <a:pt x="2098045" y="483901"/>
                </a:lnTo>
                <a:lnTo>
                  <a:pt x="2204842" y="483901"/>
                </a:lnTo>
                <a:lnTo>
                  <a:pt x="2204842" y="643969"/>
                </a:lnTo>
                <a:lnTo>
                  <a:pt x="2602307" y="643969"/>
                </a:lnTo>
                <a:lnTo>
                  <a:pt x="2602307" y="744644"/>
                </a:lnTo>
                <a:lnTo>
                  <a:pt x="3055683" y="744644"/>
                </a:lnTo>
                <a:lnTo>
                  <a:pt x="3055683" y="777377"/>
                </a:lnTo>
                <a:lnTo>
                  <a:pt x="3075299" y="777377"/>
                </a:lnTo>
                <a:lnTo>
                  <a:pt x="3075299" y="965361"/>
                </a:lnTo>
                <a:lnTo>
                  <a:pt x="3423979" y="965361"/>
                </a:lnTo>
                <a:lnTo>
                  <a:pt x="3423979" y="525721"/>
                </a:lnTo>
                <a:lnTo>
                  <a:pt x="3527067" y="525721"/>
                </a:lnTo>
                <a:lnTo>
                  <a:pt x="3527067" y="386248"/>
                </a:lnTo>
                <a:lnTo>
                  <a:pt x="3830268" y="386248"/>
                </a:lnTo>
                <a:lnTo>
                  <a:pt x="3830268" y="525721"/>
                </a:lnTo>
                <a:lnTo>
                  <a:pt x="3927292" y="525721"/>
                </a:lnTo>
                <a:lnTo>
                  <a:pt x="3927292" y="58792"/>
                </a:lnTo>
                <a:lnTo>
                  <a:pt x="4630716" y="58792"/>
                </a:lnTo>
                <a:lnTo>
                  <a:pt x="4630716" y="616681"/>
                </a:lnTo>
                <a:lnTo>
                  <a:pt x="5073388" y="255872"/>
                </a:lnTo>
                <a:lnTo>
                  <a:pt x="5073388" y="643969"/>
                </a:lnTo>
                <a:lnTo>
                  <a:pt x="5315948" y="643969"/>
                </a:lnTo>
                <a:lnTo>
                  <a:pt x="5315948" y="525721"/>
                </a:lnTo>
                <a:lnTo>
                  <a:pt x="5419036" y="525721"/>
                </a:lnTo>
                <a:lnTo>
                  <a:pt x="5419036" y="386248"/>
                </a:lnTo>
                <a:lnTo>
                  <a:pt x="5722237" y="386248"/>
                </a:lnTo>
                <a:lnTo>
                  <a:pt x="5722237" y="525721"/>
                </a:lnTo>
                <a:lnTo>
                  <a:pt x="5825325" y="525721"/>
                </a:lnTo>
                <a:lnTo>
                  <a:pt x="5825325" y="965361"/>
                </a:lnTo>
                <a:lnTo>
                  <a:pt x="6170974" y="965361"/>
                </a:lnTo>
                <a:lnTo>
                  <a:pt x="6170974" y="777377"/>
                </a:lnTo>
                <a:lnTo>
                  <a:pt x="6646998" y="777377"/>
                </a:lnTo>
                <a:lnTo>
                  <a:pt x="6646998" y="1374681"/>
                </a:lnTo>
                <a:lnTo>
                  <a:pt x="7007806" y="1374681"/>
                </a:lnTo>
                <a:lnTo>
                  <a:pt x="7007806" y="1677881"/>
                </a:lnTo>
                <a:lnTo>
                  <a:pt x="6995117" y="1677881"/>
                </a:lnTo>
                <a:lnTo>
                  <a:pt x="6995117" y="2048448"/>
                </a:lnTo>
                <a:lnTo>
                  <a:pt x="0" y="2048448"/>
                </a:lnTo>
                <a:lnTo>
                  <a:pt x="0" y="339268"/>
                </a:lnTo>
                <a:lnTo>
                  <a:pt x="136873" y="339268"/>
                </a:lnTo>
                <a:lnTo>
                  <a:pt x="136873" y="483901"/>
                </a:lnTo>
                <a:lnTo>
                  <a:pt x="237491" y="483901"/>
                </a:lnTo>
                <a:close/>
              </a:path>
            </a:pathLst>
          </a:custGeom>
          <a:solidFill>
            <a:srgbClr val="409AE1">
              <a:alpha val="40000"/>
            </a:srgbClr>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9" name="Title 1"/>
          <p:cNvSpPr>
            <a:spLocks noGrp="1"/>
          </p:cNvSpPr>
          <p:nvPr>
            <p:ph type="title" hasCustomPrompt="1"/>
          </p:nvPr>
        </p:nvSpPr>
        <p:spPr bwMode="auto">
          <a:xfrm>
            <a:off x="274702" y="2119178"/>
            <a:ext cx="4937760" cy="1835285"/>
          </a:xfrm>
          <a:noFill/>
        </p:spPr>
        <p:txBody>
          <a:bodyPr lIns="146304" tIns="91440" rIns="146304" bIns="91440" anchor="t" anchorCtr="0"/>
          <a:lstStyle>
            <a:lvl1pPr>
              <a:defRPr sz="4800" spc="-100" baseline="0">
                <a:gradFill>
                  <a:gsLst>
                    <a:gs pos="74359">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937760" cy="731528"/>
          </a:xfrm>
        </p:spPr>
        <p:txBody>
          <a:bodyPr lIns="164592" tIns="109728" rIns="164592" bIns="109728">
            <a:noAutofit/>
          </a:bodyPr>
          <a:lstStyle>
            <a:lvl1pPr marL="0" indent="0">
              <a:spcBef>
                <a:spcPts val="0"/>
              </a:spcBef>
              <a:buNone/>
              <a:defRPr lang="en-US" sz="3200"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32742"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pic>
        <p:nvPicPr>
          <p:cNvPr id="142" name="MS logo gray - EMF"/>
          <p:cNvPicPr>
            <a:picLocks noChangeAspect="1"/>
          </p:cNvPicPr>
          <p:nvPr userDrawn="1"/>
        </p:nvPicPr>
        <p:blipFill>
          <a:blip r:embed="rId2"/>
          <a:stretch>
            <a:fillRect/>
          </a:stretch>
        </p:blipFill>
        <p:spPr bwMode="black">
          <a:xfrm>
            <a:off x="463116" y="479425"/>
            <a:ext cx="1451843" cy="310896"/>
          </a:xfrm>
          <a:prstGeom prst="rect">
            <a:avLst/>
          </a:prstGeom>
        </p:spPr>
      </p:pic>
      <p:grpSp>
        <p:nvGrpSpPr>
          <p:cNvPr id="143" name="Group 142"/>
          <p:cNvGrpSpPr>
            <a:grpSpLocks noChangeAspect="1"/>
          </p:cNvGrpSpPr>
          <p:nvPr userDrawn="1"/>
        </p:nvGrpSpPr>
        <p:grpSpPr bwMode="gray">
          <a:xfrm>
            <a:off x="7462446" y="3200401"/>
            <a:ext cx="4577461" cy="3539940"/>
            <a:chOff x="8496600" y="3495586"/>
            <a:chExt cx="3009906" cy="2327684"/>
          </a:xfrm>
        </p:grpSpPr>
        <p:sp>
          <p:nvSpPr>
            <p:cNvPr id="144"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0"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1"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3956632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17570247"/>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sz="quarter" idx="10"/>
          </p:nvPr>
        </p:nvSpPr>
        <p:spPr>
          <a:xfrm>
            <a:off x="274702" y="1211287"/>
            <a:ext cx="11888787" cy="548481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12321570"/>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dirty="0"/>
              <a:t>Click to edit Master text styles</a:t>
            </a:r>
          </a:p>
          <a:p>
            <a:pPr marL="712788" marR="0" lvl="1" indent="-457200" algn="l" defTabSz="932742" rtl="0" eaLnBrk="1" fontAlgn="auto" latinLnBrk="0" hangingPunct="1">
              <a:lnSpc>
                <a:spcPct val="90000"/>
              </a:lnSpc>
              <a:spcBef>
                <a:spcPct val="20000"/>
              </a:spcBef>
              <a:spcAft>
                <a:spcPts val="0"/>
              </a:spcAft>
              <a:buClrTx/>
              <a:buSzPct val="90000"/>
              <a:tabLst/>
            </a:pPr>
            <a:r>
              <a:rPr lang="en-US" dirty="0"/>
              <a:t>Second level</a:t>
            </a:r>
          </a:p>
          <a:p>
            <a:pPr marL="908050" marR="0" lvl="2" indent="-457200" algn="l" defTabSz="932742" rtl="0" eaLnBrk="1" fontAlgn="auto" latinLnBrk="0" hangingPunct="1">
              <a:lnSpc>
                <a:spcPct val="90000"/>
              </a:lnSpc>
              <a:spcBef>
                <a:spcPct val="20000"/>
              </a:spcBef>
              <a:spcAft>
                <a:spcPts val="0"/>
              </a:spcAft>
              <a:buClrTx/>
              <a:buSzPct val="90000"/>
              <a:tabLst/>
            </a:pPr>
            <a:r>
              <a:rPr lang="en-US" dirty="0"/>
              <a:t>Third level</a:t>
            </a:r>
          </a:p>
          <a:p>
            <a:pPr marL="1109662" marR="0" lvl="3" indent="-457200" algn="l" defTabSz="932742" rtl="0" eaLnBrk="1" fontAlgn="auto" latinLnBrk="0" hangingPunct="1">
              <a:lnSpc>
                <a:spcPct val="90000"/>
              </a:lnSpc>
              <a:spcBef>
                <a:spcPct val="20000"/>
              </a:spcBef>
              <a:spcAft>
                <a:spcPts val="0"/>
              </a:spcAft>
              <a:buClrTx/>
              <a:buSzPct val="90000"/>
              <a:tabLst/>
            </a:pPr>
            <a:r>
              <a:rPr lang="en-US" dirty="0"/>
              <a:t>Fourth level</a:t>
            </a:r>
          </a:p>
          <a:p>
            <a:pPr marL="1311275" marR="0" lvl="4" indent="-457200" algn="l" defTabSz="932742" rtl="0" eaLnBrk="1" fontAlgn="auto" latinLnBrk="0" hangingPunct="1">
              <a:lnSpc>
                <a:spcPct val="90000"/>
              </a:lnSpc>
              <a:spcBef>
                <a:spcPct val="20000"/>
              </a:spcBef>
              <a:spcAft>
                <a:spcPts val="0"/>
              </a:spcAft>
              <a:buClrTx/>
              <a:buSzPct val="90000"/>
              <a:tabLst/>
            </a:pPr>
            <a:r>
              <a:rPr lang="en-US" dirty="0"/>
              <a:t>Fifth level</a:t>
            </a:r>
          </a:p>
        </p:txBody>
      </p:sp>
    </p:spTree>
    <p:extLst>
      <p:ext uri="{BB962C8B-B14F-4D97-AF65-F5344CB8AC3E}">
        <p14:creationId xmlns:p14="http://schemas.microsoft.com/office/powerpoint/2010/main" val="1954530601"/>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dirty="0"/>
              <a:t>Click to edit Master text styles</a:t>
            </a:r>
          </a:p>
          <a:p>
            <a:pPr marL="427038" marR="0" lvl="1" indent="-17145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Second level</a:t>
            </a:r>
          </a:p>
          <a:p>
            <a:pPr marL="639763" marR="0" lvl="2" indent="-188913"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Third level</a:t>
            </a:r>
          </a:p>
          <a:p>
            <a:pPr marL="828675" marR="0" lvl="3" indent="-176213"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Fourth level</a:t>
            </a:r>
          </a:p>
          <a:p>
            <a:pPr marL="1023938" marR="0" lvl="4" indent="-169863"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Fifth level</a:t>
            </a:r>
          </a:p>
        </p:txBody>
      </p:sp>
    </p:spTree>
    <p:extLst>
      <p:ext uri="{BB962C8B-B14F-4D97-AF65-F5344CB8AC3E}">
        <p14:creationId xmlns:p14="http://schemas.microsoft.com/office/powerpoint/2010/main" val="679650135"/>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681027781"/>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7962452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4050760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03268474"/>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574406291"/>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074542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2667155633"/>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56420015"/>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20585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61737675"/>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81082"/>
            <a:ext cx="1483418" cy="310896"/>
          </a:xfrm>
          <a:prstGeom prst="rect">
            <a:avLst/>
          </a:prstGeom>
        </p:spPr>
      </p:pic>
    </p:spTree>
    <p:extLst>
      <p:ext uri="{BB962C8B-B14F-4D97-AF65-F5344CB8AC3E}">
        <p14:creationId xmlns:p14="http://schemas.microsoft.com/office/powerpoint/2010/main" val="40876120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1477246813"/>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a:t>Edit Master text styles</a:t>
            </a:r>
          </a:p>
          <a:p>
            <a:pPr marL="514350" marR="0" lvl="1" indent="-514350" algn="l" defTabSz="932742" rtl="0" eaLnBrk="1" fontAlgn="auto" latinLnBrk="0" hangingPunct="1">
              <a:lnSpc>
                <a:spcPct val="90000"/>
              </a:lnSpc>
              <a:spcBef>
                <a:spcPts val="1224"/>
              </a:spcBef>
              <a:spcAft>
                <a:spcPts val="0"/>
              </a:spcAft>
              <a:buClr>
                <a:schemeClr val="tx1"/>
              </a:buClr>
              <a:buSzPct val="90000"/>
              <a:tabLst/>
            </a:pPr>
            <a:r>
              <a:rPr lang="en-US"/>
              <a:t>Second level</a:t>
            </a:r>
          </a:p>
          <a:p>
            <a:pPr marL="514350" marR="0" lvl="2" indent="-514350" algn="l" defTabSz="932742" rtl="0" eaLnBrk="1" fontAlgn="auto" latinLnBrk="0" hangingPunct="1">
              <a:lnSpc>
                <a:spcPct val="90000"/>
              </a:lnSpc>
              <a:spcBef>
                <a:spcPts val="1224"/>
              </a:spcBef>
              <a:spcAft>
                <a:spcPts val="0"/>
              </a:spcAft>
              <a:buClr>
                <a:schemeClr val="tx1"/>
              </a:buClr>
              <a:buSzPct val="90000"/>
              <a:tabLst/>
            </a:pPr>
            <a:r>
              <a:rPr lang="en-US"/>
              <a:t>Third level</a:t>
            </a:r>
          </a:p>
          <a:p>
            <a:pPr marL="514350" marR="0" lvl="3" indent="-514350" algn="l" defTabSz="932742" rtl="0" eaLnBrk="1" fontAlgn="auto" latinLnBrk="0" hangingPunct="1">
              <a:lnSpc>
                <a:spcPct val="90000"/>
              </a:lnSpc>
              <a:spcBef>
                <a:spcPts val="1224"/>
              </a:spcBef>
              <a:spcAft>
                <a:spcPts val="0"/>
              </a:spcAft>
              <a:buClr>
                <a:schemeClr val="tx1"/>
              </a:buClr>
              <a:buSzPct val="90000"/>
              <a:tabLst/>
            </a:pPr>
            <a:r>
              <a:rPr lang="en-US"/>
              <a:t>Fourth level</a:t>
            </a:r>
          </a:p>
          <a:p>
            <a:pPr marL="514350" marR="0" lvl="4" indent="-514350" algn="l" defTabSz="932742" rtl="0" eaLnBrk="1" fontAlgn="auto" latinLnBrk="0" hangingPunct="1">
              <a:lnSpc>
                <a:spcPct val="90000"/>
              </a:lnSpc>
              <a:spcBef>
                <a:spcPts val="1224"/>
              </a:spcBef>
              <a:spcAft>
                <a:spcPts val="0"/>
              </a:spcAft>
              <a:buClr>
                <a:schemeClr val="tx1"/>
              </a:buClr>
              <a:buSzPct val="90000"/>
              <a:tabLst/>
            </a:pPr>
            <a:r>
              <a:rPr lang="en-US"/>
              <a:t>Fifth level</a:t>
            </a:r>
            <a:endParaRPr lang="en-US" dirty="0"/>
          </a:p>
        </p:txBody>
      </p:sp>
    </p:spTree>
    <p:extLst>
      <p:ext uri="{BB962C8B-B14F-4D97-AF65-F5344CB8AC3E}">
        <p14:creationId xmlns:p14="http://schemas.microsoft.com/office/powerpoint/2010/main" val="2192018982"/>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775" marR="0" lvl="1"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75" marR="0" lvl="2"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75" marR="0" lvl="3"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75" marR="0" lvl="4"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ext uri="{BB962C8B-B14F-4D97-AF65-F5344CB8AC3E}">
        <p14:creationId xmlns:p14="http://schemas.microsoft.com/office/powerpoint/2010/main" val="4179946700"/>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189335521"/>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1.e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slideLayout" Target="../slideLayouts/slideLayout34.xml"/><Relationship Id="rId18" Type="http://schemas.openxmlformats.org/officeDocument/2006/relationships/slideLayout" Target="../slideLayouts/slideLayout39.xml"/><Relationship Id="rId3" Type="http://schemas.openxmlformats.org/officeDocument/2006/relationships/slideLayout" Target="../slideLayouts/slideLayout24.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17" Type="http://schemas.openxmlformats.org/officeDocument/2006/relationships/slideLayout" Target="../slideLayouts/slideLayout38.xml"/><Relationship Id="rId2" Type="http://schemas.openxmlformats.org/officeDocument/2006/relationships/slideLayout" Target="../slideLayouts/slideLayout23.xml"/><Relationship Id="rId16" Type="http://schemas.openxmlformats.org/officeDocument/2006/relationships/slideLayout" Target="../slideLayouts/slideLayout37.xml"/><Relationship Id="rId20" Type="http://schemas.openxmlformats.org/officeDocument/2006/relationships/image" Target="../media/image1.emf"/><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5" Type="http://schemas.openxmlformats.org/officeDocument/2006/relationships/slideLayout" Target="../slideLayouts/slideLayout36.xml"/><Relationship Id="rId10" Type="http://schemas.openxmlformats.org/officeDocument/2006/relationships/slideLayout" Target="../slideLayouts/slideLayout31.xml"/><Relationship Id="rId19" Type="http://schemas.openxmlformats.org/officeDocument/2006/relationships/theme" Target="../theme/theme2.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slideLayout" Target="../slideLayouts/slideLayout3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7.xml"/><Relationship Id="rId13" Type="http://schemas.openxmlformats.org/officeDocument/2006/relationships/slideLayout" Target="../slideLayouts/slideLayout52.xml"/><Relationship Id="rId18" Type="http://schemas.openxmlformats.org/officeDocument/2006/relationships/slideLayout" Target="../slideLayouts/slideLayout57.xml"/><Relationship Id="rId3" Type="http://schemas.openxmlformats.org/officeDocument/2006/relationships/slideLayout" Target="../slideLayouts/slideLayout42.xml"/><Relationship Id="rId7" Type="http://schemas.openxmlformats.org/officeDocument/2006/relationships/slideLayout" Target="../slideLayouts/slideLayout46.xml"/><Relationship Id="rId12" Type="http://schemas.openxmlformats.org/officeDocument/2006/relationships/slideLayout" Target="../slideLayouts/slideLayout51.xml"/><Relationship Id="rId17" Type="http://schemas.openxmlformats.org/officeDocument/2006/relationships/slideLayout" Target="../slideLayouts/slideLayout56.xml"/><Relationship Id="rId2" Type="http://schemas.openxmlformats.org/officeDocument/2006/relationships/slideLayout" Target="../slideLayouts/slideLayout41.xml"/><Relationship Id="rId16" Type="http://schemas.openxmlformats.org/officeDocument/2006/relationships/slideLayout" Target="../slideLayouts/slideLayout55.xml"/><Relationship Id="rId20" Type="http://schemas.openxmlformats.org/officeDocument/2006/relationships/image" Target="../media/image1.emf"/><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5" Type="http://schemas.openxmlformats.org/officeDocument/2006/relationships/slideLayout" Target="../slideLayouts/slideLayout44.xml"/><Relationship Id="rId15" Type="http://schemas.openxmlformats.org/officeDocument/2006/relationships/slideLayout" Target="../slideLayouts/slideLayout54.xml"/><Relationship Id="rId10" Type="http://schemas.openxmlformats.org/officeDocument/2006/relationships/slideLayout" Target="../slideLayouts/slideLayout49.xml"/><Relationship Id="rId19" Type="http://schemas.openxmlformats.org/officeDocument/2006/relationships/theme" Target="../theme/theme3.xml"/><Relationship Id="rId4" Type="http://schemas.openxmlformats.org/officeDocument/2006/relationships/slideLayout" Target="../slideLayouts/slideLayout43.xml"/><Relationship Id="rId9" Type="http://schemas.openxmlformats.org/officeDocument/2006/relationships/slideLayout" Target="../slideLayouts/slideLayout48.xml"/><Relationship Id="rId14" Type="http://schemas.openxmlformats.org/officeDocument/2006/relationships/slideLayout" Target="../slideLayouts/slideLayout5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3"/>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236" r:id="rId1"/>
    <p:sldLayoutId id="2147484467" r:id="rId2"/>
    <p:sldLayoutId id="2147484266" r:id="rId3"/>
    <p:sldLayoutId id="2147484240" r:id="rId4"/>
    <p:sldLayoutId id="2147484241" r:id="rId5"/>
    <p:sldLayoutId id="2147484474" r:id="rId6"/>
    <p:sldLayoutId id="2147484245" r:id="rId7"/>
    <p:sldLayoutId id="2147484247" r:id="rId8"/>
    <p:sldLayoutId id="2147484249" r:id="rId9"/>
    <p:sldLayoutId id="2147484250" r:id="rId10"/>
    <p:sldLayoutId id="2147484264" r:id="rId11"/>
    <p:sldLayoutId id="2147484251" r:id="rId12"/>
    <p:sldLayoutId id="2147484463" r:id="rId13"/>
    <p:sldLayoutId id="2147484256" r:id="rId14"/>
    <p:sldLayoutId id="2147484257" r:id="rId15"/>
    <p:sldLayoutId id="2147484260" r:id="rId16"/>
    <p:sldLayoutId id="2147484299" r:id="rId17"/>
    <p:sldLayoutId id="2147484263" r:id="rId18"/>
    <p:sldLayoutId id="2147484521" r:id="rId19"/>
    <p:sldLayoutId id="2147484525" r:id="rId20"/>
    <p:sldLayoutId id="2147484527" r:id="rId21"/>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20"/>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4059602932"/>
      </p:ext>
    </p:extLst>
  </p:cSld>
  <p:clrMap bg1="lt1" tx1="dk1" bg2="lt2" tx2="dk2" accent1="accent1" accent2="accent2" accent3="accent3" accent4="accent4" accent5="accent5" accent6="accent6" hlink="hlink" folHlink="folHlink"/>
  <p:sldLayoutIdLst>
    <p:sldLayoutId id="2147484476" r:id="rId1"/>
    <p:sldLayoutId id="2147484478" r:id="rId2"/>
    <p:sldLayoutId id="2147484479" r:id="rId3"/>
    <p:sldLayoutId id="2147484480" r:id="rId4"/>
    <p:sldLayoutId id="2147484481" r:id="rId5"/>
    <p:sldLayoutId id="2147484482" r:id="rId6"/>
    <p:sldLayoutId id="2147484483" r:id="rId7"/>
    <p:sldLayoutId id="2147484484" r:id="rId8"/>
    <p:sldLayoutId id="2147484485" r:id="rId9"/>
    <p:sldLayoutId id="2147484486" r:id="rId10"/>
    <p:sldLayoutId id="2147484487" r:id="rId11"/>
    <p:sldLayoutId id="2147484488" r:id="rId12"/>
    <p:sldLayoutId id="2147484489" r:id="rId13"/>
    <p:sldLayoutId id="2147484490" r:id="rId14"/>
    <p:sldLayoutId id="2147484491" r:id="rId15"/>
    <p:sldLayoutId id="2147484492" r:id="rId16"/>
    <p:sldLayoutId id="2147484493" r:id="rId17"/>
    <p:sldLayoutId id="2147484494" r:id="rId18"/>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20"/>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2005544715"/>
      </p:ext>
    </p:extLst>
  </p:cSld>
  <p:clrMap bg1="dk1" tx1="lt1" bg2="dk2" tx2="lt2" accent1="accent1" accent2="accent2" accent3="accent3" accent4="accent4" accent5="accent5" accent6="accent6" hlink="hlink" folHlink="folHlink"/>
  <p:sldLayoutIdLst>
    <p:sldLayoutId id="2147484496" r:id="rId1"/>
    <p:sldLayoutId id="2147484498" r:id="rId2"/>
    <p:sldLayoutId id="2147484499" r:id="rId3"/>
    <p:sldLayoutId id="2147484500" r:id="rId4"/>
    <p:sldLayoutId id="2147484501" r:id="rId5"/>
    <p:sldLayoutId id="2147484502" r:id="rId6"/>
    <p:sldLayoutId id="2147484503" r:id="rId7"/>
    <p:sldLayoutId id="2147484504" r:id="rId8"/>
    <p:sldLayoutId id="2147484505" r:id="rId9"/>
    <p:sldLayoutId id="2147484506" r:id="rId10"/>
    <p:sldLayoutId id="2147484507" r:id="rId11"/>
    <p:sldLayoutId id="2147484508" r:id="rId12"/>
    <p:sldLayoutId id="2147484509" r:id="rId13"/>
    <p:sldLayoutId id="2147484510" r:id="rId14"/>
    <p:sldLayoutId id="2147484511" r:id="rId15"/>
    <p:sldLayoutId id="2147484512" r:id="rId16"/>
    <p:sldLayoutId id="2147484513" r:id="rId17"/>
    <p:sldLayoutId id="2147484514" r:id="rId18"/>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26.png"/><Relationship Id="rId18" Type="http://schemas.openxmlformats.org/officeDocument/2006/relationships/image" Target="../media/image30.png"/><Relationship Id="rId26" Type="http://schemas.openxmlformats.org/officeDocument/2006/relationships/image" Target="../media/image38.png"/><Relationship Id="rId39" Type="http://schemas.openxmlformats.org/officeDocument/2006/relationships/image" Target="../media/image51.png"/><Relationship Id="rId3" Type="http://schemas.openxmlformats.org/officeDocument/2006/relationships/image" Target="../media/image17.png"/><Relationship Id="rId21" Type="http://schemas.openxmlformats.org/officeDocument/2006/relationships/image" Target="../media/image33.png"/><Relationship Id="rId34" Type="http://schemas.openxmlformats.org/officeDocument/2006/relationships/image" Target="../media/image46.png"/><Relationship Id="rId7" Type="http://schemas.openxmlformats.org/officeDocument/2006/relationships/image" Target="../media/image21.png"/><Relationship Id="rId12" Type="http://schemas.openxmlformats.org/officeDocument/2006/relationships/hyperlink" Target="http://www.asd.gov.au/infosec/irap/index.htm" TargetMode="External"/><Relationship Id="rId17" Type="http://schemas.openxmlformats.org/officeDocument/2006/relationships/image" Target="../media/image29.jpeg"/><Relationship Id="rId25" Type="http://schemas.openxmlformats.org/officeDocument/2006/relationships/image" Target="../media/image37.jpeg"/><Relationship Id="rId33" Type="http://schemas.openxmlformats.org/officeDocument/2006/relationships/image" Target="../media/image45.jpeg"/><Relationship Id="rId38" Type="http://schemas.openxmlformats.org/officeDocument/2006/relationships/image" Target="../media/image50.png"/><Relationship Id="rId2" Type="http://schemas.openxmlformats.org/officeDocument/2006/relationships/notesSlide" Target="../notesSlides/notesSlide13.xml"/><Relationship Id="rId16" Type="http://schemas.openxmlformats.org/officeDocument/2006/relationships/image" Target="../media/image28.jpeg"/><Relationship Id="rId20" Type="http://schemas.openxmlformats.org/officeDocument/2006/relationships/image" Target="../media/image32.png"/><Relationship Id="rId29" Type="http://schemas.openxmlformats.org/officeDocument/2006/relationships/image" Target="../media/image41.png"/><Relationship Id="rId1" Type="http://schemas.openxmlformats.org/officeDocument/2006/relationships/slideLayout" Target="../slideLayouts/slideLayout14.xml"/><Relationship Id="rId6" Type="http://schemas.openxmlformats.org/officeDocument/2006/relationships/image" Target="../media/image20.png"/><Relationship Id="rId11" Type="http://schemas.openxmlformats.org/officeDocument/2006/relationships/image" Target="../media/image25.png"/><Relationship Id="rId24" Type="http://schemas.openxmlformats.org/officeDocument/2006/relationships/image" Target="../media/image36.png"/><Relationship Id="rId32" Type="http://schemas.openxmlformats.org/officeDocument/2006/relationships/image" Target="../media/image44.png"/><Relationship Id="rId37" Type="http://schemas.openxmlformats.org/officeDocument/2006/relationships/image" Target="../media/image49.png"/><Relationship Id="rId40" Type="http://schemas.openxmlformats.org/officeDocument/2006/relationships/image" Target="../media/image52.png"/><Relationship Id="rId5" Type="http://schemas.openxmlformats.org/officeDocument/2006/relationships/image" Target="../media/image19.jpeg"/><Relationship Id="rId15" Type="http://schemas.openxmlformats.org/officeDocument/2006/relationships/image" Target="../media/image27.jpeg"/><Relationship Id="rId23" Type="http://schemas.openxmlformats.org/officeDocument/2006/relationships/image" Target="../media/image35.jpeg"/><Relationship Id="rId28" Type="http://schemas.openxmlformats.org/officeDocument/2006/relationships/image" Target="../media/image40.jpeg"/><Relationship Id="rId36" Type="http://schemas.openxmlformats.org/officeDocument/2006/relationships/image" Target="../media/image48.jpeg"/><Relationship Id="rId10" Type="http://schemas.openxmlformats.org/officeDocument/2006/relationships/image" Target="../media/image24.png"/><Relationship Id="rId19" Type="http://schemas.openxmlformats.org/officeDocument/2006/relationships/image" Target="../media/image31.png"/><Relationship Id="rId31" Type="http://schemas.openxmlformats.org/officeDocument/2006/relationships/image" Target="../media/image43.png"/><Relationship Id="rId4" Type="http://schemas.openxmlformats.org/officeDocument/2006/relationships/image" Target="../media/image18.jpeg"/><Relationship Id="rId9" Type="http://schemas.openxmlformats.org/officeDocument/2006/relationships/image" Target="../media/image23.png"/><Relationship Id="rId14" Type="http://schemas.openxmlformats.org/officeDocument/2006/relationships/hyperlink" Target="https://www.fisc.or.jp/" TargetMode="External"/><Relationship Id="rId22" Type="http://schemas.openxmlformats.org/officeDocument/2006/relationships/image" Target="../media/image34.png"/><Relationship Id="rId27" Type="http://schemas.openxmlformats.org/officeDocument/2006/relationships/image" Target="../media/image39.png"/><Relationship Id="rId30" Type="http://schemas.openxmlformats.org/officeDocument/2006/relationships/image" Target="../media/image42.png"/><Relationship Id="rId35" Type="http://schemas.openxmlformats.org/officeDocument/2006/relationships/image" Target="../media/image47.jpeg"/></Relationships>
</file>

<file path=ppt/slides/_rels/slide14.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14.xml"/><Relationship Id="rId1" Type="http://schemas.openxmlformats.org/officeDocument/2006/relationships/slideLayout" Target="../slideLayouts/slideLayout20.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15.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7.png"/><Relationship Id="rId7" Type="http://schemas.openxmlformats.org/officeDocument/2006/relationships/hyperlink" Target="http://feedback.azure.com/" TargetMode="External"/><Relationship Id="rId2" Type="http://schemas.openxmlformats.org/officeDocument/2006/relationships/notesSlide" Target="../notesSlides/notesSlide15.xml"/><Relationship Id="rId1" Type="http://schemas.openxmlformats.org/officeDocument/2006/relationships/slideLayout" Target="../slideLayouts/slideLayout5.xml"/><Relationship Id="rId6" Type="http://schemas.openxmlformats.org/officeDocument/2006/relationships/hyperlink" Target="https://azure.microsoft.com/roadmap" TargetMode="External"/><Relationship Id="rId5" Type="http://schemas.openxmlformats.org/officeDocument/2006/relationships/hyperlink" Target="https://azure.microsoft.com/updates" TargetMode="External"/><Relationship Id="rId4" Type="http://schemas.openxmlformats.org/officeDocument/2006/relationships/image" Target="../media/image58.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xml"/><Relationship Id="rId1" Type="http://schemas.openxmlformats.org/officeDocument/2006/relationships/slideLayout" Target="../slideLayouts/slideLayout5.xml"/><Relationship Id="rId5" Type="http://schemas.openxmlformats.org/officeDocument/2006/relationships/hyperlink" Target="https://aka.ms/Angelbeat/Shawn" TargetMode="External"/><Relationship Id="rId4" Type="http://schemas.openxmlformats.org/officeDocument/2006/relationships/hyperlink" Target="mailto:sweisfel@microsoft.com" TargetMode="Externa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8" Type="http://schemas.openxmlformats.org/officeDocument/2006/relationships/image" Target="../media/image63.emf"/><Relationship Id="rId3" Type="http://schemas.openxmlformats.org/officeDocument/2006/relationships/image" Target="../media/image60.png"/><Relationship Id="rId7" Type="http://schemas.microsoft.com/office/2007/relationships/hdphoto" Target="../media/hdphoto2.wdp"/><Relationship Id="rId2" Type="http://schemas.openxmlformats.org/officeDocument/2006/relationships/notesSlide" Target="../notesSlides/notesSlide22.xml"/><Relationship Id="rId1" Type="http://schemas.openxmlformats.org/officeDocument/2006/relationships/slideLayout" Target="../slideLayouts/slideLayout5.xml"/><Relationship Id="rId6" Type="http://schemas.openxmlformats.org/officeDocument/2006/relationships/image" Target="../media/image62.png"/><Relationship Id="rId5" Type="http://schemas.openxmlformats.org/officeDocument/2006/relationships/image" Target="../media/image61.png"/><Relationship Id="rId4" Type="http://schemas.microsoft.com/office/2007/relationships/hdphoto" Target="../media/hdphoto1.wdp"/></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4.xml"/><Relationship Id="rId1" Type="http://schemas.openxmlformats.org/officeDocument/2006/relationships/slideLayout" Target="../slideLayouts/slideLayout5.xml"/><Relationship Id="rId4" Type="http://schemas.openxmlformats.org/officeDocument/2006/relationships/image" Target="../media/image65.png"/></Relationships>
</file>

<file path=ppt/slides/_rels/slide25.xml.rels><?xml version="1.0" encoding="UTF-8" standalone="yes"?>
<Relationships xmlns="http://schemas.openxmlformats.org/package/2006/relationships"><Relationship Id="rId3" Type="http://schemas.openxmlformats.org/officeDocument/2006/relationships/hyperlink" Target="https://docs.microsoft.com/en-us/azure/container-instances/container-instances-quickstart" TargetMode="External"/><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5.xml"/><Relationship Id="rId5" Type="http://schemas.openxmlformats.org/officeDocument/2006/relationships/image" Target="../media/image9.png"/><Relationship Id="rId4" Type="http://schemas.openxmlformats.org/officeDocument/2006/relationships/hyperlink" Target="http://www.usergroup.tv/" TargetMode="Externa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67.png"/><Relationship Id="rId7" Type="http://schemas.openxmlformats.org/officeDocument/2006/relationships/image" Target="../media/image71.png"/><Relationship Id="rId2" Type="http://schemas.openxmlformats.org/officeDocument/2006/relationships/notesSlide" Target="../notesSlides/notesSlide31.xml"/><Relationship Id="rId1" Type="http://schemas.openxmlformats.org/officeDocument/2006/relationships/slideLayout" Target="../slideLayouts/slideLayout8.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s>
</file>

<file path=ppt/slides/_rels/slide3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8" Type="http://schemas.openxmlformats.org/officeDocument/2006/relationships/diagramData" Target="../diagrams/data2.xml"/><Relationship Id="rId13" Type="http://schemas.openxmlformats.org/officeDocument/2006/relationships/diagramData" Target="../diagrams/data3.xml"/><Relationship Id="rId18" Type="http://schemas.openxmlformats.org/officeDocument/2006/relationships/hyperlink" Target="https://blog.ethereum.org/author/vitalik-buterin/" TargetMode="Externa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17" Type="http://schemas.microsoft.com/office/2007/relationships/diagramDrawing" Target="../diagrams/drawing3.xml"/><Relationship Id="rId2" Type="http://schemas.openxmlformats.org/officeDocument/2006/relationships/notesSlide" Target="../notesSlides/notesSlide33.xml"/><Relationship Id="rId16" Type="http://schemas.openxmlformats.org/officeDocument/2006/relationships/diagramColors" Target="../diagrams/colors3.xml"/><Relationship Id="rId1" Type="http://schemas.openxmlformats.org/officeDocument/2006/relationships/slideLayout" Target="../slideLayouts/slideLayout14.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5" Type="http://schemas.openxmlformats.org/officeDocument/2006/relationships/diagramQuickStyle" Target="../diagrams/quickStyle3.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 Id="rId14" Type="http://schemas.openxmlformats.org/officeDocument/2006/relationships/diagramLayout" Target="../diagrams/layout3.xml"/></Relationships>
</file>

<file path=ppt/slides/_rels/slide34.xml.rels><?xml version="1.0" encoding="UTF-8" standalone="yes"?>
<Relationships xmlns="http://schemas.openxmlformats.org/package/2006/relationships"><Relationship Id="rId8" Type="http://schemas.openxmlformats.org/officeDocument/2006/relationships/image" Target="../media/image78.png"/><Relationship Id="rId13" Type="http://schemas.openxmlformats.org/officeDocument/2006/relationships/image" Target="../media/image83.png"/><Relationship Id="rId3" Type="http://schemas.openxmlformats.org/officeDocument/2006/relationships/image" Target="../media/image73.png"/><Relationship Id="rId7" Type="http://schemas.openxmlformats.org/officeDocument/2006/relationships/image" Target="../media/image77.png"/><Relationship Id="rId12" Type="http://schemas.openxmlformats.org/officeDocument/2006/relationships/image" Target="../media/image82.png"/><Relationship Id="rId2" Type="http://schemas.openxmlformats.org/officeDocument/2006/relationships/notesSlide" Target="../notesSlides/notesSlide34.xml"/><Relationship Id="rId1" Type="http://schemas.openxmlformats.org/officeDocument/2006/relationships/slideLayout" Target="../slideLayouts/slideLayout8.xml"/><Relationship Id="rId6" Type="http://schemas.openxmlformats.org/officeDocument/2006/relationships/image" Target="../media/image76.png"/><Relationship Id="rId11" Type="http://schemas.openxmlformats.org/officeDocument/2006/relationships/image" Target="../media/image81.png"/><Relationship Id="rId5" Type="http://schemas.openxmlformats.org/officeDocument/2006/relationships/image" Target="../media/image75.png"/><Relationship Id="rId10" Type="http://schemas.openxmlformats.org/officeDocument/2006/relationships/image" Target="../media/image80.tmp"/><Relationship Id="rId4" Type="http://schemas.openxmlformats.org/officeDocument/2006/relationships/image" Target="../media/image74.png"/><Relationship Id="rId9" Type="http://schemas.openxmlformats.org/officeDocument/2006/relationships/image" Target="../media/image79.png"/><Relationship Id="rId14" Type="http://schemas.openxmlformats.org/officeDocument/2006/relationships/image" Target="../media/image84.jp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38.xml"/><Relationship Id="rId1" Type="http://schemas.openxmlformats.org/officeDocument/2006/relationships/slideLayout" Target="../slideLayouts/slideLayout8.xml"/><Relationship Id="rId5" Type="http://schemas.openxmlformats.org/officeDocument/2006/relationships/image" Target="../media/image68.png"/><Relationship Id="rId4" Type="http://schemas.openxmlformats.org/officeDocument/2006/relationships/image" Target="../media/image67.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image" Target="../media/image86.png"/><Relationship Id="rId7" Type="http://schemas.openxmlformats.org/officeDocument/2006/relationships/image" Target="../media/image89.png"/><Relationship Id="rId2" Type="http://schemas.openxmlformats.org/officeDocument/2006/relationships/notesSlide" Target="../notesSlides/notesSlide41.xml"/><Relationship Id="rId1" Type="http://schemas.openxmlformats.org/officeDocument/2006/relationships/slideLayout" Target="../slideLayouts/slideLayout8.xml"/><Relationship Id="rId6" Type="http://schemas.openxmlformats.org/officeDocument/2006/relationships/image" Target="../media/image88.png"/><Relationship Id="rId5" Type="http://schemas.openxmlformats.org/officeDocument/2006/relationships/image" Target="../media/image87.png"/><Relationship Id="rId10" Type="http://schemas.openxmlformats.org/officeDocument/2006/relationships/image" Target="../media/image92.png"/><Relationship Id="rId4" Type="http://schemas.microsoft.com/office/2007/relationships/hdphoto" Target="../media/hdphoto3.wdp"/><Relationship Id="rId9" Type="http://schemas.openxmlformats.org/officeDocument/2006/relationships/image" Target="../media/image91.png"/></Relationships>
</file>

<file path=ppt/slides/_rels/slide42.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42.xml"/><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43.xml"/><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45.xml"/><Relationship Id="rId1" Type="http://schemas.openxmlformats.org/officeDocument/2006/relationships/slideLayout" Target="../slideLayouts/slideLayout5.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96.png"/></Relationships>
</file>

<file path=ppt/slides/_rels/slide46.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image" Target="../media/image99.png"/><Relationship Id="rId7" Type="http://schemas.openxmlformats.org/officeDocument/2006/relationships/image" Target="../media/image102.png"/><Relationship Id="rId12" Type="http://schemas.openxmlformats.org/officeDocument/2006/relationships/image" Target="../media/image107.png"/><Relationship Id="rId2" Type="http://schemas.openxmlformats.org/officeDocument/2006/relationships/notesSlide" Target="../notesSlides/notesSlide46.xml"/><Relationship Id="rId1" Type="http://schemas.openxmlformats.org/officeDocument/2006/relationships/slideLayout" Target="../slideLayouts/slideLayout14.xml"/><Relationship Id="rId6" Type="http://schemas.openxmlformats.org/officeDocument/2006/relationships/image" Target="../media/image101.png"/><Relationship Id="rId11" Type="http://schemas.openxmlformats.org/officeDocument/2006/relationships/image" Target="../media/image106.png"/><Relationship Id="rId5" Type="http://schemas.openxmlformats.org/officeDocument/2006/relationships/image" Target="../media/image100.png"/><Relationship Id="rId10" Type="http://schemas.openxmlformats.org/officeDocument/2006/relationships/image" Target="../media/image105.png"/><Relationship Id="rId4" Type="http://schemas.microsoft.com/office/2007/relationships/hdphoto" Target="../media/hdphoto4.wdp"/><Relationship Id="rId9" Type="http://schemas.openxmlformats.org/officeDocument/2006/relationships/image" Target="../media/image104.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8" Type="http://schemas.openxmlformats.org/officeDocument/2006/relationships/image" Target="../media/image113.png"/><Relationship Id="rId13" Type="http://schemas.openxmlformats.org/officeDocument/2006/relationships/image" Target="../media/image118.png"/><Relationship Id="rId18" Type="http://schemas.openxmlformats.org/officeDocument/2006/relationships/image" Target="../media/image123.png"/><Relationship Id="rId3" Type="http://schemas.openxmlformats.org/officeDocument/2006/relationships/image" Target="../media/image108.png"/><Relationship Id="rId21" Type="http://schemas.openxmlformats.org/officeDocument/2006/relationships/image" Target="../media/image126.png"/><Relationship Id="rId7" Type="http://schemas.openxmlformats.org/officeDocument/2006/relationships/image" Target="../media/image112.png"/><Relationship Id="rId12" Type="http://schemas.openxmlformats.org/officeDocument/2006/relationships/image" Target="../media/image117.png"/><Relationship Id="rId17" Type="http://schemas.openxmlformats.org/officeDocument/2006/relationships/image" Target="../media/image122.png"/><Relationship Id="rId2" Type="http://schemas.openxmlformats.org/officeDocument/2006/relationships/notesSlide" Target="../notesSlides/notesSlide48.xml"/><Relationship Id="rId16" Type="http://schemas.openxmlformats.org/officeDocument/2006/relationships/image" Target="../media/image121.png"/><Relationship Id="rId20" Type="http://schemas.openxmlformats.org/officeDocument/2006/relationships/image" Target="../media/image125.png"/><Relationship Id="rId1" Type="http://schemas.openxmlformats.org/officeDocument/2006/relationships/slideLayout" Target="../slideLayouts/slideLayout8.xml"/><Relationship Id="rId6" Type="http://schemas.openxmlformats.org/officeDocument/2006/relationships/image" Target="../media/image111.png"/><Relationship Id="rId11" Type="http://schemas.openxmlformats.org/officeDocument/2006/relationships/image" Target="../media/image116.png"/><Relationship Id="rId5" Type="http://schemas.openxmlformats.org/officeDocument/2006/relationships/image" Target="../media/image110.png"/><Relationship Id="rId15" Type="http://schemas.openxmlformats.org/officeDocument/2006/relationships/image" Target="../media/image120.png"/><Relationship Id="rId23" Type="http://schemas.openxmlformats.org/officeDocument/2006/relationships/image" Target="../media/image74.png"/><Relationship Id="rId10" Type="http://schemas.openxmlformats.org/officeDocument/2006/relationships/image" Target="../media/image115.png"/><Relationship Id="rId19" Type="http://schemas.openxmlformats.org/officeDocument/2006/relationships/image" Target="../media/image124.png"/><Relationship Id="rId4" Type="http://schemas.openxmlformats.org/officeDocument/2006/relationships/image" Target="../media/image109.png"/><Relationship Id="rId9" Type="http://schemas.openxmlformats.org/officeDocument/2006/relationships/image" Target="../media/image114.png"/><Relationship Id="rId14" Type="http://schemas.openxmlformats.org/officeDocument/2006/relationships/image" Target="../media/image119.png"/><Relationship Id="rId22" Type="http://schemas.openxmlformats.org/officeDocument/2006/relationships/image" Target="../media/image127.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50.xml"/><Relationship Id="rId1" Type="http://schemas.openxmlformats.org/officeDocument/2006/relationships/slideLayout" Target="../slideLayouts/slideLayout5.xml"/><Relationship Id="rId4" Type="http://schemas.openxmlformats.org/officeDocument/2006/relationships/image" Target="../media/image129.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53.xml"/><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8" Type="http://schemas.openxmlformats.org/officeDocument/2006/relationships/image" Target="../media/image136.png"/><Relationship Id="rId3" Type="http://schemas.openxmlformats.org/officeDocument/2006/relationships/image" Target="../media/image131.jpeg"/><Relationship Id="rId7" Type="http://schemas.openxmlformats.org/officeDocument/2006/relationships/image" Target="../media/image135.png"/><Relationship Id="rId2" Type="http://schemas.openxmlformats.org/officeDocument/2006/relationships/notesSlide" Target="../notesSlides/notesSlide54.xml"/><Relationship Id="rId1" Type="http://schemas.openxmlformats.org/officeDocument/2006/relationships/slideLayout" Target="../slideLayouts/slideLayout8.xml"/><Relationship Id="rId6" Type="http://schemas.openxmlformats.org/officeDocument/2006/relationships/image" Target="../media/image134.png"/><Relationship Id="rId5" Type="http://schemas.openxmlformats.org/officeDocument/2006/relationships/image" Target="../media/image133.png"/><Relationship Id="rId4" Type="http://schemas.openxmlformats.org/officeDocument/2006/relationships/image" Target="../media/image132.png"/><Relationship Id="rId9" Type="http://schemas.openxmlformats.org/officeDocument/2006/relationships/image" Target="../media/image137.png"/></Relationships>
</file>

<file path=ppt/slides/_rels/slide55.xml.rels><?xml version="1.0" encoding="UTF-8" standalone="yes"?>
<Relationships xmlns="http://schemas.openxmlformats.org/package/2006/relationships"><Relationship Id="rId8" Type="http://schemas.openxmlformats.org/officeDocument/2006/relationships/image" Target="../media/image140.png"/><Relationship Id="rId13" Type="http://schemas.openxmlformats.org/officeDocument/2006/relationships/image" Target="../media/image145.png"/><Relationship Id="rId3" Type="http://schemas.openxmlformats.org/officeDocument/2006/relationships/slideLayout" Target="../slideLayouts/slideLayout21.xml"/><Relationship Id="rId7" Type="http://schemas.openxmlformats.org/officeDocument/2006/relationships/image" Target="../media/image139.png"/><Relationship Id="rId12" Type="http://schemas.openxmlformats.org/officeDocument/2006/relationships/image" Target="../media/image144.png"/><Relationship Id="rId2" Type="http://schemas.openxmlformats.org/officeDocument/2006/relationships/tags" Target="../tags/tag2.xml"/><Relationship Id="rId1" Type="http://schemas.openxmlformats.org/officeDocument/2006/relationships/vmlDrawing" Target="../drawings/vmlDrawing2.vml"/><Relationship Id="rId6" Type="http://schemas.openxmlformats.org/officeDocument/2006/relationships/image" Target="../media/image138.emf"/><Relationship Id="rId11" Type="http://schemas.openxmlformats.org/officeDocument/2006/relationships/image" Target="../media/image143.png"/><Relationship Id="rId5" Type="http://schemas.openxmlformats.org/officeDocument/2006/relationships/oleObject" Target="../embeddings/oleObject2.bin"/><Relationship Id="rId15" Type="http://schemas.openxmlformats.org/officeDocument/2006/relationships/hyperlink" Target="https://www.videoindexer.ai/media/1b4b02616d/" TargetMode="External"/><Relationship Id="rId10" Type="http://schemas.openxmlformats.org/officeDocument/2006/relationships/image" Target="../media/image142.png"/><Relationship Id="rId4" Type="http://schemas.openxmlformats.org/officeDocument/2006/relationships/notesSlide" Target="../notesSlides/notesSlide55.xml"/><Relationship Id="rId9" Type="http://schemas.openxmlformats.org/officeDocument/2006/relationships/image" Target="../media/image141.png"/><Relationship Id="rId14" Type="http://schemas.openxmlformats.org/officeDocument/2006/relationships/hyperlink" Target="https://azure.microsoft.com/en-us/services/cognitive-services/face/" TargetMode="External"/></Relationships>
</file>

<file path=ppt/slides/_rels/slide56.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56.xml"/><Relationship Id="rId1" Type="http://schemas.openxmlformats.org/officeDocument/2006/relationships/slideLayout" Target="../slideLayouts/slideLayout5.xml"/><Relationship Id="rId5" Type="http://schemas.openxmlformats.org/officeDocument/2006/relationships/hyperlink" Target="https://gallery.cortanaintelligence.com/browse" TargetMode="External"/><Relationship Id="rId4" Type="http://schemas.openxmlformats.org/officeDocument/2006/relationships/image" Target="../media/image147.pn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58.xml"/><Relationship Id="rId1" Type="http://schemas.openxmlformats.org/officeDocument/2006/relationships/slideLayout" Target="../slideLayouts/slideLayout14.xml"/></Relationships>
</file>

<file path=ppt/slides/_rels/slide59.xml.rels><?xml version="1.0" encoding="UTF-8" standalone="yes"?>
<Relationships xmlns="http://schemas.openxmlformats.org/package/2006/relationships"><Relationship Id="rId3" Type="http://schemas.openxmlformats.org/officeDocument/2006/relationships/hyperlink" Target="https://portal.msrc.microsoft.com/en-US/security-guidance/advisory/ADV180002" TargetMode="External"/><Relationship Id="rId2" Type="http://schemas.openxmlformats.org/officeDocument/2006/relationships/notesSlide" Target="../notesSlides/notesSlide59.xml"/><Relationship Id="rId1" Type="http://schemas.openxmlformats.org/officeDocument/2006/relationships/slideLayout" Target="../slideLayouts/slideLayout14.xml"/><Relationship Id="rId4" Type="http://schemas.openxmlformats.org/officeDocument/2006/relationships/image" Target="../media/image149.png"/></Relationships>
</file>

<file path=ppt/slides/_rels/slide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6.xml"/><Relationship Id="rId1" Type="http://schemas.openxmlformats.org/officeDocument/2006/relationships/slideLayout" Target="../slideLayouts/slideLayout8.xml"/><Relationship Id="rId5" Type="http://schemas.openxmlformats.org/officeDocument/2006/relationships/image" Target="../media/image12.png"/><Relationship Id="rId4" Type="http://schemas.openxmlformats.org/officeDocument/2006/relationships/image" Target="../media/image11.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65.xml"/><Relationship Id="rId1" Type="http://schemas.openxmlformats.org/officeDocument/2006/relationships/slideLayout" Target="../slideLayouts/slideLayout5.xml"/><Relationship Id="rId4" Type="http://schemas.openxmlformats.org/officeDocument/2006/relationships/image" Target="../media/image151.svg"/></Relationships>
</file>

<file path=ppt/slides/_rels/slide66.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66.xml"/><Relationship Id="rId1" Type="http://schemas.openxmlformats.org/officeDocument/2006/relationships/slideLayout" Target="../slideLayouts/slideLayout5.xml"/><Relationship Id="rId4" Type="http://schemas.openxmlformats.org/officeDocument/2006/relationships/image" Target="../media/image153.svg"/></Relationships>
</file>

<file path=ppt/slides/_rels/slide67.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67.xml"/><Relationship Id="rId1" Type="http://schemas.openxmlformats.org/officeDocument/2006/relationships/slideLayout" Target="../slideLayouts/slideLayout14.xml"/><Relationship Id="rId4" Type="http://schemas.openxmlformats.org/officeDocument/2006/relationships/hyperlink" Target="https://www.xkcd.com/1938/" TargetMode="Externa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14.xml"/><Relationship Id="rId5" Type="http://schemas.openxmlformats.org/officeDocument/2006/relationships/image" Target="../media/image16.jpg"/><Relationship Id="rId4" Type="http://schemas.openxmlformats.org/officeDocument/2006/relationships/image" Target="../media/image15.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702" y="1211264"/>
            <a:ext cx="9143936" cy="1447798"/>
          </a:xfrm>
        </p:spPr>
        <p:txBody>
          <a:bodyPr/>
          <a:lstStyle/>
          <a:p>
            <a:r>
              <a:rPr lang="en-US" dirty="0"/>
              <a:t>Global Azure Bootcamp: Austin</a:t>
            </a:r>
          </a:p>
        </p:txBody>
      </p:sp>
      <p:sp>
        <p:nvSpPr>
          <p:cNvPr id="9" name="Text Placeholder 8">
            <a:extLst>
              <a:ext uri="{FF2B5EF4-FFF2-40B4-BE49-F238E27FC236}">
                <a16:creationId xmlns:a16="http://schemas.microsoft.com/office/drawing/2014/main" id="{154EB582-FB35-459E-B668-A3BCD4ED9C44}"/>
              </a:ext>
            </a:extLst>
          </p:cNvPr>
          <p:cNvSpPr>
            <a:spLocks noGrp="1"/>
          </p:cNvSpPr>
          <p:nvPr>
            <p:ph type="body" sz="quarter" idx="12"/>
          </p:nvPr>
        </p:nvSpPr>
        <p:spPr>
          <a:xfrm>
            <a:off x="274701" y="2698818"/>
            <a:ext cx="9143937" cy="730183"/>
          </a:xfrm>
        </p:spPr>
        <p:txBody>
          <a:bodyPr/>
          <a:lstStyle/>
          <a:p>
            <a:r>
              <a:rPr lang="en-US" dirty="0"/>
              <a:t>April 21 2018</a:t>
            </a:r>
          </a:p>
        </p:txBody>
      </p:sp>
      <p:sp>
        <p:nvSpPr>
          <p:cNvPr id="11" name="Text Placeholder 10">
            <a:extLst>
              <a:ext uri="{FF2B5EF4-FFF2-40B4-BE49-F238E27FC236}">
                <a16:creationId xmlns:a16="http://schemas.microsoft.com/office/drawing/2014/main" id="{9ACD0CE3-54D8-4785-84BD-E650B26819BD}"/>
              </a:ext>
            </a:extLst>
          </p:cNvPr>
          <p:cNvSpPr>
            <a:spLocks noGrp="1"/>
          </p:cNvSpPr>
          <p:nvPr>
            <p:ph type="body" sz="quarter" idx="13"/>
          </p:nvPr>
        </p:nvSpPr>
        <p:spPr/>
        <p:txBody>
          <a:bodyPr/>
          <a:lstStyle/>
          <a:p>
            <a:endParaRPr lang="en-US" dirty="0"/>
          </a:p>
        </p:txBody>
      </p:sp>
      <p:pic>
        <p:nvPicPr>
          <p:cNvPr id="7170" name="Picture 2" descr="Global Azure Boot Camp 2018 - Austin, Texas">
            <a:extLst>
              <a:ext uri="{FF2B5EF4-FFF2-40B4-BE49-F238E27FC236}">
                <a16:creationId xmlns:a16="http://schemas.microsoft.com/office/drawing/2014/main" id="{051BB46C-CA94-41C9-9FDC-5C60C82A1F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4237" y="3737698"/>
            <a:ext cx="5715000"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842111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p:cNvSpPr/>
          <p:nvPr/>
        </p:nvSpPr>
        <p:spPr bwMode="auto">
          <a:xfrm>
            <a:off x="881" y="6476"/>
            <a:ext cx="12434712" cy="6994525"/>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ln>
                <a:solidFill>
                  <a:sysClr val="windowText" lastClr="000000"/>
                </a:solidFill>
              </a:ln>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1" name="arrow">
            <a:extLst>
              <a:ext uri="{FF2B5EF4-FFF2-40B4-BE49-F238E27FC236}">
                <a16:creationId xmlns:a16="http://schemas.microsoft.com/office/drawing/2014/main" id="{FC988526-2733-4AF0-8EA5-8A81FB0B7848}"/>
              </a:ext>
            </a:extLst>
          </p:cNvPr>
          <p:cNvSpPr>
            <a:spLocks noChangeAspect="1" noEditPoints="1"/>
          </p:cNvSpPr>
          <p:nvPr/>
        </p:nvSpPr>
        <p:spPr bwMode="auto">
          <a:xfrm rot="16200000">
            <a:off x="8097344" y="3343038"/>
            <a:ext cx="217929" cy="201098"/>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28575" cap="sq">
            <a:solidFill>
              <a:schemeClr val="bg1">
                <a:lumMod val="65000"/>
              </a:schemeClr>
            </a:solidFill>
            <a:prstDash val="solid"/>
            <a:miter lim="800000"/>
            <a:headEnd/>
            <a:tailEnd/>
          </a:ln>
          <a:extLst/>
        </p:spPr>
        <p:txBody>
          <a:bodyPr vert="horz" wrap="square" lIns="91427" tIns="45713" rIns="91427" bIns="45713" numCol="1" anchor="t" anchorCtr="0" compatLnSpc="1">
            <a:prstTxWarp prst="textNoShape">
              <a:avLst/>
            </a:prstTxWarp>
            <a:noAutofit/>
          </a:bodyPr>
          <a:lstStyle/>
          <a:p>
            <a:pPr defTabSz="932563">
              <a:defRPr/>
            </a:pPr>
            <a:endParaRPr lang="en-US" sz="600">
              <a:gradFill>
                <a:gsLst>
                  <a:gs pos="0">
                    <a:srgbClr val="505050"/>
                  </a:gs>
                  <a:gs pos="100000">
                    <a:srgbClr val="505050"/>
                  </a:gs>
                </a:gsLst>
                <a:lin ang="5400000" scaled="1"/>
              </a:gradFill>
              <a:latin typeface="Segoe UI" panose="020B0502040204020203" pitchFamily="34" charset="0"/>
              <a:cs typeface="Segoe UI" panose="020B0502040204020203" pitchFamily="34" charset="0"/>
            </a:endParaRPr>
          </a:p>
        </p:txBody>
      </p:sp>
      <p:sp>
        <p:nvSpPr>
          <p:cNvPr id="47" name="arrow">
            <a:extLst>
              <a:ext uri="{FF2B5EF4-FFF2-40B4-BE49-F238E27FC236}">
                <a16:creationId xmlns:a16="http://schemas.microsoft.com/office/drawing/2014/main" id="{1DBB0596-4D8E-459D-A1EE-C4D0ABFBC350}"/>
              </a:ext>
            </a:extLst>
          </p:cNvPr>
          <p:cNvSpPr>
            <a:spLocks noChangeAspect="1" noEditPoints="1"/>
          </p:cNvSpPr>
          <p:nvPr/>
        </p:nvSpPr>
        <p:spPr bwMode="auto">
          <a:xfrm rot="5400000" flipV="1">
            <a:off x="8097346" y="4511131"/>
            <a:ext cx="217926" cy="201098"/>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28575" cap="sq">
            <a:solidFill>
              <a:schemeClr val="bg1">
                <a:lumMod val="65000"/>
              </a:schemeClr>
            </a:solidFill>
            <a:prstDash val="solid"/>
            <a:miter lim="800000"/>
            <a:headEnd/>
            <a:tailEnd/>
          </a:ln>
          <a:extLst/>
        </p:spPr>
        <p:txBody>
          <a:bodyPr vert="horz" wrap="square" lIns="91427" tIns="45713" rIns="91427" bIns="45713" numCol="1" anchor="t" anchorCtr="0" compatLnSpc="1">
            <a:prstTxWarp prst="textNoShape">
              <a:avLst/>
            </a:prstTxWarp>
            <a:noAutofit/>
          </a:bodyPr>
          <a:lstStyle/>
          <a:p>
            <a:pPr defTabSz="932563">
              <a:defRPr/>
            </a:pPr>
            <a:endParaRPr lang="en-US" sz="600">
              <a:gradFill>
                <a:gsLst>
                  <a:gs pos="0">
                    <a:srgbClr val="505050"/>
                  </a:gs>
                  <a:gs pos="100000">
                    <a:srgbClr val="505050"/>
                  </a:gs>
                </a:gsLst>
                <a:lin ang="5400000" scaled="1"/>
              </a:gradFill>
              <a:latin typeface="Segoe UI" panose="020B0502040204020203" pitchFamily="34" charset="0"/>
              <a:cs typeface="Segoe UI" panose="020B0502040204020203" pitchFamily="34" charset="0"/>
            </a:endParaRPr>
          </a:p>
        </p:txBody>
      </p:sp>
      <p:sp>
        <p:nvSpPr>
          <p:cNvPr id="62" name="Rectangle 61">
            <a:extLst>
              <a:ext uri="{FF2B5EF4-FFF2-40B4-BE49-F238E27FC236}">
                <a16:creationId xmlns:a16="http://schemas.microsoft.com/office/drawing/2014/main" id="{9B01308B-FDFE-47FA-9F82-F84EFE2460EA}"/>
              </a:ext>
            </a:extLst>
          </p:cNvPr>
          <p:cNvSpPr/>
          <p:nvPr/>
        </p:nvSpPr>
        <p:spPr>
          <a:xfrm>
            <a:off x="7237182" y="1450166"/>
            <a:ext cx="1938253" cy="535455"/>
          </a:xfrm>
          <a:prstGeom prst="rect">
            <a:avLst/>
          </a:prstGeom>
        </p:spPr>
        <p:txBody>
          <a:bodyPr wrap="none" anchor="t">
            <a:noAutofit/>
          </a:bodyPr>
          <a:lstStyle/>
          <a:p>
            <a:pPr algn="ctr" defTabSz="931702" fontAlgn="base">
              <a:lnSpc>
                <a:spcPct val="90000"/>
              </a:lnSpc>
              <a:spcBef>
                <a:spcPct val="0"/>
              </a:spcBef>
              <a:spcAft>
                <a:spcPct val="0"/>
              </a:spcAft>
              <a:defRPr/>
            </a:pPr>
            <a:r>
              <a:rPr lang="en-US" sz="1599" dirty="0">
                <a:solidFill>
                  <a:srgbClr val="0078D7"/>
                </a:solidFill>
                <a:latin typeface="Segoe UI" panose="020B0502040204020203" pitchFamily="34" charset="0"/>
                <a:cs typeface="Segoe UI" panose="020B0502040204020203" pitchFamily="34" charset="0"/>
              </a:rPr>
              <a:t>Azure</a:t>
            </a:r>
            <a:br>
              <a:rPr lang="en-US" sz="1599" dirty="0">
                <a:solidFill>
                  <a:srgbClr val="0078D7"/>
                </a:solidFill>
                <a:latin typeface="Segoe UI" panose="020B0502040204020203" pitchFamily="34" charset="0"/>
                <a:cs typeface="Segoe UI" panose="020B0502040204020203" pitchFamily="34" charset="0"/>
              </a:rPr>
            </a:br>
            <a:r>
              <a:rPr lang="en-US" sz="1599" dirty="0">
                <a:solidFill>
                  <a:srgbClr val="0078D7"/>
                </a:solidFill>
                <a:latin typeface="Segoe UI" panose="020B0502040204020203" pitchFamily="34" charset="0"/>
                <a:cs typeface="Segoe UI" panose="020B0502040204020203" pitchFamily="34" charset="0"/>
              </a:rPr>
              <a:t>data s</a:t>
            </a:r>
            <a:r>
              <a:rPr lang="en-US" sz="1599" dirty="0" err="1">
                <a:solidFill>
                  <a:srgbClr val="0078D7"/>
                </a:solidFill>
                <a:latin typeface="Segoe UI" panose="020B0502040204020203" pitchFamily="34" charset="0"/>
                <a:cs typeface="Segoe UI" panose="020B0502040204020203" pitchFamily="34" charset="0"/>
              </a:rPr>
              <a:t>ervices</a:t>
            </a:r>
            <a:endParaRPr lang="en-US" sz="1599" dirty="0">
              <a:solidFill>
                <a:srgbClr val="0078D7"/>
              </a:solidFill>
              <a:latin typeface="Segoe UI" panose="020B0502040204020203" pitchFamily="34" charset="0"/>
              <a:cs typeface="Segoe UI" panose="020B0502040204020203" pitchFamily="34" charset="0"/>
            </a:endParaRPr>
          </a:p>
        </p:txBody>
      </p:sp>
      <p:sp>
        <p:nvSpPr>
          <p:cNvPr id="76" name="Rectangle 75">
            <a:extLst>
              <a:ext uri="{FF2B5EF4-FFF2-40B4-BE49-F238E27FC236}">
                <a16:creationId xmlns:a16="http://schemas.microsoft.com/office/drawing/2014/main" id="{F753D573-9843-480C-AB40-1D281AECAD55}"/>
              </a:ext>
            </a:extLst>
          </p:cNvPr>
          <p:cNvSpPr/>
          <p:nvPr/>
        </p:nvSpPr>
        <p:spPr>
          <a:xfrm>
            <a:off x="7237182" y="5901235"/>
            <a:ext cx="1938253" cy="535455"/>
          </a:xfrm>
          <a:prstGeom prst="rect">
            <a:avLst/>
          </a:prstGeom>
        </p:spPr>
        <p:txBody>
          <a:bodyPr wrap="none" anchor="t">
            <a:noAutofit/>
          </a:bodyPr>
          <a:lstStyle/>
          <a:p>
            <a:pPr algn="ctr" defTabSz="931702" fontAlgn="base">
              <a:lnSpc>
                <a:spcPct val="90000"/>
              </a:lnSpc>
              <a:spcBef>
                <a:spcPct val="0"/>
              </a:spcBef>
              <a:spcAft>
                <a:spcPct val="0"/>
              </a:spcAft>
              <a:defRPr/>
            </a:pPr>
            <a:r>
              <a:rPr lang="en-US" sz="1599" dirty="0">
                <a:solidFill>
                  <a:srgbClr val="0078D7"/>
                </a:solidFill>
                <a:latin typeface="Segoe UI" panose="020B0502040204020203" pitchFamily="34" charset="0"/>
                <a:cs typeface="Segoe UI" panose="020B0502040204020203" pitchFamily="34" charset="0"/>
              </a:rPr>
              <a:t>SQL </a:t>
            </a:r>
          </a:p>
          <a:p>
            <a:pPr algn="ctr" defTabSz="931702" fontAlgn="base">
              <a:lnSpc>
                <a:spcPct val="90000"/>
              </a:lnSpc>
              <a:spcBef>
                <a:spcPct val="0"/>
              </a:spcBef>
              <a:spcAft>
                <a:spcPct val="0"/>
              </a:spcAft>
              <a:defRPr/>
            </a:pPr>
            <a:r>
              <a:rPr lang="en-US" sz="1599" dirty="0">
                <a:solidFill>
                  <a:srgbClr val="0078D7"/>
                </a:solidFill>
                <a:latin typeface="Segoe UI" panose="020B0502040204020203" pitchFamily="34" charset="0"/>
                <a:cs typeface="Segoe UI" panose="020B0502040204020203" pitchFamily="34" charset="0"/>
              </a:rPr>
              <a:t>Server</a:t>
            </a:r>
          </a:p>
        </p:txBody>
      </p:sp>
      <p:sp>
        <p:nvSpPr>
          <p:cNvPr id="88" name="arrow">
            <a:extLst>
              <a:ext uri="{FF2B5EF4-FFF2-40B4-BE49-F238E27FC236}">
                <a16:creationId xmlns:a16="http://schemas.microsoft.com/office/drawing/2014/main" id="{71CF8D0B-E144-4314-ABDE-44666560A9D3}"/>
              </a:ext>
            </a:extLst>
          </p:cNvPr>
          <p:cNvSpPr>
            <a:spLocks noChangeAspect="1" noEditPoints="1"/>
          </p:cNvSpPr>
          <p:nvPr/>
        </p:nvSpPr>
        <p:spPr bwMode="auto">
          <a:xfrm rot="16200000" flipV="1">
            <a:off x="10105298" y="3343040"/>
            <a:ext cx="217924" cy="201093"/>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28575" cap="sq">
            <a:solidFill>
              <a:schemeClr val="bg1">
                <a:lumMod val="65000"/>
              </a:schemeClr>
            </a:solidFill>
            <a:prstDash val="solid"/>
            <a:miter lim="800000"/>
            <a:headEnd/>
            <a:tailEnd/>
          </a:ln>
          <a:extLst/>
        </p:spPr>
        <p:txBody>
          <a:bodyPr vert="horz" wrap="square" lIns="91427" tIns="45713" rIns="91427" bIns="45713" numCol="1" anchor="t" anchorCtr="0" compatLnSpc="1">
            <a:prstTxWarp prst="textNoShape">
              <a:avLst/>
            </a:prstTxWarp>
            <a:noAutofit/>
          </a:bodyPr>
          <a:lstStyle/>
          <a:p>
            <a:pPr defTabSz="932563">
              <a:defRPr/>
            </a:pPr>
            <a:endParaRPr lang="en-US" sz="600">
              <a:gradFill>
                <a:gsLst>
                  <a:gs pos="0">
                    <a:srgbClr val="505050"/>
                  </a:gs>
                  <a:gs pos="100000">
                    <a:srgbClr val="505050"/>
                  </a:gs>
                </a:gsLst>
                <a:lin ang="5400000" scaled="1"/>
              </a:gradFill>
              <a:latin typeface="Segoe UI" panose="020B0502040204020203" pitchFamily="34" charset="0"/>
              <a:cs typeface="Segoe UI" panose="020B0502040204020203" pitchFamily="34" charset="0"/>
            </a:endParaRPr>
          </a:p>
        </p:txBody>
      </p:sp>
      <p:sp>
        <p:nvSpPr>
          <p:cNvPr id="89" name="arrow">
            <a:extLst>
              <a:ext uri="{FF2B5EF4-FFF2-40B4-BE49-F238E27FC236}">
                <a16:creationId xmlns:a16="http://schemas.microsoft.com/office/drawing/2014/main" id="{BC16EF96-5F61-4D14-B739-24C134B72AD6}"/>
              </a:ext>
            </a:extLst>
          </p:cNvPr>
          <p:cNvSpPr>
            <a:spLocks noChangeAspect="1" noEditPoints="1"/>
          </p:cNvSpPr>
          <p:nvPr/>
        </p:nvSpPr>
        <p:spPr bwMode="auto">
          <a:xfrm rot="5400000">
            <a:off x="10105298" y="4511134"/>
            <a:ext cx="217922" cy="201093"/>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28575" cap="sq">
            <a:solidFill>
              <a:schemeClr val="bg1">
                <a:lumMod val="65000"/>
              </a:schemeClr>
            </a:solidFill>
            <a:prstDash val="solid"/>
            <a:miter lim="800000"/>
            <a:headEnd/>
            <a:tailEnd/>
          </a:ln>
          <a:extLst/>
        </p:spPr>
        <p:txBody>
          <a:bodyPr vert="horz" wrap="square" lIns="91427" tIns="45713" rIns="91427" bIns="45713" numCol="1" anchor="t" anchorCtr="0" compatLnSpc="1">
            <a:prstTxWarp prst="textNoShape">
              <a:avLst/>
            </a:prstTxWarp>
            <a:noAutofit/>
          </a:bodyPr>
          <a:lstStyle/>
          <a:p>
            <a:pPr defTabSz="932563">
              <a:defRPr/>
            </a:pPr>
            <a:endParaRPr lang="en-US" sz="600">
              <a:gradFill>
                <a:gsLst>
                  <a:gs pos="0">
                    <a:srgbClr val="505050"/>
                  </a:gs>
                  <a:gs pos="100000">
                    <a:srgbClr val="505050"/>
                  </a:gs>
                </a:gsLst>
                <a:lin ang="5400000" scaled="1"/>
              </a:gradFill>
              <a:latin typeface="Segoe UI" panose="020B0502040204020203" pitchFamily="34" charset="0"/>
              <a:cs typeface="Segoe UI" panose="020B0502040204020203" pitchFamily="34" charset="0"/>
            </a:endParaRPr>
          </a:p>
        </p:txBody>
      </p:sp>
      <p:sp>
        <p:nvSpPr>
          <p:cNvPr id="90" name="Rectangle 89">
            <a:extLst>
              <a:ext uri="{FF2B5EF4-FFF2-40B4-BE49-F238E27FC236}">
                <a16:creationId xmlns:a16="http://schemas.microsoft.com/office/drawing/2014/main" id="{BA3273FF-7A7C-4CE3-9977-22F7A2C1DD26}"/>
              </a:ext>
            </a:extLst>
          </p:cNvPr>
          <p:cNvSpPr/>
          <p:nvPr/>
        </p:nvSpPr>
        <p:spPr>
          <a:xfrm>
            <a:off x="9245133" y="1450166"/>
            <a:ext cx="1938253" cy="535455"/>
          </a:xfrm>
          <a:prstGeom prst="rect">
            <a:avLst/>
          </a:prstGeom>
        </p:spPr>
        <p:txBody>
          <a:bodyPr wrap="none" anchor="t">
            <a:noAutofit/>
          </a:bodyPr>
          <a:lstStyle/>
          <a:p>
            <a:pPr algn="ctr" defTabSz="931702" fontAlgn="base">
              <a:lnSpc>
                <a:spcPct val="90000"/>
              </a:lnSpc>
              <a:spcBef>
                <a:spcPct val="0"/>
              </a:spcBef>
              <a:spcAft>
                <a:spcPct val="0"/>
              </a:spcAft>
              <a:defRPr/>
            </a:pPr>
            <a:r>
              <a:rPr lang="en-US" sz="1599" dirty="0">
                <a:solidFill>
                  <a:srgbClr val="0078D7"/>
                </a:solidFill>
                <a:latin typeface="Segoe UI" panose="020B0502040204020203" pitchFamily="34" charset="0"/>
                <a:cs typeface="Segoe UI" panose="020B0502040204020203" pitchFamily="34" charset="0"/>
              </a:rPr>
              <a:t>Azure Security</a:t>
            </a:r>
            <a:br>
              <a:rPr lang="en-US" sz="1599" dirty="0">
                <a:solidFill>
                  <a:srgbClr val="0078D7"/>
                </a:solidFill>
                <a:latin typeface="Segoe UI" panose="020B0502040204020203" pitchFamily="34" charset="0"/>
                <a:cs typeface="Segoe UI" panose="020B0502040204020203" pitchFamily="34" charset="0"/>
              </a:rPr>
            </a:br>
            <a:r>
              <a:rPr lang="en-US" sz="1599" dirty="0">
                <a:solidFill>
                  <a:srgbClr val="0078D7"/>
                </a:solidFill>
                <a:latin typeface="Segoe UI" panose="020B0502040204020203" pitchFamily="34" charset="0"/>
                <a:cs typeface="Segoe UI" panose="020B0502040204020203" pitchFamily="34" charset="0"/>
              </a:rPr>
              <a:t>and Management</a:t>
            </a:r>
          </a:p>
        </p:txBody>
      </p:sp>
      <p:sp>
        <p:nvSpPr>
          <p:cNvPr id="92" name="Rectangle 91">
            <a:extLst>
              <a:ext uri="{FF2B5EF4-FFF2-40B4-BE49-F238E27FC236}">
                <a16:creationId xmlns:a16="http://schemas.microsoft.com/office/drawing/2014/main" id="{FF7D8C1C-BFD3-48E2-8CE5-963B497E01A0}"/>
              </a:ext>
            </a:extLst>
          </p:cNvPr>
          <p:cNvSpPr/>
          <p:nvPr/>
        </p:nvSpPr>
        <p:spPr>
          <a:xfrm>
            <a:off x="9245133" y="5901235"/>
            <a:ext cx="1938253" cy="535455"/>
          </a:xfrm>
          <a:prstGeom prst="rect">
            <a:avLst/>
          </a:prstGeom>
        </p:spPr>
        <p:txBody>
          <a:bodyPr wrap="none" anchor="t">
            <a:noAutofit/>
          </a:bodyPr>
          <a:lstStyle/>
          <a:p>
            <a:pPr algn="ctr" defTabSz="931702" fontAlgn="base">
              <a:lnSpc>
                <a:spcPct val="90000"/>
              </a:lnSpc>
              <a:spcBef>
                <a:spcPct val="0"/>
              </a:spcBef>
              <a:spcAft>
                <a:spcPct val="0"/>
              </a:spcAft>
              <a:defRPr/>
            </a:pPr>
            <a:r>
              <a:rPr lang="en-US" sz="1599" dirty="0">
                <a:solidFill>
                  <a:srgbClr val="0078D7"/>
                </a:solidFill>
                <a:latin typeface="Segoe UI" panose="020B0502040204020203" pitchFamily="34" charset="0"/>
                <a:cs typeface="Segoe UI" panose="020B0502040204020203" pitchFamily="34" charset="0"/>
              </a:rPr>
              <a:t>On-premises</a:t>
            </a:r>
            <a:br>
              <a:rPr lang="en-US" sz="1599" dirty="0">
                <a:solidFill>
                  <a:srgbClr val="0078D7"/>
                </a:solidFill>
                <a:latin typeface="Segoe UI" panose="020B0502040204020203" pitchFamily="34" charset="0"/>
                <a:cs typeface="Segoe UI" panose="020B0502040204020203" pitchFamily="34" charset="0"/>
              </a:rPr>
            </a:br>
            <a:r>
              <a:rPr lang="en-US" sz="1599" dirty="0">
                <a:solidFill>
                  <a:srgbClr val="0078D7"/>
                </a:solidFill>
                <a:latin typeface="Segoe UI" panose="020B0502040204020203" pitchFamily="34" charset="0"/>
                <a:cs typeface="Segoe UI" panose="020B0502040204020203" pitchFamily="34" charset="0"/>
              </a:rPr>
              <a:t>infrastructure</a:t>
            </a:r>
          </a:p>
        </p:txBody>
      </p:sp>
      <p:sp>
        <p:nvSpPr>
          <p:cNvPr id="50" name="arrow">
            <a:extLst>
              <a:ext uri="{FF2B5EF4-FFF2-40B4-BE49-F238E27FC236}">
                <a16:creationId xmlns:a16="http://schemas.microsoft.com/office/drawing/2014/main" id="{765BDB65-C8C7-4324-98F0-8CA1E3680AFD}"/>
              </a:ext>
            </a:extLst>
          </p:cNvPr>
          <p:cNvSpPr>
            <a:spLocks noChangeAspect="1" noEditPoints="1"/>
          </p:cNvSpPr>
          <p:nvPr/>
        </p:nvSpPr>
        <p:spPr bwMode="auto">
          <a:xfrm rot="16200000">
            <a:off x="6088852" y="3343038"/>
            <a:ext cx="217929" cy="201098"/>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28575" cap="sq">
            <a:solidFill>
              <a:srgbClr val="A6A6A6"/>
            </a:solidFill>
            <a:prstDash val="solid"/>
            <a:miter lim="800000"/>
            <a:headEnd/>
            <a:tailEnd/>
          </a:ln>
          <a:extLst/>
        </p:spPr>
        <p:txBody>
          <a:bodyPr vert="horz" wrap="square" lIns="91427" tIns="45713" rIns="91427" bIns="45713" numCol="1" anchor="t" anchorCtr="0" compatLnSpc="1">
            <a:prstTxWarp prst="textNoShape">
              <a:avLst/>
            </a:prstTxWarp>
            <a:noAutofit/>
          </a:bodyPr>
          <a:lstStyle/>
          <a:p>
            <a:pPr defTabSz="932563">
              <a:defRPr/>
            </a:pPr>
            <a:endParaRPr lang="en-US" sz="600">
              <a:gradFill>
                <a:gsLst>
                  <a:gs pos="0">
                    <a:srgbClr val="505050"/>
                  </a:gs>
                  <a:gs pos="100000">
                    <a:srgbClr val="505050"/>
                  </a:gs>
                </a:gsLst>
                <a:lin ang="5400000" scaled="1"/>
              </a:gradFill>
              <a:latin typeface="Segoe UI" panose="020B0502040204020203" pitchFamily="34" charset="0"/>
              <a:cs typeface="Segoe UI" panose="020B0502040204020203" pitchFamily="34" charset="0"/>
            </a:endParaRPr>
          </a:p>
        </p:txBody>
      </p:sp>
      <p:sp>
        <p:nvSpPr>
          <p:cNvPr id="46" name="arrow">
            <a:extLst>
              <a:ext uri="{FF2B5EF4-FFF2-40B4-BE49-F238E27FC236}">
                <a16:creationId xmlns:a16="http://schemas.microsoft.com/office/drawing/2014/main" id="{3DE84DC4-7B41-46A5-BB18-2CF33A62A2DF}"/>
              </a:ext>
            </a:extLst>
          </p:cNvPr>
          <p:cNvSpPr>
            <a:spLocks noChangeAspect="1" noEditPoints="1"/>
          </p:cNvSpPr>
          <p:nvPr/>
        </p:nvSpPr>
        <p:spPr bwMode="auto">
          <a:xfrm rot="5400000" flipV="1">
            <a:off x="6088853" y="4511131"/>
            <a:ext cx="217926" cy="201098"/>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28575" cap="sq">
            <a:solidFill>
              <a:schemeClr val="bg1">
                <a:lumMod val="65000"/>
              </a:schemeClr>
            </a:solidFill>
            <a:prstDash val="solid"/>
            <a:miter lim="800000"/>
            <a:headEnd/>
            <a:tailEnd/>
          </a:ln>
          <a:extLst/>
        </p:spPr>
        <p:txBody>
          <a:bodyPr vert="horz" wrap="square" lIns="91427" tIns="45713" rIns="91427" bIns="45713" numCol="1" anchor="t" anchorCtr="0" compatLnSpc="1">
            <a:prstTxWarp prst="textNoShape">
              <a:avLst/>
            </a:prstTxWarp>
            <a:noAutofit/>
          </a:bodyPr>
          <a:lstStyle/>
          <a:p>
            <a:pPr defTabSz="932563">
              <a:defRPr/>
            </a:pPr>
            <a:endParaRPr lang="en-US" sz="600">
              <a:gradFill>
                <a:gsLst>
                  <a:gs pos="0">
                    <a:srgbClr val="505050"/>
                  </a:gs>
                  <a:gs pos="100000">
                    <a:srgbClr val="505050"/>
                  </a:gs>
                </a:gsLst>
                <a:lin ang="5400000" scaled="1"/>
              </a:gradFill>
              <a:latin typeface="Segoe UI" panose="020B0502040204020203" pitchFamily="34" charset="0"/>
              <a:cs typeface="Segoe UI" panose="020B0502040204020203" pitchFamily="34" charset="0"/>
            </a:endParaRPr>
          </a:p>
        </p:txBody>
      </p:sp>
      <p:sp>
        <p:nvSpPr>
          <p:cNvPr id="59" name="Rectangle 58">
            <a:extLst>
              <a:ext uri="{FF2B5EF4-FFF2-40B4-BE49-F238E27FC236}">
                <a16:creationId xmlns:a16="http://schemas.microsoft.com/office/drawing/2014/main" id="{22B70E63-F851-4EE7-8F23-DD8FD7C9238C}"/>
              </a:ext>
            </a:extLst>
          </p:cNvPr>
          <p:cNvSpPr/>
          <p:nvPr/>
        </p:nvSpPr>
        <p:spPr>
          <a:xfrm>
            <a:off x="5228690" y="1450166"/>
            <a:ext cx="1938253" cy="535455"/>
          </a:xfrm>
          <a:prstGeom prst="rect">
            <a:avLst/>
          </a:prstGeom>
        </p:spPr>
        <p:txBody>
          <a:bodyPr wrap="none" anchor="t">
            <a:noAutofit/>
          </a:bodyPr>
          <a:lstStyle/>
          <a:p>
            <a:pPr algn="ctr" defTabSz="931702" fontAlgn="base">
              <a:lnSpc>
                <a:spcPct val="90000"/>
              </a:lnSpc>
              <a:spcBef>
                <a:spcPct val="0"/>
              </a:spcBef>
              <a:spcAft>
                <a:spcPct val="0"/>
              </a:spcAft>
              <a:defRPr/>
            </a:pPr>
            <a:r>
              <a:rPr lang="en-US" sz="1599" dirty="0">
                <a:solidFill>
                  <a:srgbClr val="0078D7"/>
                </a:solidFill>
                <a:latin typeface="Segoe UI" panose="020B0502040204020203" pitchFamily="34" charset="0"/>
                <a:cs typeface="Segoe UI" panose="020B0502040204020203" pitchFamily="34" charset="0"/>
              </a:rPr>
              <a:t>Azure</a:t>
            </a:r>
            <a:br>
              <a:rPr lang="en-US" sz="1599" dirty="0">
                <a:solidFill>
                  <a:srgbClr val="0078D7"/>
                </a:solidFill>
                <a:latin typeface="Segoe UI" panose="020B0502040204020203" pitchFamily="34" charset="0"/>
                <a:cs typeface="Segoe UI" panose="020B0502040204020203" pitchFamily="34" charset="0"/>
              </a:rPr>
            </a:br>
            <a:r>
              <a:rPr lang="en-US" sz="1599" dirty="0">
                <a:solidFill>
                  <a:srgbClr val="0078D7"/>
                </a:solidFill>
                <a:latin typeface="Segoe UI" panose="020B0502040204020203" pitchFamily="34" charset="0"/>
                <a:cs typeface="Segoe UI" panose="020B0502040204020203" pitchFamily="34" charset="0"/>
              </a:rPr>
              <a:t>services</a:t>
            </a:r>
          </a:p>
        </p:txBody>
      </p:sp>
      <p:sp>
        <p:nvSpPr>
          <p:cNvPr id="70" name="Rectangle 69">
            <a:extLst>
              <a:ext uri="{FF2B5EF4-FFF2-40B4-BE49-F238E27FC236}">
                <a16:creationId xmlns:a16="http://schemas.microsoft.com/office/drawing/2014/main" id="{5782A5B2-B029-4677-973A-F7C8359396A9}"/>
              </a:ext>
            </a:extLst>
          </p:cNvPr>
          <p:cNvSpPr/>
          <p:nvPr/>
        </p:nvSpPr>
        <p:spPr>
          <a:xfrm>
            <a:off x="5228690" y="5901235"/>
            <a:ext cx="1938253" cy="535455"/>
          </a:xfrm>
          <a:prstGeom prst="rect">
            <a:avLst/>
          </a:prstGeom>
        </p:spPr>
        <p:txBody>
          <a:bodyPr wrap="none" anchor="t">
            <a:noAutofit/>
          </a:bodyPr>
          <a:lstStyle/>
          <a:p>
            <a:pPr algn="ctr" defTabSz="931702" fontAlgn="base">
              <a:lnSpc>
                <a:spcPct val="90000"/>
              </a:lnSpc>
              <a:spcBef>
                <a:spcPct val="0"/>
              </a:spcBef>
              <a:spcAft>
                <a:spcPct val="0"/>
              </a:spcAft>
              <a:defRPr/>
            </a:pPr>
            <a:r>
              <a:rPr lang="en-US" sz="1599" dirty="0">
                <a:solidFill>
                  <a:srgbClr val="0078D7"/>
                </a:solidFill>
                <a:latin typeface="Segoe UI" panose="020B0502040204020203" pitchFamily="34" charset="0"/>
                <a:cs typeface="Segoe UI" panose="020B0502040204020203" pitchFamily="34" charset="0"/>
              </a:rPr>
              <a:t>Azure</a:t>
            </a:r>
          </a:p>
          <a:p>
            <a:pPr algn="ctr" defTabSz="931702" fontAlgn="base">
              <a:lnSpc>
                <a:spcPct val="90000"/>
              </a:lnSpc>
              <a:spcBef>
                <a:spcPct val="0"/>
              </a:spcBef>
              <a:spcAft>
                <a:spcPct val="0"/>
              </a:spcAft>
              <a:defRPr/>
            </a:pPr>
            <a:r>
              <a:rPr lang="en-US" sz="1599" dirty="0">
                <a:solidFill>
                  <a:srgbClr val="0078D7"/>
                </a:solidFill>
                <a:latin typeface="Segoe UI" panose="020B0502040204020203" pitchFamily="34" charset="0"/>
                <a:cs typeface="Segoe UI" panose="020B0502040204020203" pitchFamily="34" charset="0"/>
              </a:rPr>
              <a:t>Stack</a:t>
            </a:r>
          </a:p>
        </p:txBody>
      </p:sp>
      <p:sp>
        <p:nvSpPr>
          <p:cNvPr id="41" name="Rectangle 40">
            <a:extLst>
              <a:ext uri="{FF2B5EF4-FFF2-40B4-BE49-F238E27FC236}">
                <a16:creationId xmlns:a16="http://schemas.microsoft.com/office/drawing/2014/main" id="{D016EAAB-971A-4E47-845D-F52F95000239}"/>
              </a:ext>
            </a:extLst>
          </p:cNvPr>
          <p:cNvSpPr/>
          <p:nvPr/>
        </p:nvSpPr>
        <p:spPr bwMode="auto">
          <a:xfrm>
            <a:off x="7237722" y="3604673"/>
            <a:ext cx="1937171" cy="827597"/>
          </a:xfrm>
          <a:prstGeom prst="rect">
            <a:avLst/>
          </a:prstGeom>
          <a:solidFill>
            <a:schemeClr val="bg1">
              <a:lumMod val="85000"/>
              <a:alpha val="72000"/>
            </a:schemeClr>
          </a:solidFill>
          <a:ln w="19050" cap="sq">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1702" fontAlgn="base">
              <a:lnSpc>
                <a:spcPct val="90000"/>
              </a:lnSpc>
              <a:spcBef>
                <a:spcPct val="0"/>
              </a:spcBef>
              <a:spcAft>
                <a:spcPct val="0"/>
              </a:spcAft>
              <a:defRPr/>
            </a:pPr>
            <a:r>
              <a:rPr lang="en-US" sz="1428" b="1" dirty="0">
                <a:solidFill>
                  <a:srgbClr val="002050"/>
                </a:solidFill>
                <a:cs typeface="Segoe UI" panose="020B0502040204020203" pitchFamily="34" charset="0"/>
              </a:rPr>
              <a:t>Data </a:t>
            </a:r>
          </a:p>
          <a:p>
            <a:pPr algn="ctr" defTabSz="931702" fontAlgn="base">
              <a:lnSpc>
                <a:spcPct val="90000"/>
              </a:lnSpc>
              <a:spcBef>
                <a:spcPct val="0"/>
              </a:spcBef>
              <a:spcAft>
                <a:spcPct val="0"/>
              </a:spcAft>
              <a:defRPr/>
            </a:pPr>
            <a:r>
              <a:rPr lang="en-US" sz="1428" b="1" dirty="0">
                <a:solidFill>
                  <a:srgbClr val="002050"/>
                </a:solidFill>
                <a:cs typeface="Segoe UI" panose="020B0502040204020203" pitchFamily="34" charset="0"/>
              </a:rPr>
              <a:t>platform</a:t>
            </a:r>
          </a:p>
        </p:txBody>
      </p:sp>
      <p:sp>
        <p:nvSpPr>
          <p:cNvPr id="87" name="Rectangle 86">
            <a:extLst>
              <a:ext uri="{FF2B5EF4-FFF2-40B4-BE49-F238E27FC236}">
                <a16:creationId xmlns:a16="http://schemas.microsoft.com/office/drawing/2014/main" id="{E77A0E0D-C4C7-41CA-A9E8-1FD859F6D5E2}"/>
              </a:ext>
            </a:extLst>
          </p:cNvPr>
          <p:cNvSpPr/>
          <p:nvPr/>
        </p:nvSpPr>
        <p:spPr bwMode="auto">
          <a:xfrm>
            <a:off x="9245673" y="3604673"/>
            <a:ext cx="1937171" cy="827597"/>
          </a:xfrm>
          <a:prstGeom prst="rect">
            <a:avLst/>
          </a:prstGeom>
          <a:solidFill>
            <a:schemeClr val="bg1">
              <a:lumMod val="85000"/>
              <a:alpha val="72000"/>
            </a:schemeClr>
          </a:solidFill>
          <a:ln w="19050" cap="sq">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20" rIns="0" bIns="146220" numCol="1" spcCol="0" rtlCol="0" fromWordArt="0" anchor="ctr" anchorCtr="0" forceAA="0" compatLnSpc="1">
            <a:prstTxWarp prst="textNoShape">
              <a:avLst/>
            </a:prstTxWarp>
            <a:noAutofit/>
          </a:bodyPr>
          <a:lstStyle/>
          <a:p>
            <a:pPr algn="ctr" defTabSz="931702" fontAlgn="base">
              <a:lnSpc>
                <a:spcPct val="90000"/>
              </a:lnSpc>
              <a:spcBef>
                <a:spcPct val="0"/>
              </a:spcBef>
              <a:spcAft>
                <a:spcPct val="0"/>
              </a:spcAft>
              <a:defRPr/>
            </a:pPr>
            <a:r>
              <a:rPr lang="en-US" sz="1428" b="1" dirty="0">
                <a:solidFill>
                  <a:srgbClr val="002050"/>
                </a:solidFill>
                <a:cs typeface="Segoe UI" panose="020B0502040204020203" pitchFamily="34" charset="0"/>
              </a:rPr>
              <a:t>Security and management</a:t>
            </a:r>
          </a:p>
        </p:txBody>
      </p:sp>
      <p:sp>
        <p:nvSpPr>
          <p:cNvPr id="40" name="Rectangle 39">
            <a:extLst>
              <a:ext uri="{FF2B5EF4-FFF2-40B4-BE49-F238E27FC236}">
                <a16:creationId xmlns:a16="http://schemas.microsoft.com/office/drawing/2014/main" id="{859935E2-CA6E-4FC8-901B-5731161DEBE2}"/>
              </a:ext>
            </a:extLst>
          </p:cNvPr>
          <p:cNvSpPr/>
          <p:nvPr/>
        </p:nvSpPr>
        <p:spPr bwMode="auto">
          <a:xfrm>
            <a:off x="5229230" y="3604673"/>
            <a:ext cx="1937171" cy="827597"/>
          </a:xfrm>
          <a:prstGeom prst="rect">
            <a:avLst/>
          </a:prstGeom>
          <a:solidFill>
            <a:schemeClr val="bg1">
              <a:lumMod val="85000"/>
              <a:alpha val="72000"/>
            </a:schemeClr>
          </a:solidFill>
          <a:ln w="19050" cap="sq">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1702" fontAlgn="base">
              <a:lnSpc>
                <a:spcPct val="90000"/>
              </a:lnSpc>
              <a:spcBef>
                <a:spcPct val="0"/>
              </a:spcBef>
              <a:spcAft>
                <a:spcPct val="0"/>
              </a:spcAft>
              <a:defRPr/>
            </a:pPr>
            <a:r>
              <a:rPr lang="en-US" sz="1428" b="1" dirty="0">
                <a:solidFill>
                  <a:srgbClr val="002050"/>
                </a:solidFill>
                <a:cs typeface="Segoe UI" panose="020B0502040204020203" pitchFamily="34" charset="0"/>
              </a:rPr>
              <a:t>Unified cloud p</a:t>
            </a:r>
            <a:r>
              <a:rPr lang="en-US" sz="1428" b="1" dirty="0" err="1">
                <a:solidFill>
                  <a:srgbClr val="002050"/>
                </a:solidFill>
                <a:cs typeface="Segoe UI" panose="020B0502040204020203" pitchFamily="34" charset="0"/>
              </a:rPr>
              <a:t>latform</a:t>
            </a:r>
            <a:endParaRPr lang="en-US" sz="1428" b="1" dirty="0">
              <a:solidFill>
                <a:srgbClr val="002050"/>
              </a:solidFill>
              <a:cs typeface="Segoe UI" panose="020B0502040204020203" pitchFamily="34" charset="0"/>
            </a:endParaRPr>
          </a:p>
        </p:txBody>
      </p:sp>
      <p:sp>
        <p:nvSpPr>
          <p:cNvPr id="38" name="Rectangle 37">
            <a:extLst>
              <a:ext uri="{FF2B5EF4-FFF2-40B4-BE49-F238E27FC236}">
                <a16:creationId xmlns:a16="http://schemas.microsoft.com/office/drawing/2014/main" id="{0218B77A-7562-4E5C-A26F-25A46435112C}"/>
              </a:ext>
            </a:extLst>
          </p:cNvPr>
          <p:cNvSpPr/>
          <p:nvPr/>
        </p:nvSpPr>
        <p:spPr bwMode="auto">
          <a:xfrm>
            <a:off x="3220738" y="3604673"/>
            <a:ext cx="1937171" cy="827597"/>
          </a:xfrm>
          <a:prstGeom prst="rect">
            <a:avLst/>
          </a:prstGeom>
          <a:solidFill>
            <a:schemeClr val="bg1">
              <a:lumMod val="85000"/>
              <a:alpha val="72000"/>
            </a:schemeClr>
          </a:solidFill>
          <a:ln w="19050" cap="sq">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1702" fontAlgn="base">
              <a:lnSpc>
                <a:spcPct val="90000"/>
              </a:lnSpc>
              <a:spcBef>
                <a:spcPct val="0"/>
              </a:spcBef>
              <a:spcAft>
                <a:spcPct val="0"/>
              </a:spcAft>
              <a:defRPr/>
            </a:pPr>
            <a:r>
              <a:rPr lang="en-US" sz="1428" b="1" dirty="0">
                <a:solidFill>
                  <a:srgbClr val="002050"/>
                </a:solidFill>
                <a:cs typeface="Segoe UI" panose="020B0502040204020203" pitchFamily="34" charset="0"/>
              </a:rPr>
              <a:t>Common </a:t>
            </a:r>
            <a:br>
              <a:rPr lang="en-US" sz="1428" b="1" dirty="0">
                <a:solidFill>
                  <a:srgbClr val="002050"/>
                </a:solidFill>
                <a:cs typeface="Segoe UI" panose="020B0502040204020203" pitchFamily="34" charset="0"/>
              </a:rPr>
            </a:br>
            <a:r>
              <a:rPr lang="en-US" sz="1428" b="1" dirty="0">
                <a:solidFill>
                  <a:srgbClr val="002050"/>
                </a:solidFill>
                <a:cs typeface="Segoe UI" panose="020B0502040204020203" pitchFamily="34" charset="0"/>
              </a:rPr>
              <a:t>identity</a:t>
            </a:r>
          </a:p>
        </p:txBody>
      </p:sp>
      <p:sp>
        <p:nvSpPr>
          <p:cNvPr id="48" name="arrow">
            <a:extLst>
              <a:ext uri="{FF2B5EF4-FFF2-40B4-BE49-F238E27FC236}">
                <a16:creationId xmlns:a16="http://schemas.microsoft.com/office/drawing/2014/main" id="{BCBC3519-76F0-4B9C-87FA-A1C1444C2958}"/>
              </a:ext>
            </a:extLst>
          </p:cNvPr>
          <p:cNvSpPr>
            <a:spLocks noChangeAspect="1" noEditPoints="1"/>
          </p:cNvSpPr>
          <p:nvPr/>
        </p:nvSpPr>
        <p:spPr bwMode="auto">
          <a:xfrm rot="16200000">
            <a:off x="4080362" y="3343039"/>
            <a:ext cx="217926" cy="201096"/>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28575" cap="sq">
            <a:solidFill>
              <a:schemeClr val="bg1">
                <a:lumMod val="65000"/>
              </a:schemeClr>
            </a:solidFill>
            <a:prstDash val="solid"/>
            <a:miter lim="800000"/>
            <a:headEnd/>
            <a:tailEnd/>
          </a:ln>
          <a:extLst/>
        </p:spPr>
        <p:txBody>
          <a:bodyPr vert="horz" wrap="square" lIns="91427" tIns="45713" rIns="91427" bIns="45713" numCol="1" anchor="t" anchorCtr="0" compatLnSpc="1">
            <a:prstTxWarp prst="textNoShape">
              <a:avLst/>
            </a:prstTxWarp>
            <a:noAutofit/>
          </a:bodyPr>
          <a:lstStyle/>
          <a:p>
            <a:pPr defTabSz="932563">
              <a:defRPr/>
            </a:pPr>
            <a:endParaRPr lang="en-US" sz="600">
              <a:gradFill>
                <a:gsLst>
                  <a:gs pos="0">
                    <a:srgbClr val="505050"/>
                  </a:gs>
                  <a:gs pos="100000">
                    <a:srgbClr val="505050"/>
                  </a:gs>
                </a:gsLst>
                <a:lin ang="5400000" scaled="1"/>
              </a:gradFill>
              <a:latin typeface="Segoe UI" panose="020B0502040204020203" pitchFamily="34" charset="0"/>
              <a:cs typeface="Segoe UI" panose="020B0502040204020203" pitchFamily="34" charset="0"/>
            </a:endParaRPr>
          </a:p>
        </p:txBody>
      </p:sp>
      <p:sp>
        <p:nvSpPr>
          <p:cNvPr id="44" name="arrow">
            <a:extLst>
              <a:ext uri="{FF2B5EF4-FFF2-40B4-BE49-F238E27FC236}">
                <a16:creationId xmlns:a16="http://schemas.microsoft.com/office/drawing/2014/main" id="{58BCA36A-C6F3-4F9D-B9C2-AFA0299B7D8F}"/>
              </a:ext>
            </a:extLst>
          </p:cNvPr>
          <p:cNvSpPr>
            <a:spLocks noChangeAspect="1" noEditPoints="1"/>
          </p:cNvSpPr>
          <p:nvPr/>
        </p:nvSpPr>
        <p:spPr bwMode="auto">
          <a:xfrm rot="5400000" flipV="1">
            <a:off x="4080362" y="4511131"/>
            <a:ext cx="217926" cy="201098"/>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28575" cap="sq">
            <a:solidFill>
              <a:schemeClr val="bg1">
                <a:lumMod val="65000"/>
              </a:schemeClr>
            </a:solidFill>
            <a:prstDash val="solid"/>
            <a:miter lim="800000"/>
            <a:headEnd/>
            <a:tailEnd/>
          </a:ln>
          <a:extLst/>
        </p:spPr>
        <p:txBody>
          <a:bodyPr vert="horz" wrap="square" lIns="91427" tIns="45713" rIns="91427" bIns="45713" numCol="1" anchor="t" anchorCtr="0" compatLnSpc="1">
            <a:prstTxWarp prst="textNoShape">
              <a:avLst/>
            </a:prstTxWarp>
            <a:noAutofit/>
          </a:bodyPr>
          <a:lstStyle/>
          <a:p>
            <a:pPr defTabSz="932563">
              <a:defRPr/>
            </a:pPr>
            <a:endParaRPr lang="en-US" sz="600">
              <a:gradFill>
                <a:gsLst>
                  <a:gs pos="0">
                    <a:srgbClr val="505050"/>
                  </a:gs>
                  <a:gs pos="100000">
                    <a:srgbClr val="505050"/>
                  </a:gs>
                </a:gsLst>
                <a:lin ang="5400000" scaled="1"/>
              </a:gradFill>
              <a:latin typeface="Segoe UI" panose="020B0502040204020203" pitchFamily="34" charset="0"/>
              <a:cs typeface="Segoe UI" panose="020B0502040204020203" pitchFamily="34" charset="0"/>
            </a:endParaRPr>
          </a:p>
        </p:txBody>
      </p:sp>
      <p:sp>
        <p:nvSpPr>
          <p:cNvPr id="53" name="Rectangle 52">
            <a:extLst>
              <a:ext uri="{FF2B5EF4-FFF2-40B4-BE49-F238E27FC236}">
                <a16:creationId xmlns:a16="http://schemas.microsoft.com/office/drawing/2014/main" id="{FF8F0A52-2ED4-4D2D-BFED-25C4C478A710}"/>
              </a:ext>
            </a:extLst>
          </p:cNvPr>
          <p:cNvSpPr/>
          <p:nvPr/>
        </p:nvSpPr>
        <p:spPr>
          <a:xfrm>
            <a:off x="3220197" y="1450166"/>
            <a:ext cx="1938253" cy="535455"/>
          </a:xfrm>
          <a:prstGeom prst="rect">
            <a:avLst/>
          </a:prstGeom>
        </p:spPr>
        <p:txBody>
          <a:bodyPr wrap="none" anchor="t">
            <a:noAutofit/>
          </a:bodyPr>
          <a:lstStyle/>
          <a:p>
            <a:pPr algn="ctr" defTabSz="931702" fontAlgn="base">
              <a:lnSpc>
                <a:spcPct val="90000"/>
              </a:lnSpc>
              <a:spcBef>
                <a:spcPct val="0"/>
              </a:spcBef>
              <a:spcAft>
                <a:spcPct val="0"/>
              </a:spcAft>
              <a:defRPr/>
            </a:pPr>
            <a:r>
              <a:rPr lang="en-US" sz="1599" dirty="0">
                <a:solidFill>
                  <a:srgbClr val="0078D7"/>
                </a:solidFill>
                <a:latin typeface="Segoe UI" panose="020B0502040204020203" pitchFamily="34" charset="0"/>
                <a:cs typeface="Segoe UI" panose="020B0502040204020203" pitchFamily="34" charset="0"/>
              </a:rPr>
              <a:t>Azure Active</a:t>
            </a:r>
            <a:br>
              <a:rPr lang="en-US" sz="1599" dirty="0">
                <a:solidFill>
                  <a:srgbClr val="0078D7"/>
                </a:solidFill>
                <a:latin typeface="Segoe UI" panose="020B0502040204020203" pitchFamily="34" charset="0"/>
                <a:cs typeface="Segoe UI" panose="020B0502040204020203" pitchFamily="34" charset="0"/>
              </a:rPr>
            </a:br>
            <a:r>
              <a:rPr lang="en-US" sz="1599" dirty="0">
                <a:solidFill>
                  <a:srgbClr val="0078D7"/>
                </a:solidFill>
                <a:latin typeface="Segoe UI" panose="020B0502040204020203" pitchFamily="34" charset="0"/>
                <a:cs typeface="Segoe UI" panose="020B0502040204020203" pitchFamily="34" charset="0"/>
              </a:rPr>
              <a:t>Directory</a:t>
            </a:r>
          </a:p>
        </p:txBody>
      </p:sp>
      <p:sp>
        <p:nvSpPr>
          <p:cNvPr id="67" name="Rectangle 66">
            <a:extLst>
              <a:ext uri="{FF2B5EF4-FFF2-40B4-BE49-F238E27FC236}">
                <a16:creationId xmlns:a16="http://schemas.microsoft.com/office/drawing/2014/main" id="{27C431E3-45C0-4664-9DC1-64D2CE563C45}"/>
              </a:ext>
            </a:extLst>
          </p:cNvPr>
          <p:cNvSpPr/>
          <p:nvPr/>
        </p:nvSpPr>
        <p:spPr>
          <a:xfrm>
            <a:off x="3220197" y="5901235"/>
            <a:ext cx="1938253" cy="535455"/>
          </a:xfrm>
          <a:prstGeom prst="rect">
            <a:avLst/>
          </a:prstGeom>
        </p:spPr>
        <p:txBody>
          <a:bodyPr wrap="none" anchor="t">
            <a:noAutofit/>
          </a:bodyPr>
          <a:lstStyle/>
          <a:p>
            <a:pPr algn="ctr" defTabSz="931702" fontAlgn="base">
              <a:lnSpc>
                <a:spcPct val="90000"/>
              </a:lnSpc>
              <a:spcBef>
                <a:spcPct val="0"/>
              </a:spcBef>
              <a:spcAft>
                <a:spcPct val="0"/>
              </a:spcAft>
              <a:defRPr/>
            </a:pPr>
            <a:r>
              <a:rPr lang="en-US" sz="1599" dirty="0">
                <a:solidFill>
                  <a:srgbClr val="0078D7"/>
                </a:solidFill>
                <a:latin typeface="Segoe UI" panose="020B0502040204020203" pitchFamily="34" charset="0"/>
                <a:cs typeface="Segoe UI" panose="020B0502040204020203" pitchFamily="34" charset="0"/>
              </a:rPr>
              <a:t>Active</a:t>
            </a:r>
            <a:br>
              <a:rPr lang="en-US" sz="1599" dirty="0">
                <a:solidFill>
                  <a:srgbClr val="0078D7"/>
                </a:solidFill>
                <a:latin typeface="Segoe UI" panose="020B0502040204020203" pitchFamily="34" charset="0"/>
                <a:cs typeface="Segoe UI" panose="020B0502040204020203" pitchFamily="34" charset="0"/>
              </a:rPr>
            </a:br>
            <a:r>
              <a:rPr lang="en-US" sz="1599" dirty="0">
                <a:solidFill>
                  <a:srgbClr val="0078D7"/>
                </a:solidFill>
                <a:latin typeface="Segoe UI" panose="020B0502040204020203" pitchFamily="34" charset="0"/>
                <a:cs typeface="Segoe UI" panose="020B0502040204020203" pitchFamily="34" charset="0"/>
              </a:rPr>
              <a:t>Directory</a:t>
            </a:r>
          </a:p>
        </p:txBody>
      </p:sp>
      <p:sp>
        <p:nvSpPr>
          <p:cNvPr id="118" name="Rectangle 117">
            <a:extLst>
              <a:ext uri="{FF2B5EF4-FFF2-40B4-BE49-F238E27FC236}">
                <a16:creationId xmlns:a16="http://schemas.microsoft.com/office/drawing/2014/main" id="{363C846E-432E-4E96-8B4E-9BF8EB00F050}"/>
              </a:ext>
            </a:extLst>
          </p:cNvPr>
          <p:cNvSpPr/>
          <p:nvPr/>
        </p:nvSpPr>
        <p:spPr>
          <a:xfrm>
            <a:off x="444056" y="3199346"/>
            <a:ext cx="1157847" cy="470856"/>
          </a:xfrm>
          <a:prstGeom prst="rect">
            <a:avLst/>
          </a:prstGeom>
        </p:spPr>
        <p:txBody>
          <a:bodyPr wrap="none">
            <a:spAutoFit/>
          </a:bodyPr>
          <a:lstStyle/>
          <a:p>
            <a:pPr algn="ctr" defTabSz="932509">
              <a:defRPr/>
            </a:pPr>
            <a:r>
              <a:rPr lang="en-US" sz="2400" kern="0" spc="50" dirty="0">
                <a:solidFill>
                  <a:srgbClr val="0078D7"/>
                </a:solidFill>
                <a:latin typeface="Segoe UI" panose="020B0502040204020203" pitchFamily="34" charset="0"/>
                <a:cs typeface="Segoe UI" panose="020B0502040204020203" pitchFamily="34" charset="0"/>
              </a:rPr>
              <a:t>Hybrid</a:t>
            </a:r>
          </a:p>
        </p:txBody>
      </p:sp>
      <p:cxnSp>
        <p:nvCxnSpPr>
          <p:cNvPr id="125" name="Straight Connector 124">
            <a:extLst>
              <a:ext uri="{FF2B5EF4-FFF2-40B4-BE49-F238E27FC236}">
                <a16:creationId xmlns:a16="http://schemas.microsoft.com/office/drawing/2014/main" id="{666995A1-F57E-40F9-A7AD-9C95688B5828}"/>
              </a:ext>
            </a:extLst>
          </p:cNvPr>
          <p:cNvCxnSpPr>
            <a:cxnSpLocks/>
          </p:cNvCxnSpPr>
          <p:nvPr/>
        </p:nvCxnSpPr>
        <p:spPr>
          <a:xfrm>
            <a:off x="1994007" y="496"/>
            <a:ext cx="0" cy="7025446"/>
          </a:xfrm>
          <a:prstGeom prst="line">
            <a:avLst/>
          </a:prstGeom>
          <a:noFill/>
          <a:ln w="19050" cap="flat">
            <a:solidFill>
              <a:schemeClr val="bg1">
                <a:lumMod val="75000"/>
                <a:alpha val="7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grpSp>
        <p:nvGrpSpPr>
          <p:cNvPr id="66" name="Group 65">
            <a:extLst>
              <a:ext uri="{FF2B5EF4-FFF2-40B4-BE49-F238E27FC236}">
                <a16:creationId xmlns:a16="http://schemas.microsoft.com/office/drawing/2014/main" id="{77AD9DD7-EB86-45CE-9B27-089347C7D079}"/>
              </a:ext>
            </a:extLst>
          </p:cNvPr>
          <p:cNvGrpSpPr/>
          <p:nvPr/>
        </p:nvGrpSpPr>
        <p:grpSpPr>
          <a:xfrm>
            <a:off x="734446" y="2400000"/>
            <a:ext cx="591068" cy="577315"/>
            <a:chOff x="2088630" y="3287843"/>
            <a:chExt cx="429718" cy="419725"/>
          </a:xfrm>
          <a:noFill/>
        </p:grpSpPr>
        <p:sp>
          <p:nvSpPr>
            <p:cNvPr id="68" name="Rectangle 67">
              <a:extLst>
                <a:ext uri="{FF2B5EF4-FFF2-40B4-BE49-F238E27FC236}">
                  <a16:creationId xmlns:a16="http://schemas.microsoft.com/office/drawing/2014/main" id="{B3CFD5EC-43D5-4B04-B8AE-6E1A4076A14C}"/>
                </a:ext>
              </a:extLst>
            </p:cNvPr>
            <p:cNvSpPr/>
            <p:nvPr/>
          </p:nvSpPr>
          <p:spPr bwMode="auto">
            <a:xfrm>
              <a:off x="2213548" y="3287843"/>
              <a:ext cx="304800" cy="304800"/>
            </a:xfrm>
            <a:prstGeom prst="rect">
              <a:avLst/>
            </a:prstGeom>
            <a:noFill/>
            <a:ln w="28575">
              <a:solidFill>
                <a:srgbClr val="001F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69" name="Rectangle 68">
              <a:extLst>
                <a:ext uri="{FF2B5EF4-FFF2-40B4-BE49-F238E27FC236}">
                  <a16:creationId xmlns:a16="http://schemas.microsoft.com/office/drawing/2014/main" id="{826EBD6F-365E-4445-9391-67AD7B7167B1}"/>
                </a:ext>
              </a:extLst>
            </p:cNvPr>
            <p:cNvSpPr/>
            <p:nvPr/>
          </p:nvSpPr>
          <p:spPr bwMode="auto">
            <a:xfrm>
              <a:off x="2088630" y="3402768"/>
              <a:ext cx="304800" cy="304800"/>
            </a:xfrm>
            <a:prstGeom prst="rect">
              <a:avLst/>
            </a:prstGeom>
            <a:noFill/>
            <a:ln w="28575">
              <a:solidFill>
                <a:srgbClr val="001F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cs typeface="Segoe UI" pitchFamily="34" charset="0"/>
              </a:endParaRPr>
            </a:p>
          </p:txBody>
        </p:sp>
      </p:grpSp>
      <p:sp>
        <p:nvSpPr>
          <p:cNvPr id="96" name="Rectangle 95">
            <a:extLst>
              <a:ext uri="{FF2B5EF4-FFF2-40B4-BE49-F238E27FC236}">
                <a16:creationId xmlns:a16="http://schemas.microsoft.com/office/drawing/2014/main" id="{49535226-A5A3-44D8-A4FC-5A49A448740E}"/>
              </a:ext>
            </a:extLst>
          </p:cNvPr>
          <p:cNvSpPr/>
          <p:nvPr/>
        </p:nvSpPr>
        <p:spPr>
          <a:xfrm>
            <a:off x="555210" y="5859328"/>
            <a:ext cx="924053" cy="345163"/>
          </a:xfrm>
          <a:prstGeom prst="rect">
            <a:avLst/>
          </a:prstGeom>
        </p:spPr>
        <p:txBody>
          <a:bodyPr wrap="none">
            <a:spAutoFit/>
          </a:bodyPr>
          <a:lstStyle/>
          <a:p>
            <a:pPr algn="ctr" defTabSz="932509">
              <a:defRPr/>
            </a:pPr>
            <a:r>
              <a:rPr lang="en-US" sz="1599" kern="0" spc="50">
                <a:solidFill>
                  <a:srgbClr val="353535">
                    <a:lumMod val="40000"/>
                    <a:lumOff val="60000"/>
                  </a:srgbClr>
                </a:solidFill>
                <a:latin typeface="Segoe UI" panose="020B0502040204020203" pitchFamily="34" charset="0"/>
                <a:cs typeface="Segoe UI" panose="020B0502040204020203" pitchFamily="34" charset="0"/>
              </a:rPr>
              <a:t>Trusted</a:t>
            </a:r>
          </a:p>
        </p:txBody>
      </p:sp>
      <p:sp>
        <p:nvSpPr>
          <p:cNvPr id="98" name="Rectangle 97">
            <a:extLst>
              <a:ext uri="{FF2B5EF4-FFF2-40B4-BE49-F238E27FC236}">
                <a16:creationId xmlns:a16="http://schemas.microsoft.com/office/drawing/2014/main" id="{5FDFACDC-96D5-4BA5-8D54-B8F95EB3E06F}"/>
              </a:ext>
            </a:extLst>
          </p:cNvPr>
          <p:cNvSpPr/>
          <p:nvPr/>
        </p:nvSpPr>
        <p:spPr>
          <a:xfrm>
            <a:off x="424415" y="4511982"/>
            <a:ext cx="1185640" cy="345163"/>
          </a:xfrm>
          <a:prstGeom prst="rect">
            <a:avLst/>
          </a:prstGeom>
        </p:spPr>
        <p:txBody>
          <a:bodyPr wrap="none">
            <a:spAutoFit/>
          </a:bodyPr>
          <a:lstStyle/>
          <a:p>
            <a:pPr algn="ctr" defTabSz="932509">
              <a:defRPr/>
            </a:pPr>
            <a:r>
              <a:rPr lang="en-US" sz="1599" kern="0" spc="50">
                <a:solidFill>
                  <a:srgbClr val="353535">
                    <a:lumMod val="40000"/>
                    <a:lumOff val="60000"/>
                  </a:srgbClr>
                </a:solidFill>
                <a:latin typeface="Segoe UI" panose="020B0502040204020203" pitchFamily="34" charset="0"/>
                <a:cs typeface="Segoe UI" panose="020B0502040204020203" pitchFamily="34" charset="0"/>
              </a:rPr>
              <a:t>Intelligent</a:t>
            </a:r>
          </a:p>
        </p:txBody>
      </p:sp>
      <p:sp>
        <p:nvSpPr>
          <p:cNvPr id="99" name="light">
            <a:extLst>
              <a:ext uri="{FF2B5EF4-FFF2-40B4-BE49-F238E27FC236}">
                <a16:creationId xmlns:a16="http://schemas.microsoft.com/office/drawing/2014/main" id="{57991A70-4936-428B-9A9E-2E9E26BB60A1}"/>
              </a:ext>
            </a:extLst>
          </p:cNvPr>
          <p:cNvSpPr>
            <a:spLocks noChangeAspect="1" noEditPoints="1"/>
          </p:cNvSpPr>
          <p:nvPr/>
        </p:nvSpPr>
        <p:spPr bwMode="auto">
          <a:xfrm>
            <a:off x="871516" y="3872325"/>
            <a:ext cx="291439" cy="432683"/>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28575">
            <a:solidFill>
              <a:srgbClr val="B3B2B4"/>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cs typeface="Segoe UI" pitchFamily="34" charset="0"/>
            </a:endParaRPr>
          </a:p>
        </p:txBody>
      </p:sp>
      <p:sp>
        <p:nvSpPr>
          <p:cNvPr id="100" name="Freeform 60">
            <a:extLst>
              <a:ext uri="{FF2B5EF4-FFF2-40B4-BE49-F238E27FC236}">
                <a16:creationId xmlns:a16="http://schemas.microsoft.com/office/drawing/2014/main" id="{C2800AB5-2FCF-4153-B424-7375C18C80FF}"/>
              </a:ext>
            </a:extLst>
          </p:cNvPr>
          <p:cNvSpPr>
            <a:spLocks noChangeArrowheads="1"/>
          </p:cNvSpPr>
          <p:nvPr/>
        </p:nvSpPr>
        <p:spPr bwMode="auto">
          <a:xfrm>
            <a:off x="776909" y="5192874"/>
            <a:ext cx="480655" cy="475606"/>
          </a:xfrm>
          <a:custGeom>
            <a:avLst/>
            <a:gdLst>
              <a:gd name="T0" fmla="*/ 3212 w 13440"/>
              <a:gd name="T1" fmla="*/ 3671 h 13299"/>
              <a:gd name="T2" fmla="*/ 3433 w 13440"/>
              <a:gd name="T3" fmla="*/ 3583 h 13299"/>
              <a:gd name="T4" fmla="*/ 3600 w 13440"/>
              <a:gd name="T5" fmla="*/ 3415 h 13299"/>
              <a:gd name="T6" fmla="*/ 3689 w 13440"/>
              <a:gd name="T7" fmla="*/ 3194 h 13299"/>
              <a:gd name="T8" fmla="*/ 3697 w 13440"/>
              <a:gd name="T9" fmla="*/ 3009 h 13299"/>
              <a:gd name="T10" fmla="*/ 3627 w 13440"/>
              <a:gd name="T11" fmla="*/ 2762 h 13299"/>
              <a:gd name="T12" fmla="*/ 3477 w 13440"/>
              <a:gd name="T13" fmla="*/ 2577 h 13299"/>
              <a:gd name="T14" fmla="*/ 3274 w 13440"/>
              <a:gd name="T15" fmla="*/ 2462 h 13299"/>
              <a:gd name="T16" fmla="*/ 3088 w 13440"/>
              <a:gd name="T17" fmla="*/ 2427 h 13299"/>
              <a:gd name="T18" fmla="*/ 2833 w 13440"/>
              <a:gd name="T19" fmla="*/ 2480 h 13299"/>
              <a:gd name="T20" fmla="*/ 2630 w 13440"/>
              <a:gd name="T21" fmla="*/ 2621 h 13299"/>
              <a:gd name="T22" fmla="*/ 2488 w 13440"/>
              <a:gd name="T23" fmla="*/ 2824 h 13299"/>
              <a:gd name="T24" fmla="*/ 2444 w 13440"/>
              <a:gd name="T25" fmla="*/ 3080 h 13299"/>
              <a:gd name="T26" fmla="*/ 2471 w 13440"/>
              <a:gd name="T27" fmla="*/ 3256 h 13299"/>
              <a:gd name="T28" fmla="*/ 2585 w 13440"/>
              <a:gd name="T29" fmla="*/ 3459 h 13299"/>
              <a:gd name="T30" fmla="*/ 2780 w 13440"/>
              <a:gd name="T31" fmla="*/ 3609 h 13299"/>
              <a:gd name="T32" fmla="*/ 3027 w 13440"/>
              <a:gd name="T33" fmla="*/ 3680 h 13299"/>
              <a:gd name="T34" fmla="*/ 6988 w 13440"/>
              <a:gd name="T35" fmla="*/ 8127 h 13299"/>
              <a:gd name="T36" fmla="*/ 6380 w 13440"/>
              <a:gd name="T37" fmla="*/ 8480 h 13299"/>
              <a:gd name="T38" fmla="*/ 5718 w 13440"/>
              <a:gd name="T39" fmla="*/ 8736 h 13299"/>
              <a:gd name="T40" fmla="*/ 5004 w 13440"/>
              <a:gd name="T41" fmla="*/ 8886 h 13299"/>
              <a:gd name="T42" fmla="*/ 4439 w 13440"/>
              <a:gd name="T43" fmla="*/ 8921 h 13299"/>
              <a:gd name="T44" fmla="*/ 3547 w 13440"/>
              <a:gd name="T45" fmla="*/ 8824 h 13299"/>
              <a:gd name="T46" fmla="*/ 2709 w 13440"/>
              <a:gd name="T47" fmla="*/ 8568 h 13299"/>
              <a:gd name="T48" fmla="*/ 1959 w 13440"/>
              <a:gd name="T49" fmla="*/ 8153 h 13299"/>
              <a:gd name="T50" fmla="*/ 1297 w 13440"/>
              <a:gd name="T51" fmla="*/ 7615 h 13299"/>
              <a:gd name="T52" fmla="*/ 759 w 13440"/>
              <a:gd name="T53" fmla="*/ 6953 h 13299"/>
              <a:gd name="T54" fmla="*/ 344 w 13440"/>
              <a:gd name="T55" fmla="*/ 6195 h 13299"/>
              <a:gd name="T56" fmla="*/ 88 w 13440"/>
              <a:gd name="T57" fmla="*/ 5357 h 13299"/>
              <a:gd name="T58" fmla="*/ 0 w 13440"/>
              <a:gd name="T59" fmla="*/ 4456 h 13299"/>
              <a:gd name="T60" fmla="*/ 44 w 13440"/>
              <a:gd name="T61" fmla="*/ 3777 h 13299"/>
              <a:gd name="T62" fmla="*/ 264 w 13440"/>
              <a:gd name="T63" fmla="*/ 2921 h 13299"/>
              <a:gd name="T64" fmla="*/ 644 w 13440"/>
              <a:gd name="T65" fmla="*/ 2135 h 13299"/>
              <a:gd name="T66" fmla="*/ 1156 w 13440"/>
              <a:gd name="T67" fmla="*/ 1456 h 13299"/>
              <a:gd name="T68" fmla="*/ 1782 w 13440"/>
              <a:gd name="T69" fmla="*/ 882 h 13299"/>
              <a:gd name="T70" fmla="*/ 2515 w 13440"/>
              <a:gd name="T71" fmla="*/ 432 h 13299"/>
              <a:gd name="T72" fmla="*/ 3327 w 13440"/>
              <a:gd name="T73" fmla="*/ 132 h 13299"/>
              <a:gd name="T74" fmla="*/ 4209 w 13440"/>
              <a:gd name="T75" fmla="*/ 0 h 13299"/>
              <a:gd name="T76" fmla="*/ 4898 w 13440"/>
              <a:gd name="T77" fmla="*/ 17 h 13299"/>
              <a:gd name="T78" fmla="*/ 5771 w 13440"/>
              <a:gd name="T79" fmla="*/ 194 h 13299"/>
              <a:gd name="T80" fmla="*/ 6574 w 13440"/>
              <a:gd name="T81" fmla="*/ 529 h 13299"/>
              <a:gd name="T82" fmla="*/ 7288 w 13440"/>
              <a:gd name="T83" fmla="*/ 1015 h 13299"/>
              <a:gd name="T84" fmla="*/ 7897 w 13440"/>
              <a:gd name="T85" fmla="*/ 1615 h 13299"/>
              <a:gd name="T86" fmla="*/ 8383 w 13440"/>
              <a:gd name="T87" fmla="*/ 2329 h 13299"/>
              <a:gd name="T88" fmla="*/ 8718 w 13440"/>
              <a:gd name="T89" fmla="*/ 3124 h 13299"/>
              <a:gd name="T90" fmla="*/ 8894 w 13440"/>
              <a:gd name="T91" fmla="*/ 3997 h 13299"/>
              <a:gd name="T92" fmla="*/ 8912 w 13440"/>
              <a:gd name="T93" fmla="*/ 4642 h 13299"/>
              <a:gd name="T94" fmla="*/ 8833 w 13440"/>
              <a:gd name="T95" fmla="*/ 5321 h 13299"/>
              <a:gd name="T96" fmla="*/ 13439 w 13440"/>
              <a:gd name="T97" fmla="*/ 10456 h 13299"/>
              <a:gd name="T98" fmla="*/ 10748 w 13440"/>
              <a:gd name="T99" fmla="*/ 13298 h 13299"/>
              <a:gd name="T100" fmla="*/ 9000 w 13440"/>
              <a:gd name="T101" fmla="*/ 11471 h 13299"/>
              <a:gd name="T102" fmla="*/ 7129 w 13440"/>
              <a:gd name="T103" fmla="*/ 9689 h 13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440" h="13299">
                <a:moveTo>
                  <a:pt x="3088" y="3689"/>
                </a:moveTo>
                <a:lnTo>
                  <a:pt x="3088" y="3689"/>
                </a:lnTo>
                <a:lnTo>
                  <a:pt x="3150" y="3680"/>
                </a:lnTo>
                <a:lnTo>
                  <a:pt x="3212" y="3671"/>
                </a:lnTo>
                <a:lnTo>
                  <a:pt x="3274" y="3662"/>
                </a:lnTo>
                <a:lnTo>
                  <a:pt x="3327" y="3636"/>
                </a:lnTo>
                <a:lnTo>
                  <a:pt x="3380" y="3609"/>
                </a:lnTo>
                <a:lnTo>
                  <a:pt x="3433" y="3583"/>
                </a:lnTo>
                <a:lnTo>
                  <a:pt x="3477" y="3547"/>
                </a:lnTo>
                <a:lnTo>
                  <a:pt x="3521" y="3503"/>
                </a:lnTo>
                <a:lnTo>
                  <a:pt x="3556" y="3459"/>
                </a:lnTo>
                <a:lnTo>
                  <a:pt x="3600" y="3415"/>
                </a:lnTo>
                <a:lnTo>
                  <a:pt x="3627" y="3362"/>
                </a:lnTo>
                <a:lnTo>
                  <a:pt x="3653" y="3309"/>
                </a:lnTo>
                <a:lnTo>
                  <a:pt x="3671" y="3256"/>
                </a:lnTo>
                <a:lnTo>
                  <a:pt x="3689" y="3194"/>
                </a:lnTo>
                <a:lnTo>
                  <a:pt x="3697" y="3141"/>
                </a:lnTo>
                <a:lnTo>
                  <a:pt x="3706" y="3080"/>
                </a:lnTo>
                <a:lnTo>
                  <a:pt x="3706" y="3080"/>
                </a:lnTo>
                <a:lnTo>
                  <a:pt x="3697" y="3009"/>
                </a:lnTo>
                <a:lnTo>
                  <a:pt x="3689" y="2947"/>
                </a:lnTo>
                <a:lnTo>
                  <a:pt x="3671" y="2885"/>
                </a:lnTo>
                <a:lnTo>
                  <a:pt x="3653" y="2824"/>
                </a:lnTo>
                <a:lnTo>
                  <a:pt x="3627" y="2762"/>
                </a:lnTo>
                <a:lnTo>
                  <a:pt x="3600" y="2709"/>
                </a:lnTo>
                <a:lnTo>
                  <a:pt x="3556" y="2665"/>
                </a:lnTo>
                <a:lnTo>
                  <a:pt x="3521" y="2621"/>
                </a:lnTo>
                <a:lnTo>
                  <a:pt x="3477" y="2577"/>
                </a:lnTo>
                <a:lnTo>
                  <a:pt x="3433" y="2541"/>
                </a:lnTo>
                <a:lnTo>
                  <a:pt x="3380" y="2506"/>
                </a:lnTo>
                <a:lnTo>
                  <a:pt x="3327" y="2480"/>
                </a:lnTo>
                <a:lnTo>
                  <a:pt x="3274" y="2462"/>
                </a:lnTo>
                <a:lnTo>
                  <a:pt x="3212" y="2444"/>
                </a:lnTo>
                <a:lnTo>
                  <a:pt x="3150" y="2435"/>
                </a:lnTo>
                <a:lnTo>
                  <a:pt x="3088" y="2427"/>
                </a:lnTo>
                <a:lnTo>
                  <a:pt x="3088" y="2427"/>
                </a:lnTo>
                <a:lnTo>
                  <a:pt x="3027" y="2435"/>
                </a:lnTo>
                <a:lnTo>
                  <a:pt x="2956" y="2444"/>
                </a:lnTo>
                <a:lnTo>
                  <a:pt x="2894" y="2462"/>
                </a:lnTo>
                <a:lnTo>
                  <a:pt x="2833" y="2480"/>
                </a:lnTo>
                <a:lnTo>
                  <a:pt x="2780" y="2506"/>
                </a:lnTo>
                <a:lnTo>
                  <a:pt x="2727" y="2541"/>
                </a:lnTo>
                <a:lnTo>
                  <a:pt x="2674" y="2577"/>
                </a:lnTo>
                <a:lnTo>
                  <a:pt x="2630" y="2621"/>
                </a:lnTo>
                <a:lnTo>
                  <a:pt x="2585" y="2665"/>
                </a:lnTo>
                <a:lnTo>
                  <a:pt x="2550" y="2709"/>
                </a:lnTo>
                <a:lnTo>
                  <a:pt x="2515" y="2762"/>
                </a:lnTo>
                <a:lnTo>
                  <a:pt x="2488" y="2824"/>
                </a:lnTo>
                <a:lnTo>
                  <a:pt x="2471" y="2885"/>
                </a:lnTo>
                <a:lnTo>
                  <a:pt x="2453" y="2947"/>
                </a:lnTo>
                <a:lnTo>
                  <a:pt x="2444" y="3009"/>
                </a:lnTo>
                <a:lnTo>
                  <a:pt x="2444" y="3080"/>
                </a:lnTo>
                <a:lnTo>
                  <a:pt x="2444" y="3080"/>
                </a:lnTo>
                <a:lnTo>
                  <a:pt x="2444" y="3141"/>
                </a:lnTo>
                <a:lnTo>
                  <a:pt x="2453" y="3194"/>
                </a:lnTo>
                <a:lnTo>
                  <a:pt x="2471" y="3256"/>
                </a:lnTo>
                <a:lnTo>
                  <a:pt x="2488" y="3309"/>
                </a:lnTo>
                <a:lnTo>
                  <a:pt x="2515" y="3362"/>
                </a:lnTo>
                <a:lnTo>
                  <a:pt x="2550" y="3415"/>
                </a:lnTo>
                <a:lnTo>
                  <a:pt x="2585" y="3459"/>
                </a:lnTo>
                <a:lnTo>
                  <a:pt x="2630" y="3503"/>
                </a:lnTo>
                <a:lnTo>
                  <a:pt x="2674" y="3547"/>
                </a:lnTo>
                <a:lnTo>
                  <a:pt x="2727" y="3583"/>
                </a:lnTo>
                <a:lnTo>
                  <a:pt x="2780" y="3609"/>
                </a:lnTo>
                <a:lnTo>
                  <a:pt x="2833" y="3636"/>
                </a:lnTo>
                <a:lnTo>
                  <a:pt x="2894" y="3662"/>
                </a:lnTo>
                <a:lnTo>
                  <a:pt x="2956" y="3671"/>
                </a:lnTo>
                <a:lnTo>
                  <a:pt x="3027" y="3680"/>
                </a:lnTo>
                <a:lnTo>
                  <a:pt x="3088" y="3689"/>
                </a:lnTo>
                <a:close/>
                <a:moveTo>
                  <a:pt x="7129" y="8021"/>
                </a:moveTo>
                <a:lnTo>
                  <a:pt x="7129" y="8021"/>
                </a:lnTo>
                <a:lnTo>
                  <a:pt x="6988" y="8127"/>
                </a:lnTo>
                <a:lnTo>
                  <a:pt x="6838" y="8224"/>
                </a:lnTo>
                <a:lnTo>
                  <a:pt x="6689" y="8321"/>
                </a:lnTo>
                <a:lnTo>
                  <a:pt x="6539" y="8400"/>
                </a:lnTo>
                <a:lnTo>
                  <a:pt x="6380" y="8480"/>
                </a:lnTo>
                <a:lnTo>
                  <a:pt x="6221" y="8559"/>
                </a:lnTo>
                <a:lnTo>
                  <a:pt x="6054" y="8621"/>
                </a:lnTo>
                <a:lnTo>
                  <a:pt x="5886" y="8683"/>
                </a:lnTo>
                <a:lnTo>
                  <a:pt x="5718" y="8736"/>
                </a:lnTo>
                <a:lnTo>
                  <a:pt x="5542" y="8789"/>
                </a:lnTo>
                <a:lnTo>
                  <a:pt x="5365" y="8824"/>
                </a:lnTo>
                <a:lnTo>
                  <a:pt x="5180" y="8859"/>
                </a:lnTo>
                <a:lnTo>
                  <a:pt x="5004" y="8886"/>
                </a:lnTo>
                <a:lnTo>
                  <a:pt x="4818" y="8903"/>
                </a:lnTo>
                <a:lnTo>
                  <a:pt x="4624" y="8912"/>
                </a:lnTo>
                <a:lnTo>
                  <a:pt x="4439" y="8921"/>
                </a:lnTo>
                <a:lnTo>
                  <a:pt x="4439" y="8921"/>
                </a:lnTo>
                <a:lnTo>
                  <a:pt x="4209" y="8912"/>
                </a:lnTo>
                <a:lnTo>
                  <a:pt x="3989" y="8894"/>
                </a:lnTo>
                <a:lnTo>
                  <a:pt x="3759" y="8868"/>
                </a:lnTo>
                <a:lnTo>
                  <a:pt x="3547" y="8824"/>
                </a:lnTo>
                <a:lnTo>
                  <a:pt x="3327" y="8780"/>
                </a:lnTo>
                <a:lnTo>
                  <a:pt x="3124" y="8718"/>
                </a:lnTo>
                <a:lnTo>
                  <a:pt x="2912" y="8647"/>
                </a:lnTo>
                <a:lnTo>
                  <a:pt x="2709" y="8568"/>
                </a:lnTo>
                <a:lnTo>
                  <a:pt x="2515" y="8480"/>
                </a:lnTo>
                <a:lnTo>
                  <a:pt x="2321" y="8383"/>
                </a:lnTo>
                <a:lnTo>
                  <a:pt x="2135" y="8277"/>
                </a:lnTo>
                <a:lnTo>
                  <a:pt x="1959" y="8153"/>
                </a:lnTo>
                <a:lnTo>
                  <a:pt x="1782" y="8030"/>
                </a:lnTo>
                <a:lnTo>
                  <a:pt x="1615" y="7897"/>
                </a:lnTo>
                <a:lnTo>
                  <a:pt x="1456" y="7765"/>
                </a:lnTo>
                <a:lnTo>
                  <a:pt x="1297" y="7615"/>
                </a:lnTo>
                <a:lnTo>
                  <a:pt x="1156" y="7456"/>
                </a:lnTo>
                <a:lnTo>
                  <a:pt x="1015" y="7297"/>
                </a:lnTo>
                <a:lnTo>
                  <a:pt x="882" y="7129"/>
                </a:lnTo>
                <a:lnTo>
                  <a:pt x="759" y="6953"/>
                </a:lnTo>
                <a:lnTo>
                  <a:pt x="644" y="6776"/>
                </a:lnTo>
                <a:lnTo>
                  <a:pt x="529" y="6583"/>
                </a:lnTo>
                <a:lnTo>
                  <a:pt x="432" y="6398"/>
                </a:lnTo>
                <a:lnTo>
                  <a:pt x="344" y="6195"/>
                </a:lnTo>
                <a:lnTo>
                  <a:pt x="264" y="5992"/>
                </a:lnTo>
                <a:lnTo>
                  <a:pt x="194" y="5789"/>
                </a:lnTo>
                <a:lnTo>
                  <a:pt x="132" y="5577"/>
                </a:lnTo>
                <a:lnTo>
                  <a:pt x="88" y="5357"/>
                </a:lnTo>
                <a:lnTo>
                  <a:pt x="44" y="5136"/>
                </a:lnTo>
                <a:lnTo>
                  <a:pt x="17" y="4915"/>
                </a:lnTo>
                <a:lnTo>
                  <a:pt x="0" y="4686"/>
                </a:lnTo>
                <a:lnTo>
                  <a:pt x="0" y="4456"/>
                </a:lnTo>
                <a:lnTo>
                  <a:pt x="0" y="4456"/>
                </a:lnTo>
                <a:lnTo>
                  <a:pt x="0" y="4227"/>
                </a:lnTo>
                <a:lnTo>
                  <a:pt x="17" y="3997"/>
                </a:lnTo>
                <a:lnTo>
                  <a:pt x="44" y="3777"/>
                </a:lnTo>
                <a:lnTo>
                  <a:pt x="88" y="3556"/>
                </a:lnTo>
                <a:lnTo>
                  <a:pt x="132" y="3336"/>
                </a:lnTo>
                <a:lnTo>
                  <a:pt x="194" y="3124"/>
                </a:lnTo>
                <a:lnTo>
                  <a:pt x="264" y="2921"/>
                </a:lnTo>
                <a:lnTo>
                  <a:pt x="344" y="2718"/>
                </a:lnTo>
                <a:lnTo>
                  <a:pt x="432" y="2515"/>
                </a:lnTo>
                <a:lnTo>
                  <a:pt x="529" y="2329"/>
                </a:lnTo>
                <a:lnTo>
                  <a:pt x="644" y="2135"/>
                </a:lnTo>
                <a:lnTo>
                  <a:pt x="759" y="1959"/>
                </a:lnTo>
                <a:lnTo>
                  <a:pt x="882" y="1782"/>
                </a:lnTo>
                <a:lnTo>
                  <a:pt x="1015" y="1615"/>
                </a:lnTo>
                <a:lnTo>
                  <a:pt x="1156" y="1456"/>
                </a:lnTo>
                <a:lnTo>
                  <a:pt x="1297" y="1297"/>
                </a:lnTo>
                <a:lnTo>
                  <a:pt x="1456" y="1147"/>
                </a:lnTo>
                <a:lnTo>
                  <a:pt x="1615" y="1015"/>
                </a:lnTo>
                <a:lnTo>
                  <a:pt x="1782" y="882"/>
                </a:lnTo>
                <a:lnTo>
                  <a:pt x="1959" y="759"/>
                </a:lnTo>
                <a:lnTo>
                  <a:pt x="2135" y="635"/>
                </a:lnTo>
                <a:lnTo>
                  <a:pt x="2321" y="529"/>
                </a:lnTo>
                <a:lnTo>
                  <a:pt x="2515" y="432"/>
                </a:lnTo>
                <a:lnTo>
                  <a:pt x="2709" y="344"/>
                </a:lnTo>
                <a:lnTo>
                  <a:pt x="2912" y="264"/>
                </a:lnTo>
                <a:lnTo>
                  <a:pt x="3124" y="194"/>
                </a:lnTo>
                <a:lnTo>
                  <a:pt x="3327" y="132"/>
                </a:lnTo>
                <a:lnTo>
                  <a:pt x="3547" y="88"/>
                </a:lnTo>
                <a:lnTo>
                  <a:pt x="3759" y="44"/>
                </a:lnTo>
                <a:lnTo>
                  <a:pt x="3989" y="17"/>
                </a:lnTo>
                <a:lnTo>
                  <a:pt x="4209" y="0"/>
                </a:lnTo>
                <a:lnTo>
                  <a:pt x="4439" y="0"/>
                </a:lnTo>
                <a:lnTo>
                  <a:pt x="4439" y="0"/>
                </a:lnTo>
                <a:lnTo>
                  <a:pt x="4668" y="0"/>
                </a:lnTo>
                <a:lnTo>
                  <a:pt x="4898" y="17"/>
                </a:lnTo>
                <a:lnTo>
                  <a:pt x="5118" y="44"/>
                </a:lnTo>
                <a:lnTo>
                  <a:pt x="5348" y="88"/>
                </a:lnTo>
                <a:lnTo>
                  <a:pt x="5559" y="132"/>
                </a:lnTo>
                <a:lnTo>
                  <a:pt x="5771" y="194"/>
                </a:lnTo>
                <a:lnTo>
                  <a:pt x="5983" y="264"/>
                </a:lnTo>
                <a:lnTo>
                  <a:pt x="6186" y="344"/>
                </a:lnTo>
                <a:lnTo>
                  <a:pt x="6389" y="432"/>
                </a:lnTo>
                <a:lnTo>
                  <a:pt x="6574" y="529"/>
                </a:lnTo>
                <a:lnTo>
                  <a:pt x="6768" y="635"/>
                </a:lnTo>
                <a:lnTo>
                  <a:pt x="6944" y="759"/>
                </a:lnTo>
                <a:lnTo>
                  <a:pt x="7121" y="882"/>
                </a:lnTo>
                <a:lnTo>
                  <a:pt x="7288" y="1015"/>
                </a:lnTo>
                <a:lnTo>
                  <a:pt x="7456" y="1147"/>
                </a:lnTo>
                <a:lnTo>
                  <a:pt x="7606" y="1297"/>
                </a:lnTo>
                <a:lnTo>
                  <a:pt x="7756" y="1456"/>
                </a:lnTo>
                <a:lnTo>
                  <a:pt x="7897" y="1615"/>
                </a:lnTo>
                <a:lnTo>
                  <a:pt x="8030" y="1782"/>
                </a:lnTo>
                <a:lnTo>
                  <a:pt x="8153" y="1959"/>
                </a:lnTo>
                <a:lnTo>
                  <a:pt x="8268" y="2135"/>
                </a:lnTo>
                <a:lnTo>
                  <a:pt x="8383" y="2329"/>
                </a:lnTo>
                <a:lnTo>
                  <a:pt x="8480" y="2515"/>
                </a:lnTo>
                <a:lnTo>
                  <a:pt x="8568" y="2718"/>
                </a:lnTo>
                <a:lnTo>
                  <a:pt x="8647" y="2921"/>
                </a:lnTo>
                <a:lnTo>
                  <a:pt x="8718" y="3124"/>
                </a:lnTo>
                <a:lnTo>
                  <a:pt x="8780" y="3336"/>
                </a:lnTo>
                <a:lnTo>
                  <a:pt x="8824" y="3556"/>
                </a:lnTo>
                <a:lnTo>
                  <a:pt x="8868" y="3777"/>
                </a:lnTo>
                <a:lnTo>
                  <a:pt x="8894" y="3997"/>
                </a:lnTo>
                <a:lnTo>
                  <a:pt x="8912" y="4227"/>
                </a:lnTo>
                <a:lnTo>
                  <a:pt x="8921" y="4456"/>
                </a:lnTo>
                <a:lnTo>
                  <a:pt x="8921" y="4456"/>
                </a:lnTo>
                <a:lnTo>
                  <a:pt x="8912" y="4642"/>
                </a:lnTo>
                <a:lnTo>
                  <a:pt x="8903" y="4818"/>
                </a:lnTo>
                <a:lnTo>
                  <a:pt x="8886" y="4986"/>
                </a:lnTo>
                <a:lnTo>
                  <a:pt x="8859" y="5154"/>
                </a:lnTo>
                <a:lnTo>
                  <a:pt x="8833" y="5321"/>
                </a:lnTo>
                <a:lnTo>
                  <a:pt x="8797" y="5480"/>
                </a:lnTo>
                <a:lnTo>
                  <a:pt x="8718" y="5798"/>
                </a:lnTo>
                <a:lnTo>
                  <a:pt x="8718" y="5798"/>
                </a:lnTo>
                <a:lnTo>
                  <a:pt x="13439" y="10456"/>
                </a:lnTo>
                <a:lnTo>
                  <a:pt x="13439" y="10456"/>
                </a:lnTo>
                <a:lnTo>
                  <a:pt x="13439" y="13298"/>
                </a:lnTo>
                <a:lnTo>
                  <a:pt x="13439" y="13298"/>
                </a:lnTo>
                <a:lnTo>
                  <a:pt x="10748" y="13298"/>
                </a:lnTo>
                <a:lnTo>
                  <a:pt x="10748" y="13298"/>
                </a:lnTo>
                <a:lnTo>
                  <a:pt x="10748" y="11471"/>
                </a:lnTo>
                <a:lnTo>
                  <a:pt x="10748" y="11471"/>
                </a:lnTo>
                <a:lnTo>
                  <a:pt x="9000" y="11471"/>
                </a:lnTo>
                <a:lnTo>
                  <a:pt x="9000" y="11471"/>
                </a:lnTo>
                <a:lnTo>
                  <a:pt x="9000" y="9689"/>
                </a:lnTo>
                <a:lnTo>
                  <a:pt x="9000" y="9689"/>
                </a:lnTo>
                <a:lnTo>
                  <a:pt x="7129" y="9689"/>
                </a:lnTo>
                <a:lnTo>
                  <a:pt x="7129" y="8021"/>
                </a:lnTo>
                <a:close/>
              </a:path>
            </a:pathLst>
          </a:custGeom>
          <a:noFill/>
          <a:ln w="28575" cap="flat">
            <a:solidFill>
              <a:srgbClr val="B3B2B4"/>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defRPr/>
            </a:pPr>
            <a:endParaRPr lang="en-US" sz="1836">
              <a:solidFill>
                <a:srgbClr val="505050"/>
              </a:solidFill>
              <a:latin typeface="Segoe UI"/>
            </a:endParaRPr>
          </a:p>
        </p:txBody>
      </p:sp>
      <p:sp>
        <p:nvSpPr>
          <p:cNvPr id="49" name="Title 1">
            <a:extLst>
              <a:ext uri="{FF2B5EF4-FFF2-40B4-BE49-F238E27FC236}">
                <a16:creationId xmlns:a16="http://schemas.microsoft.com/office/drawing/2014/main" id="{11F68C0C-7BAD-4425-B094-371C47CCFA3B}"/>
              </a:ext>
            </a:extLst>
          </p:cNvPr>
          <p:cNvSpPr txBox="1">
            <a:spLocks/>
          </p:cNvSpPr>
          <p:nvPr/>
        </p:nvSpPr>
        <p:spPr>
          <a:xfrm>
            <a:off x="3083653" y="486570"/>
            <a:ext cx="8078085" cy="917444"/>
          </a:xfrm>
          <a:prstGeom prst="rect">
            <a:avLst/>
          </a:prstGeom>
        </p:spPr>
        <p:txBody>
          <a:bodyPr vert="horz" wrap="square" lIns="146283" tIns="91427" rIns="146283" bIns="91427" rtlCol="0" anchor="t">
            <a:noAutofit/>
          </a:bodyPr>
          <a:lst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932563">
              <a:spcAft>
                <a:spcPts val="600"/>
              </a:spcAft>
              <a:defRPr/>
            </a:pPr>
            <a:r>
              <a:rPr lang="en-US" sz="3672" dirty="0">
                <a:solidFill>
                  <a:srgbClr val="4F504F"/>
                </a:solidFill>
                <a:latin typeface="Segoe UI Light"/>
              </a:rPr>
              <a:t>The only consistent, hybrid cloud</a:t>
            </a:r>
          </a:p>
        </p:txBody>
      </p:sp>
      <p:grpSp>
        <p:nvGrpSpPr>
          <p:cNvPr id="3" name="Group 2"/>
          <p:cNvGrpSpPr/>
          <p:nvPr/>
        </p:nvGrpSpPr>
        <p:grpSpPr>
          <a:xfrm>
            <a:off x="4015072" y="2199165"/>
            <a:ext cx="7127367" cy="3264784"/>
            <a:chOff x="3935838" y="2156240"/>
            <a:chExt cx="6988249" cy="3201059"/>
          </a:xfrm>
        </p:grpSpPr>
        <p:grpSp>
          <p:nvGrpSpPr>
            <p:cNvPr id="54" name="Group 53">
              <a:extLst>
                <a:ext uri="{FF2B5EF4-FFF2-40B4-BE49-F238E27FC236}">
                  <a16:creationId xmlns:a16="http://schemas.microsoft.com/office/drawing/2014/main" id="{94EBD3D5-2647-4E74-851A-909398070D0E}"/>
                </a:ext>
              </a:extLst>
            </p:cNvPr>
            <p:cNvGrpSpPr/>
            <p:nvPr/>
          </p:nvGrpSpPr>
          <p:grpSpPr>
            <a:xfrm>
              <a:off x="3936889" y="2607785"/>
              <a:ext cx="341742" cy="452376"/>
              <a:chOff x="2989197" y="3117304"/>
              <a:chExt cx="172645" cy="220603"/>
            </a:xfrm>
            <a:noFill/>
          </p:grpSpPr>
          <p:sp>
            <p:nvSpPr>
              <p:cNvPr id="85" name="Oval 5">
                <a:extLst>
                  <a:ext uri="{FF2B5EF4-FFF2-40B4-BE49-F238E27FC236}">
                    <a16:creationId xmlns:a16="http://schemas.microsoft.com/office/drawing/2014/main" id="{65A33B52-C49C-4061-8237-C4DF20C584BA}"/>
                  </a:ext>
                </a:extLst>
              </p:cNvPr>
              <p:cNvSpPr>
                <a:spLocks noChangeArrowheads="1"/>
              </p:cNvSpPr>
              <p:nvPr/>
            </p:nvSpPr>
            <p:spPr bwMode="auto">
              <a:xfrm>
                <a:off x="3008379" y="3117304"/>
                <a:ext cx="134280" cy="134280"/>
              </a:xfrm>
              <a:prstGeom prst="ellipse">
                <a:avLst/>
              </a:prstGeom>
              <a:grpFill/>
              <a:ln w="28575" cap="flat" cmpd="sng" algn="ctr">
                <a:solidFill>
                  <a:srgbClr val="001F54"/>
                </a:solidFill>
                <a:prstDash val="solid"/>
                <a:miter lim="800000"/>
                <a:headEnd type="none" w="med" len="med"/>
                <a:tailEnd type="none" w="med" len="med"/>
              </a:ln>
              <a:effectLst/>
            </p:spPr>
            <p:txBody>
              <a:bodyPr vert="horz" wrap="square" lIns="91376" tIns="45688" rIns="91376" bIns="45688" numCol="1" anchor="t" anchorCtr="0" compatLnSpc="1">
                <a:prstTxWarp prst="textNoShape">
                  <a:avLst/>
                </a:prstTxWarp>
              </a:bodyPr>
              <a:lstStyle/>
              <a:p>
                <a:pPr defTabSz="913522">
                  <a:defRPr/>
                </a:pPr>
                <a:endParaRPr lang="en-US" kern="0">
                  <a:solidFill>
                    <a:sysClr val="windowText" lastClr="000000"/>
                  </a:solidFill>
                  <a:latin typeface="Segoe UI"/>
                </a:endParaRPr>
              </a:p>
            </p:txBody>
          </p:sp>
          <p:sp>
            <p:nvSpPr>
              <p:cNvPr id="86" name="Freeform 6">
                <a:extLst>
                  <a:ext uri="{FF2B5EF4-FFF2-40B4-BE49-F238E27FC236}">
                    <a16:creationId xmlns:a16="http://schemas.microsoft.com/office/drawing/2014/main" id="{2415DACD-7CD4-4BFC-889A-B8E17D23ADA0}"/>
                  </a:ext>
                </a:extLst>
              </p:cNvPr>
              <p:cNvSpPr>
                <a:spLocks/>
              </p:cNvSpPr>
              <p:nvPr/>
            </p:nvSpPr>
            <p:spPr bwMode="auto">
              <a:xfrm>
                <a:off x="2989197" y="3251584"/>
                <a:ext cx="172645" cy="86323"/>
              </a:xfrm>
              <a:custGeom>
                <a:avLst/>
                <a:gdLst>
                  <a:gd name="T0" fmla="*/ 40 w 40"/>
                  <a:gd name="T1" fmla="*/ 20 h 20"/>
                  <a:gd name="T2" fmla="*/ 20 w 40"/>
                  <a:gd name="T3" fmla="*/ 0 h 20"/>
                  <a:gd name="T4" fmla="*/ 0 w 40"/>
                  <a:gd name="T5" fmla="*/ 20 h 20"/>
                </a:gdLst>
                <a:ahLst/>
                <a:cxnLst>
                  <a:cxn ang="0">
                    <a:pos x="T0" y="T1"/>
                  </a:cxn>
                  <a:cxn ang="0">
                    <a:pos x="T2" y="T3"/>
                  </a:cxn>
                  <a:cxn ang="0">
                    <a:pos x="T4" y="T5"/>
                  </a:cxn>
                </a:cxnLst>
                <a:rect l="0" t="0" r="r" b="b"/>
                <a:pathLst>
                  <a:path w="40" h="20">
                    <a:moveTo>
                      <a:pt x="40" y="20"/>
                    </a:moveTo>
                    <a:cubicBezTo>
                      <a:pt x="40" y="8"/>
                      <a:pt x="31" y="0"/>
                      <a:pt x="20" y="0"/>
                    </a:cubicBezTo>
                    <a:cubicBezTo>
                      <a:pt x="9" y="0"/>
                      <a:pt x="0" y="8"/>
                      <a:pt x="0" y="20"/>
                    </a:cubicBezTo>
                  </a:path>
                </a:pathLst>
              </a:custGeom>
              <a:grpFill/>
              <a:ln w="28575" cap="flat" cmpd="sng" algn="ctr">
                <a:solidFill>
                  <a:srgbClr val="001F54"/>
                </a:solidFill>
                <a:prstDash val="solid"/>
                <a:miter lim="800000"/>
                <a:headEnd type="none" w="med" len="med"/>
                <a:tailEnd type="none" w="med" len="med"/>
              </a:ln>
              <a:effectLst/>
            </p:spPr>
            <p:txBody>
              <a:bodyPr vert="horz" wrap="square" lIns="91376" tIns="45688" rIns="91376" bIns="45688" numCol="1" anchor="t" anchorCtr="0" compatLnSpc="1">
                <a:prstTxWarp prst="textNoShape">
                  <a:avLst/>
                </a:prstTxWarp>
              </a:bodyPr>
              <a:lstStyle/>
              <a:p>
                <a:pPr defTabSz="913522">
                  <a:defRPr/>
                </a:pPr>
                <a:endParaRPr lang="en-US" kern="0">
                  <a:solidFill>
                    <a:sysClr val="windowText" lastClr="000000"/>
                  </a:solidFill>
                  <a:latin typeface="Segoe UI"/>
                </a:endParaRPr>
              </a:p>
            </p:txBody>
          </p:sp>
        </p:grpSp>
        <p:grpSp>
          <p:nvGrpSpPr>
            <p:cNvPr id="55" name="Group 54">
              <a:extLst>
                <a:ext uri="{FF2B5EF4-FFF2-40B4-BE49-F238E27FC236}">
                  <a16:creationId xmlns:a16="http://schemas.microsoft.com/office/drawing/2014/main" id="{6CFB70BF-4B5C-48E3-B5F1-0DDE8D21A1F2}"/>
                </a:ext>
              </a:extLst>
            </p:cNvPr>
            <p:cNvGrpSpPr/>
            <p:nvPr/>
          </p:nvGrpSpPr>
          <p:grpSpPr>
            <a:xfrm>
              <a:off x="9740572" y="2156240"/>
              <a:ext cx="1183515" cy="930006"/>
              <a:chOff x="9854443" y="1455869"/>
              <a:chExt cx="1521253" cy="1195403"/>
            </a:xfrm>
          </p:grpSpPr>
          <p:grpSp>
            <p:nvGrpSpPr>
              <p:cNvPr id="58" name="Group 57">
                <a:extLst>
                  <a:ext uri="{FF2B5EF4-FFF2-40B4-BE49-F238E27FC236}">
                    <a16:creationId xmlns:a16="http://schemas.microsoft.com/office/drawing/2014/main" id="{CE1970A8-2FE3-4FAB-A253-1CDD7F4B3A3B}"/>
                  </a:ext>
                </a:extLst>
              </p:cNvPr>
              <p:cNvGrpSpPr/>
              <p:nvPr/>
            </p:nvGrpSpPr>
            <p:grpSpPr>
              <a:xfrm>
                <a:off x="9854443" y="2083447"/>
                <a:ext cx="675016" cy="567825"/>
                <a:chOff x="1453655" y="2514411"/>
                <a:chExt cx="489783" cy="412007"/>
              </a:xfrm>
            </p:grpSpPr>
            <p:sp>
              <p:nvSpPr>
                <p:cNvPr id="73" name="Rectangle 72">
                  <a:extLst>
                    <a:ext uri="{FF2B5EF4-FFF2-40B4-BE49-F238E27FC236}">
                      <a16:creationId xmlns:a16="http://schemas.microsoft.com/office/drawing/2014/main" id="{F3C4D888-55B2-4BAD-87E1-717E09F96E9A}"/>
                    </a:ext>
                  </a:extLst>
                </p:cNvPr>
                <p:cNvSpPr/>
                <p:nvPr/>
              </p:nvSpPr>
              <p:spPr bwMode="auto">
                <a:xfrm>
                  <a:off x="1453655" y="2514411"/>
                  <a:ext cx="489783" cy="412007"/>
                </a:xfrm>
                <a:prstGeom prst="rect">
                  <a:avLst/>
                </a:prstGeom>
                <a:noFill/>
                <a:ln w="28575" cap="flat" cmpd="sng" algn="ctr">
                  <a:solidFill>
                    <a:srgbClr val="001F54"/>
                  </a:solidFill>
                  <a:prstDash val="solid"/>
                  <a:headEnd type="none" w="med" len="med"/>
                  <a:tailEnd type="none" w="med" len="med"/>
                </a:ln>
                <a:effectLst/>
              </p:spPr>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74" name="Group 73">
                  <a:extLst>
                    <a:ext uri="{FF2B5EF4-FFF2-40B4-BE49-F238E27FC236}">
                      <a16:creationId xmlns:a16="http://schemas.microsoft.com/office/drawing/2014/main" id="{829D994D-4C7F-46FA-8B4F-60DEA00629CA}"/>
                    </a:ext>
                  </a:extLst>
                </p:cNvPr>
                <p:cNvGrpSpPr/>
                <p:nvPr/>
              </p:nvGrpSpPr>
              <p:grpSpPr>
                <a:xfrm>
                  <a:off x="1602163" y="2574920"/>
                  <a:ext cx="208797" cy="296154"/>
                  <a:chOff x="6141433" y="2184400"/>
                  <a:chExt cx="1838910" cy="2608262"/>
                </a:xfrm>
                <a:solidFill>
                  <a:srgbClr val="002060"/>
                </a:solidFill>
              </p:grpSpPr>
              <p:sp>
                <p:nvSpPr>
                  <p:cNvPr id="75" name="Freeform 95">
                    <a:extLst>
                      <a:ext uri="{FF2B5EF4-FFF2-40B4-BE49-F238E27FC236}">
                        <a16:creationId xmlns:a16="http://schemas.microsoft.com/office/drawing/2014/main" id="{F425D9E1-43BF-4F1E-A2D0-B153174C37D2}"/>
                      </a:ext>
                    </a:extLst>
                  </p:cNvPr>
                  <p:cNvSpPr/>
                  <p:nvPr/>
                </p:nvSpPr>
                <p:spPr bwMode="auto">
                  <a:xfrm>
                    <a:off x="7107219" y="2184400"/>
                    <a:ext cx="873124" cy="2608262"/>
                  </a:xfrm>
                  <a:custGeom>
                    <a:avLst/>
                    <a:gdLst>
                      <a:gd name="connsiteX0" fmla="*/ 436562 w 873124"/>
                      <a:gd name="connsiteY0" fmla="*/ 0 h 2608262"/>
                      <a:gd name="connsiteX1" fmla="*/ 873124 w 873124"/>
                      <a:gd name="connsiteY1" fmla="*/ 436562 h 2608262"/>
                      <a:gd name="connsiteX2" fmla="*/ 680648 w 873124"/>
                      <a:gd name="connsiteY2" fmla="*/ 798566 h 2608262"/>
                      <a:gd name="connsiteX3" fmla="*/ 627062 w 873124"/>
                      <a:gd name="connsiteY3" fmla="*/ 827652 h 2608262"/>
                      <a:gd name="connsiteX4" fmla="*/ 627062 w 873124"/>
                      <a:gd name="connsiteY4" fmla="*/ 2417762 h 2608262"/>
                      <a:gd name="connsiteX5" fmla="*/ 436562 w 873124"/>
                      <a:gd name="connsiteY5" fmla="*/ 2608262 h 2608262"/>
                      <a:gd name="connsiteX6" fmla="*/ 246062 w 873124"/>
                      <a:gd name="connsiteY6" fmla="*/ 2417762 h 2608262"/>
                      <a:gd name="connsiteX7" fmla="*/ 246062 w 873124"/>
                      <a:gd name="connsiteY7" fmla="*/ 827652 h 2608262"/>
                      <a:gd name="connsiteX8" fmla="*/ 192476 w 873124"/>
                      <a:gd name="connsiteY8" fmla="*/ 798566 h 2608262"/>
                      <a:gd name="connsiteX9" fmla="*/ 0 w 873124"/>
                      <a:gd name="connsiteY9" fmla="*/ 436562 h 2608262"/>
                      <a:gd name="connsiteX10" fmla="*/ 436562 w 873124"/>
                      <a:gd name="connsiteY10" fmla="*/ 0 h 2608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73124" h="2608262">
                        <a:moveTo>
                          <a:pt x="436562" y="0"/>
                        </a:moveTo>
                        <a:cubicBezTo>
                          <a:pt x="677669" y="0"/>
                          <a:pt x="873124" y="195455"/>
                          <a:pt x="873124" y="436562"/>
                        </a:cubicBezTo>
                        <a:cubicBezTo>
                          <a:pt x="873124" y="587254"/>
                          <a:pt x="796775" y="720113"/>
                          <a:pt x="680648" y="798566"/>
                        </a:cubicBezTo>
                        <a:lnTo>
                          <a:pt x="627062" y="827652"/>
                        </a:lnTo>
                        <a:lnTo>
                          <a:pt x="627062" y="2417762"/>
                        </a:lnTo>
                        <a:cubicBezTo>
                          <a:pt x="627062" y="2522972"/>
                          <a:pt x="541772" y="2608262"/>
                          <a:pt x="436562" y="2608262"/>
                        </a:cubicBezTo>
                        <a:cubicBezTo>
                          <a:pt x="331352" y="2608262"/>
                          <a:pt x="246062" y="2522972"/>
                          <a:pt x="246062" y="2417762"/>
                        </a:cubicBezTo>
                        <a:lnTo>
                          <a:pt x="246062" y="827652"/>
                        </a:lnTo>
                        <a:lnTo>
                          <a:pt x="192476" y="798566"/>
                        </a:lnTo>
                        <a:cubicBezTo>
                          <a:pt x="76349" y="720113"/>
                          <a:pt x="0" y="587254"/>
                          <a:pt x="0" y="436562"/>
                        </a:cubicBezTo>
                        <a:cubicBezTo>
                          <a:pt x="0" y="195455"/>
                          <a:pt x="195455" y="0"/>
                          <a:pt x="436562" y="0"/>
                        </a:cubicBezTo>
                        <a:close/>
                      </a:path>
                    </a:pathLst>
                  </a:custGeom>
                  <a:noFill/>
                  <a:ln w="28575" cap="flat" cmpd="sng" algn="ctr">
                    <a:solidFill>
                      <a:srgbClr val="001F54"/>
                    </a:solidFill>
                    <a:prstDash val="solid"/>
                    <a:miter lim="800000"/>
                    <a:headEnd type="none" w="med" len="med"/>
                    <a:tailEnd type="none" w="med" len="med"/>
                  </a:ln>
                  <a:effectLst/>
                </p:spPr>
                <p:txBody>
                  <a:bodyPr rot="0" spcFirstLastPara="0" vertOverflow="overflow" horzOverflow="overflow" vert="horz" wrap="square" lIns="182750" tIns="146200" rIns="182750" bIns="146200" numCol="1" spcCol="0" rtlCol="0" fromWordArt="0" anchor="t" anchorCtr="0" forceAA="0" compatLnSpc="1">
                    <a:prstTxWarp prst="textNoShape">
                      <a:avLst/>
                    </a:prstTxWarp>
                    <a:noAutofit/>
                  </a:bodyPr>
                  <a:lstStyle/>
                  <a:p>
                    <a:pPr algn="ctr" defTabSz="931577"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1" name="Freeform 96">
                    <a:extLst>
                      <a:ext uri="{FF2B5EF4-FFF2-40B4-BE49-F238E27FC236}">
                        <a16:creationId xmlns:a16="http://schemas.microsoft.com/office/drawing/2014/main" id="{5B8C65CD-B349-4B13-AD8E-EF975AAD0CD5}"/>
                      </a:ext>
                    </a:extLst>
                  </p:cNvPr>
                  <p:cNvSpPr/>
                  <p:nvPr/>
                </p:nvSpPr>
                <p:spPr bwMode="auto">
                  <a:xfrm rot="10800000">
                    <a:off x="6141433" y="3573462"/>
                    <a:ext cx="381000" cy="1219200"/>
                  </a:xfrm>
                  <a:custGeom>
                    <a:avLst/>
                    <a:gdLst>
                      <a:gd name="connsiteX0" fmla="*/ 381000 w 381000"/>
                      <a:gd name="connsiteY0" fmla="*/ 1219200 h 1219200"/>
                      <a:gd name="connsiteX1" fmla="*/ 190500 w 381000"/>
                      <a:gd name="connsiteY1" fmla="*/ 1219200 h 1219200"/>
                      <a:gd name="connsiteX2" fmla="*/ 0 w 381000"/>
                      <a:gd name="connsiteY2" fmla="*/ 1219200 h 1219200"/>
                      <a:gd name="connsiteX3" fmla="*/ 0 w 381000"/>
                      <a:gd name="connsiteY3" fmla="*/ 1028700 h 1219200"/>
                      <a:gd name="connsiteX4" fmla="*/ 0 w 381000"/>
                      <a:gd name="connsiteY4" fmla="*/ 533400 h 1219200"/>
                      <a:gd name="connsiteX5" fmla="*/ 0 w 381000"/>
                      <a:gd name="connsiteY5" fmla="*/ 190500 h 1219200"/>
                      <a:gd name="connsiteX6" fmla="*/ 190500 w 381000"/>
                      <a:gd name="connsiteY6" fmla="*/ 0 h 1219200"/>
                      <a:gd name="connsiteX7" fmla="*/ 381000 w 381000"/>
                      <a:gd name="connsiteY7" fmla="*/ 190500 h 1219200"/>
                      <a:gd name="connsiteX8" fmla="*/ 381000 w 381000"/>
                      <a:gd name="connsiteY8" fmla="*/ 533400 h 1219200"/>
                      <a:gd name="connsiteX9" fmla="*/ 381000 w 381000"/>
                      <a:gd name="connsiteY9" fmla="*/ 1028700 h 1219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1000" h="1219200">
                        <a:moveTo>
                          <a:pt x="381000" y="1219200"/>
                        </a:moveTo>
                        <a:lnTo>
                          <a:pt x="190500" y="1219200"/>
                        </a:lnTo>
                        <a:lnTo>
                          <a:pt x="0" y="1219200"/>
                        </a:lnTo>
                        <a:lnTo>
                          <a:pt x="0" y="1028700"/>
                        </a:lnTo>
                        <a:lnTo>
                          <a:pt x="0" y="533400"/>
                        </a:lnTo>
                        <a:lnTo>
                          <a:pt x="0" y="190500"/>
                        </a:lnTo>
                        <a:cubicBezTo>
                          <a:pt x="0" y="85290"/>
                          <a:pt x="85290" y="0"/>
                          <a:pt x="190500" y="0"/>
                        </a:cubicBezTo>
                        <a:cubicBezTo>
                          <a:pt x="295710" y="0"/>
                          <a:pt x="381000" y="85290"/>
                          <a:pt x="381000" y="190500"/>
                        </a:cubicBezTo>
                        <a:lnTo>
                          <a:pt x="381000" y="533400"/>
                        </a:lnTo>
                        <a:lnTo>
                          <a:pt x="381000" y="1028700"/>
                        </a:lnTo>
                        <a:close/>
                      </a:path>
                    </a:pathLst>
                  </a:custGeom>
                  <a:noFill/>
                  <a:ln w="28575" cap="flat" cmpd="sng" algn="ctr">
                    <a:solidFill>
                      <a:srgbClr val="001F54"/>
                    </a:solidFill>
                    <a:prstDash val="solid"/>
                    <a:miter lim="800000"/>
                    <a:headEnd type="none" w="med" len="med"/>
                    <a:tailEnd type="none" w="med" len="med"/>
                  </a:ln>
                  <a:effectLst/>
                </p:spPr>
                <p:txBody>
                  <a:bodyPr rot="0" spcFirstLastPara="0" vertOverflow="overflow" horzOverflow="overflow" vert="horz" wrap="square" lIns="182750" tIns="146200" rIns="182750" bIns="146200" numCol="1" spcCol="0" rtlCol="0" fromWordArt="0" anchor="t" anchorCtr="0" forceAA="0" compatLnSpc="1">
                    <a:prstTxWarp prst="textNoShape">
                      <a:avLst/>
                    </a:prstTxWarp>
                    <a:noAutofit/>
                  </a:bodyPr>
                  <a:lstStyle/>
                  <a:p>
                    <a:pPr algn="ctr" defTabSz="931577"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2" name="Pentagon 97">
                    <a:extLst>
                      <a:ext uri="{FF2B5EF4-FFF2-40B4-BE49-F238E27FC236}">
                        <a16:creationId xmlns:a16="http://schemas.microsoft.com/office/drawing/2014/main" id="{AB1C35E4-7C0E-42B0-895A-D126719FFA54}"/>
                      </a:ext>
                    </a:extLst>
                  </p:cNvPr>
                  <p:cNvSpPr/>
                  <p:nvPr/>
                </p:nvSpPr>
                <p:spPr bwMode="auto">
                  <a:xfrm rot="5400000">
                    <a:off x="6089640" y="2251076"/>
                    <a:ext cx="496887" cy="363541"/>
                  </a:xfrm>
                  <a:prstGeom prst="homePlate">
                    <a:avLst/>
                  </a:prstGeom>
                  <a:noFill/>
                  <a:ln w="28575" cap="flat" cmpd="sng" algn="ctr">
                    <a:solidFill>
                      <a:srgbClr val="001F54"/>
                    </a:solidFill>
                    <a:prstDash val="solid"/>
                    <a:miter lim="800000"/>
                    <a:headEnd type="none" w="med" len="med"/>
                    <a:tailEnd type="none" w="med" len="med"/>
                  </a:ln>
                  <a:effectLst/>
                </p:spPr>
                <p:txBody>
                  <a:bodyPr rot="0" spcFirstLastPara="0" vertOverflow="overflow" horzOverflow="overflow" vert="horz" wrap="square" lIns="182750" tIns="146200" rIns="182750" bIns="146200" numCol="1" spcCol="0" rtlCol="0" fromWordArt="0" anchor="t" anchorCtr="0" forceAA="0" compatLnSpc="1">
                    <a:prstTxWarp prst="textNoShape">
                      <a:avLst/>
                    </a:prstTxWarp>
                    <a:noAutofit/>
                  </a:bodyPr>
                  <a:lstStyle/>
                  <a:p>
                    <a:pPr algn="ctr" defTabSz="931577"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83" name="Straight Connector 82">
                    <a:extLst>
                      <a:ext uri="{FF2B5EF4-FFF2-40B4-BE49-F238E27FC236}">
                        <a16:creationId xmlns:a16="http://schemas.microsoft.com/office/drawing/2014/main" id="{28ABB7C2-8303-4A2C-B3AD-9CD7FAADC908}"/>
                      </a:ext>
                    </a:extLst>
                  </p:cNvPr>
                  <p:cNvCxnSpPr/>
                  <p:nvPr/>
                </p:nvCxnSpPr>
                <p:spPr>
                  <a:xfrm flipH="1">
                    <a:off x="6331930" y="2681294"/>
                    <a:ext cx="6154" cy="892168"/>
                  </a:xfrm>
                  <a:prstGeom prst="line">
                    <a:avLst/>
                  </a:prstGeom>
                  <a:grpFill/>
                  <a:ln w="28575" cap="flat" cmpd="sng" algn="ctr">
                    <a:solidFill>
                      <a:srgbClr val="001F54"/>
                    </a:solidFill>
                    <a:prstDash val="solid"/>
                    <a:miter lim="800000"/>
                    <a:headEnd type="none" w="med" len="med"/>
                    <a:tailEnd type="none" w="med" len="med"/>
                  </a:ln>
                  <a:effectLst/>
                </p:spPr>
              </p:cxnSp>
              <p:cxnSp>
                <p:nvCxnSpPr>
                  <p:cNvPr id="84" name="Straight Connector 83">
                    <a:extLst>
                      <a:ext uri="{FF2B5EF4-FFF2-40B4-BE49-F238E27FC236}">
                        <a16:creationId xmlns:a16="http://schemas.microsoft.com/office/drawing/2014/main" id="{A66B89DC-DBB4-4A63-905F-1E652C37B3E6}"/>
                      </a:ext>
                    </a:extLst>
                  </p:cNvPr>
                  <p:cNvCxnSpPr/>
                  <p:nvPr/>
                </p:nvCxnSpPr>
                <p:spPr>
                  <a:xfrm>
                    <a:off x="7543781" y="2184400"/>
                    <a:ext cx="1" cy="418531"/>
                  </a:xfrm>
                  <a:prstGeom prst="line">
                    <a:avLst/>
                  </a:prstGeom>
                  <a:grpFill/>
                  <a:ln w="28575" cap="flat" cmpd="sng" algn="ctr">
                    <a:solidFill>
                      <a:srgbClr val="001F54"/>
                    </a:solidFill>
                    <a:prstDash val="solid"/>
                    <a:miter lim="800000"/>
                    <a:headEnd type="none" w="med" len="med"/>
                    <a:tailEnd type="none" w="med" len="med"/>
                  </a:ln>
                  <a:effectLst/>
                </p:spPr>
              </p:cxnSp>
            </p:grpSp>
          </p:grpSp>
          <p:sp>
            <p:nvSpPr>
              <p:cNvPr id="60" name="Freeform 5">
                <a:extLst>
                  <a:ext uri="{FF2B5EF4-FFF2-40B4-BE49-F238E27FC236}">
                    <a16:creationId xmlns:a16="http://schemas.microsoft.com/office/drawing/2014/main" id="{8A6E20D0-80F3-4E20-9AA0-8F8A92AF69CB}"/>
                  </a:ext>
                </a:extLst>
              </p:cNvPr>
              <p:cNvSpPr>
                <a:spLocks noChangeAspect="1"/>
              </p:cNvSpPr>
              <p:nvPr/>
            </p:nvSpPr>
            <p:spPr bwMode="auto">
              <a:xfrm>
                <a:off x="10549864" y="1455869"/>
                <a:ext cx="825832" cy="574096"/>
              </a:xfrm>
              <a:custGeom>
                <a:avLst/>
                <a:gdLst>
                  <a:gd name="T0" fmla="*/ 148 w 678"/>
                  <a:gd name="T1" fmla="*/ 470 h 470"/>
                  <a:gd name="T2" fmla="*/ 498 w 678"/>
                  <a:gd name="T3" fmla="*/ 470 h 470"/>
                  <a:gd name="T4" fmla="*/ 678 w 678"/>
                  <a:gd name="T5" fmla="*/ 288 h 470"/>
                  <a:gd name="T6" fmla="*/ 509 w 678"/>
                  <a:gd name="T7" fmla="*/ 107 h 470"/>
                  <a:gd name="T8" fmla="*/ 339 w 678"/>
                  <a:gd name="T9" fmla="*/ 0 h 470"/>
                  <a:gd name="T10" fmla="*/ 148 w 678"/>
                  <a:gd name="T11" fmla="*/ 171 h 470"/>
                  <a:gd name="T12" fmla="*/ 148 w 678"/>
                  <a:gd name="T13" fmla="*/ 171 h 470"/>
                  <a:gd name="T14" fmla="*/ 0 w 678"/>
                  <a:gd name="T15" fmla="*/ 320 h 470"/>
                  <a:gd name="T16" fmla="*/ 148 w 678"/>
                  <a:gd name="T17" fmla="*/ 470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8" h="470">
                    <a:moveTo>
                      <a:pt x="148" y="470"/>
                    </a:moveTo>
                    <a:cubicBezTo>
                      <a:pt x="498" y="470"/>
                      <a:pt x="498" y="470"/>
                      <a:pt x="498" y="470"/>
                    </a:cubicBezTo>
                    <a:cubicBezTo>
                      <a:pt x="599" y="470"/>
                      <a:pt x="678" y="390"/>
                      <a:pt x="678" y="288"/>
                    </a:cubicBezTo>
                    <a:cubicBezTo>
                      <a:pt x="678" y="192"/>
                      <a:pt x="604" y="112"/>
                      <a:pt x="509" y="107"/>
                    </a:cubicBezTo>
                    <a:cubicBezTo>
                      <a:pt x="477" y="42"/>
                      <a:pt x="413" y="0"/>
                      <a:pt x="339" y="0"/>
                    </a:cubicBezTo>
                    <a:cubicBezTo>
                      <a:pt x="244" y="0"/>
                      <a:pt x="159" y="74"/>
                      <a:pt x="148" y="171"/>
                    </a:cubicBezTo>
                    <a:cubicBezTo>
                      <a:pt x="148" y="171"/>
                      <a:pt x="148" y="171"/>
                      <a:pt x="148" y="171"/>
                    </a:cubicBezTo>
                    <a:cubicBezTo>
                      <a:pt x="69" y="171"/>
                      <a:pt x="0" y="240"/>
                      <a:pt x="0" y="320"/>
                    </a:cubicBezTo>
                    <a:cubicBezTo>
                      <a:pt x="0" y="401"/>
                      <a:pt x="69" y="470"/>
                      <a:pt x="148" y="470"/>
                    </a:cubicBezTo>
                    <a:close/>
                  </a:path>
                </a:pathLst>
              </a:custGeom>
              <a:noFill/>
              <a:ln w="28575">
                <a:solidFill>
                  <a:srgbClr val="001F54"/>
                </a:solidFill>
              </a:ln>
            </p:spPr>
            <p:txBody>
              <a:bodyPr vert="horz" wrap="square" lIns="87843" tIns="43920" rIns="87843" bIns="43920" numCol="1" anchor="t" anchorCtr="0" compatLnSpc="1">
                <a:prstTxWarp prst="textNoShape">
                  <a:avLst/>
                </a:prstTxWarp>
              </a:bodyPr>
              <a:lstStyle/>
              <a:p>
                <a:pPr algn="ctr" defTabSz="878232">
                  <a:defRPr/>
                </a:pPr>
                <a:endParaRPr lang="en-US" sz="2800" kern="0" dirty="0">
                  <a:solidFill>
                    <a:srgbClr val="75787B"/>
                  </a:solidFill>
                  <a:latin typeface="Segoe UI Light"/>
                </a:endParaRPr>
              </a:p>
            </p:txBody>
          </p:sp>
          <p:cxnSp>
            <p:nvCxnSpPr>
              <p:cNvPr id="61" name="Straight Arrow Connector 60">
                <a:extLst>
                  <a:ext uri="{FF2B5EF4-FFF2-40B4-BE49-F238E27FC236}">
                    <a16:creationId xmlns:a16="http://schemas.microsoft.com/office/drawing/2014/main" id="{28E8BE69-6C68-46CF-AD74-2D5B00DC6D36}"/>
                  </a:ext>
                </a:extLst>
              </p:cNvPr>
              <p:cNvCxnSpPr>
                <a:cxnSpLocks/>
              </p:cNvCxnSpPr>
              <p:nvPr/>
            </p:nvCxnSpPr>
            <p:spPr>
              <a:xfrm flipV="1">
                <a:off x="10955337" y="2058254"/>
                <a:ext cx="0" cy="307483"/>
              </a:xfrm>
              <a:prstGeom prst="straightConnector1">
                <a:avLst/>
              </a:prstGeom>
              <a:noFill/>
              <a:ln w="28575" cap="flat" cmpd="sng" algn="ctr">
                <a:solidFill>
                  <a:srgbClr val="001F54"/>
                </a:solidFill>
                <a:prstDash val="solid"/>
                <a:headEnd type="none" w="med" len="med"/>
                <a:tailEnd type="triangle" w="lg" len="sm"/>
              </a:ln>
              <a:effectLst/>
            </p:spPr>
          </p:cxnSp>
          <p:cxnSp>
            <p:nvCxnSpPr>
              <p:cNvPr id="72" name="Straight Arrow Connector 71">
                <a:extLst>
                  <a:ext uri="{FF2B5EF4-FFF2-40B4-BE49-F238E27FC236}">
                    <a16:creationId xmlns:a16="http://schemas.microsoft.com/office/drawing/2014/main" id="{FE556F7A-0EE7-4C14-850B-A81A147E35EA}"/>
                  </a:ext>
                </a:extLst>
              </p:cNvPr>
              <p:cNvCxnSpPr>
                <a:cxnSpLocks/>
              </p:cNvCxnSpPr>
              <p:nvPr/>
            </p:nvCxnSpPr>
            <p:spPr>
              <a:xfrm>
                <a:off x="10541494" y="2365737"/>
                <a:ext cx="420013" cy="0"/>
              </a:xfrm>
              <a:prstGeom prst="straightConnector1">
                <a:avLst/>
              </a:prstGeom>
              <a:noFill/>
              <a:ln w="28575" cap="flat" cmpd="sng" algn="ctr">
                <a:solidFill>
                  <a:srgbClr val="001F54"/>
                </a:solidFill>
                <a:prstDash val="solid"/>
                <a:headEnd type="none" w="med" len="med"/>
                <a:tailEnd type="none" w="lg" len="sm"/>
              </a:ln>
              <a:effectLst/>
            </p:spPr>
          </p:cxnSp>
        </p:grpSp>
        <p:sp>
          <p:nvSpPr>
            <p:cNvPr id="56" name="Freeform 5">
              <a:extLst>
                <a:ext uri="{FF2B5EF4-FFF2-40B4-BE49-F238E27FC236}">
                  <a16:creationId xmlns:a16="http://schemas.microsoft.com/office/drawing/2014/main" id="{B036FA4C-D57F-4500-800C-9972597820D6}"/>
                </a:ext>
              </a:extLst>
            </p:cNvPr>
            <p:cNvSpPr>
              <a:spLocks noChangeAspect="1"/>
            </p:cNvSpPr>
            <p:nvPr/>
          </p:nvSpPr>
          <p:spPr bwMode="auto">
            <a:xfrm>
              <a:off x="5749143" y="2633953"/>
              <a:ext cx="642487" cy="446638"/>
            </a:xfrm>
            <a:custGeom>
              <a:avLst/>
              <a:gdLst>
                <a:gd name="T0" fmla="*/ 148 w 678"/>
                <a:gd name="T1" fmla="*/ 470 h 470"/>
                <a:gd name="T2" fmla="*/ 498 w 678"/>
                <a:gd name="T3" fmla="*/ 470 h 470"/>
                <a:gd name="T4" fmla="*/ 678 w 678"/>
                <a:gd name="T5" fmla="*/ 288 h 470"/>
                <a:gd name="T6" fmla="*/ 509 w 678"/>
                <a:gd name="T7" fmla="*/ 107 h 470"/>
                <a:gd name="T8" fmla="*/ 339 w 678"/>
                <a:gd name="T9" fmla="*/ 0 h 470"/>
                <a:gd name="T10" fmla="*/ 148 w 678"/>
                <a:gd name="T11" fmla="*/ 171 h 470"/>
                <a:gd name="T12" fmla="*/ 148 w 678"/>
                <a:gd name="T13" fmla="*/ 171 h 470"/>
                <a:gd name="T14" fmla="*/ 0 w 678"/>
                <a:gd name="T15" fmla="*/ 320 h 470"/>
                <a:gd name="T16" fmla="*/ 148 w 678"/>
                <a:gd name="T17" fmla="*/ 470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8" h="470">
                  <a:moveTo>
                    <a:pt x="148" y="470"/>
                  </a:moveTo>
                  <a:cubicBezTo>
                    <a:pt x="498" y="470"/>
                    <a:pt x="498" y="470"/>
                    <a:pt x="498" y="470"/>
                  </a:cubicBezTo>
                  <a:cubicBezTo>
                    <a:pt x="599" y="470"/>
                    <a:pt x="678" y="390"/>
                    <a:pt x="678" y="288"/>
                  </a:cubicBezTo>
                  <a:cubicBezTo>
                    <a:pt x="678" y="192"/>
                    <a:pt x="604" y="112"/>
                    <a:pt x="509" y="107"/>
                  </a:cubicBezTo>
                  <a:cubicBezTo>
                    <a:pt x="477" y="42"/>
                    <a:pt x="413" y="0"/>
                    <a:pt x="339" y="0"/>
                  </a:cubicBezTo>
                  <a:cubicBezTo>
                    <a:pt x="244" y="0"/>
                    <a:pt x="159" y="74"/>
                    <a:pt x="148" y="171"/>
                  </a:cubicBezTo>
                  <a:cubicBezTo>
                    <a:pt x="148" y="171"/>
                    <a:pt x="148" y="171"/>
                    <a:pt x="148" y="171"/>
                  </a:cubicBezTo>
                  <a:cubicBezTo>
                    <a:pt x="69" y="171"/>
                    <a:pt x="0" y="240"/>
                    <a:pt x="0" y="320"/>
                  </a:cubicBezTo>
                  <a:cubicBezTo>
                    <a:pt x="0" y="401"/>
                    <a:pt x="69" y="470"/>
                    <a:pt x="148" y="470"/>
                  </a:cubicBezTo>
                  <a:close/>
                </a:path>
              </a:pathLst>
            </a:custGeom>
            <a:noFill/>
            <a:ln w="28575">
              <a:solidFill>
                <a:srgbClr val="001F54"/>
              </a:solidFill>
            </a:ln>
          </p:spPr>
          <p:txBody>
            <a:bodyPr vert="horz" wrap="square" lIns="87843" tIns="43920" rIns="87843" bIns="43920" numCol="1" anchor="t" anchorCtr="0" compatLnSpc="1">
              <a:prstTxWarp prst="textNoShape">
                <a:avLst/>
              </a:prstTxWarp>
            </a:bodyPr>
            <a:lstStyle/>
            <a:p>
              <a:pPr algn="ctr" defTabSz="878232">
                <a:defRPr/>
              </a:pPr>
              <a:endParaRPr lang="en-US" sz="2800" kern="0" dirty="0">
                <a:gradFill>
                  <a:gsLst>
                    <a:gs pos="17699">
                      <a:srgbClr val="B4009E"/>
                    </a:gs>
                    <a:gs pos="100000">
                      <a:srgbClr val="B4009E"/>
                    </a:gs>
                  </a:gsLst>
                  <a:lin ang="5400000" scaled="1"/>
                </a:gradFill>
                <a:latin typeface="Segoe UI Light"/>
              </a:endParaRPr>
            </a:p>
          </p:txBody>
        </p:sp>
        <p:sp>
          <p:nvSpPr>
            <p:cNvPr id="57" name="Cylinder 120">
              <a:extLst>
                <a:ext uri="{FF2B5EF4-FFF2-40B4-BE49-F238E27FC236}">
                  <a16:creationId xmlns:a16="http://schemas.microsoft.com/office/drawing/2014/main" id="{CB2E82CD-3A74-490E-A3D8-F0194F88005A}"/>
                </a:ext>
              </a:extLst>
            </p:cNvPr>
            <p:cNvSpPr/>
            <p:nvPr/>
          </p:nvSpPr>
          <p:spPr bwMode="auto">
            <a:xfrm>
              <a:off x="7820910" y="2605954"/>
              <a:ext cx="480560" cy="499030"/>
            </a:xfrm>
            <a:prstGeom prst="can">
              <a:avLst/>
            </a:prstGeom>
            <a:noFill/>
            <a:ln w="28575" cap="flat" cmpd="sng" algn="ctr">
              <a:solidFill>
                <a:srgbClr val="001F54"/>
              </a:solidFill>
              <a:prstDash val="solid"/>
              <a:headEnd type="none" w="med" len="med"/>
              <a:tailEnd type="none" w="med" len="med"/>
            </a:ln>
            <a:effectLst/>
          </p:spPr>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95" name="Group 94">
              <a:extLst>
                <a:ext uri="{FF2B5EF4-FFF2-40B4-BE49-F238E27FC236}">
                  <a16:creationId xmlns:a16="http://schemas.microsoft.com/office/drawing/2014/main" id="{87E6D6D5-8AE0-4BAF-89D4-9DE357A89F59}"/>
                </a:ext>
              </a:extLst>
            </p:cNvPr>
            <p:cNvGrpSpPr>
              <a:grpSpLocks noChangeAspect="1"/>
            </p:cNvGrpSpPr>
            <p:nvPr/>
          </p:nvGrpSpPr>
          <p:grpSpPr>
            <a:xfrm>
              <a:off x="3935838" y="4816285"/>
              <a:ext cx="343845" cy="455163"/>
              <a:chOff x="2989197" y="3117304"/>
              <a:chExt cx="172645" cy="220603"/>
            </a:xfrm>
            <a:noFill/>
          </p:grpSpPr>
          <p:sp>
            <p:nvSpPr>
              <p:cNvPr id="135" name="Oval 5">
                <a:extLst>
                  <a:ext uri="{FF2B5EF4-FFF2-40B4-BE49-F238E27FC236}">
                    <a16:creationId xmlns:a16="http://schemas.microsoft.com/office/drawing/2014/main" id="{C270AFFF-CAD4-462E-8E24-AA5FF469AD57}"/>
                  </a:ext>
                </a:extLst>
              </p:cNvPr>
              <p:cNvSpPr>
                <a:spLocks noChangeArrowheads="1"/>
              </p:cNvSpPr>
              <p:nvPr/>
            </p:nvSpPr>
            <p:spPr bwMode="auto">
              <a:xfrm>
                <a:off x="3008379" y="3117304"/>
                <a:ext cx="134280" cy="134280"/>
              </a:xfrm>
              <a:prstGeom prst="ellipse">
                <a:avLst/>
              </a:prstGeom>
              <a:grpFill/>
              <a:ln w="28575" cap="flat" cmpd="sng" algn="ctr">
                <a:solidFill>
                  <a:srgbClr val="001F54"/>
                </a:solidFill>
                <a:prstDash val="solid"/>
                <a:miter lim="800000"/>
                <a:headEnd type="none" w="med" len="med"/>
                <a:tailEnd type="none" w="med" len="med"/>
              </a:ln>
              <a:effectLst/>
            </p:spPr>
            <p:txBody>
              <a:bodyPr vert="horz" wrap="square" lIns="91376" tIns="45688" rIns="91376" bIns="45688" numCol="1" anchor="t" anchorCtr="0" compatLnSpc="1">
                <a:prstTxWarp prst="textNoShape">
                  <a:avLst/>
                </a:prstTxWarp>
              </a:bodyPr>
              <a:lstStyle/>
              <a:p>
                <a:pPr defTabSz="913522">
                  <a:defRPr/>
                </a:pPr>
                <a:endParaRPr lang="en-US" kern="0">
                  <a:solidFill>
                    <a:sysClr val="windowText" lastClr="000000"/>
                  </a:solidFill>
                  <a:latin typeface="Segoe UI"/>
                </a:endParaRPr>
              </a:p>
            </p:txBody>
          </p:sp>
          <p:sp>
            <p:nvSpPr>
              <p:cNvPr id="136" name="Freeform 6">
                <a:extLst>
                  <a:ext uri="{FF2B5EF4-FFF2-40B4-BE49-F238E27FC236}">
                    <a16:creationId xmlns:a16="http://schemas.microsoft.com/office/drawing/2014/main" id="{EE2E6859-F3D4-4387-9411-84227E36953B}"/>
                  </a:ext>
                </a:extLst>
              </p:cNvPr>
              <p:cNvSpPr>
                <a:spLocks/>
              </p:cNvSpPr>
              <p:nvPr/>
            </p:nvSpPr>
            <p:spPr bwMode="auto">
              <a:xfrm>
                <a:off x="2989197" y="3251584"/>
                <a:ext cx="172645" cy="86323"/>
              </a:xfrm>
              <a:custGeom>
                <a:avLst/>
                <a:gdLst>
                  <a:gd name="T0" fmla="*/ 40 w 40"/>
                  <a:gd name="T1" fmla="*/ 20 h 20"/>
                  <a:gd name="T2" fmla="*/ 20 w 40"/>
                  <a:gd name="T3" fmla="*/ 0 h 20"/>
                  <a:gd name="T4" fmla="*/ 0 w 40"/>
                  <a:gd name="T5" fmla="*/ 20 h 20"/>
                </a:gdLst>
                <a:ahLst/>
                <a:cxnLst>
                  <a:cxn ang="0">
                    <a:pos x="T0" y="T1"/>
                  </a:cxn>
                  <a:cxn ang="0">
                    <a:pos x="T2" y="T3"/>
                  </a:cxn>
                  <a:cxn ang="0">
                    <a:pos x="T4" y="T5"/>
                  </a:cxn>
                </a:cxnLst>
                <a:rect l="0" t="0" r="r" b="b"/>
                <a:pathLst>
                  <a:path w="40" h="20">
                    <a:moveTo>
                      <a:pt x="40" y="20"/>
                    </a:moveTo>
                    <a:cubicBezTo>
                      <a:pt x="40" y="8"/>
                      <a:pt x="31" y="0"/>
                      <a:pt x="20" y="0"/>
                    </a:cubicBezTo>
                    <a:cubicBezTo>
                      <a:pt x="9" y="0"/>
                      <a:pt x="0" y="8"/>
                      <a:pt x="0" y="20"/>
                    </a:cubicBezTo>
                  </a:path>
                </a:pathLst>
              </a:custGeom>
              <a:grpFill/>
              <a:ln w="28575" cap="flat" cmpd="sng" algn="ctr">
                <a:solidFill>
                  <a:srgbClr val="001F54"/>
                </a:solidFill>
                <a:prstDash val="solid"/>
                <a:miter lim="800000"/>
                <a:headEnd type="none" w="med" len="med"/>
                <a:tailEnd type="none" w="med" len="med"/>
              </a:ln>
              <a:effectLst/>
            </p:spPr>
            <p:txBody>
              <a:bodyPr vert="horz" wrap="square" lIns="91376" tIns="45688" rIns="91376" bIns="45688" numCol="1" anchor="t" anchorCtr="0" compatLnSpc="1">
                <a:prstTxWarp prst="textNoShape">
                  <a:avLst/>
                </a:prstTxWarp>
              </a:bodyPr>
              <a:lstStyle/>
              <a:p>
                <a:pPr defTabSz="913522">
                  <a:defRPr/>
                </a:pPr>
                <a:endParaRPr lang="en-US" kern="0">
                  <a:solidFill>
                    <a:sysClr val="windowText" lastClr="000000"/>
                  </a:solidFill>
                  <a:latin typeface="Segoe UI"/>
                </a:endParaRPr>
              </a:p>
            </p:txBody>
          </p:sp>
        </p:grpSp>
        <p:grpSp>
          <p:nvGrpSpPr>
            <p:cNvPr id="97" name="Group 96">
              <a:extLst>
                <a:ext uri="{FF2B5EF4-FFF2-40B4-BE49-F238E27FC236}">
                  <a16:creationId xmlns:a16="http://schemas.microsoft.com/office/drawing/2014/main" id="{2B6D3D7D-D992-40FA-A290-67A0E6BCE78E}"/>
                </a:ext>
              </a:extLst>
            </p:cNvPr>
            <p:cNvGrpSpPr/>
            <p:nvPr/>
          </p:nvGrpSpPr>
          <p:grpSpPr>
            <a:xfrm>
              <a:off x="5749143" y="4816835"/>
              <a:ext cx="642487" cy="540464"/>
              <a:chOff x="4328280" y="5634327"/>
              <a:chExt cx="825832" cy="694694"/>
            </a:xfrm>
          </p:grpSpPr>
          <p:sp>
            <p:nvSpPr>
              <p:cNvPr id="133" name="Rectangle 132">
                <a:extLst>
                  <a:ext uri="{FF2B5EF4-FFF2-40B4-BE49-F238E27FC236}">
                    <a16:creationId xmlns:a16="http://schemas.microsoft.com/office/drawing/2014/main" id="{FBEC8CA7-7FDF-451E-AEB3-B9EB8A4DD170}"/>
                  </a:ext>
                </a:extLst>
              </p:cNvPr>
              <p:cNvSpPr/>
              <p:nvPr/>
            </p:nvSpPr>
            <p:spPr bwMode="auto">
              <a:xfrm>
                <a:off x="4328280" y="5634327"/>
                <a:ext cx="825832" cy="694694"/>
              </a:xfrm>
              <a:prstGeom prst="rect">
                <a:avLst/>
              </a:prstGeom>
              <a:noFill/>
              <a:ln w="28575" cap="flat" cmpd="sng" algn="ctr">
                <a:solidFill>
                  <a:srgbClr val="001F54"/>
                </a:solidFill>
                <a:prstDash val="solid"/>
                <a:headEnd type="none" w="med" len="med"/>
                <a:tailEnd type="none" w="med" len="med"/>
              </a:ln>
              <a:effectLst/>
            </p:spPr>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4" name="Freeform 5">
                <a:extLst>
                  <a:ext uri="{FF2B5EF4-FFF2-40B4-BE49-F238E27FC236}">
                    <a16:creationId xmlns:a16="http://schemas.microsoft.com/office/drawing/2014/main" id="{3D0607F6-5209-4C6B-A05F-913348949359}"/>
                  </a:ext>
                </a:extLst>
              </p:cNvPr>
              <p:cNvSpPr>
                <a:spLocks noChangeAspect="1"/>
              </p:cNvSpPr>
              <p:nvPr/>
            </p:nvSpPr>
            <p:spPr bwMode="auto">
              <a:xfrm>
                <a:off x="4447810" y="5767682"/>
                <a:ext cx="586773" cy="407908"/>
              </a:xfrm>
              <a:custGeom>
                <a:avLst/>
                <a:gdLst>
                  <a:gd name="T0" fmla="*/ 148 w 678"/>
                  <a:gd name="T1" fmla="*/ 470 h 470"/>
                  <a:gd name="T2" fmla="*/ 498 w 678"/>
                  <a:gd name="T3" fmla="*/ 470 h 470"/>
                  <a:gd name="T4" fmla="*/ 678 w 678"/>
                  <a:gd name="T5" fmla="*/ 288 h 470"/>
                  <a:gd name="T6" fmla="*/ 509 w 678"/>
                  <a:gd name="T7" fmla="*/ 107 h 470"/>
                  <a:gd name="T8" fmla="*/ 339 w 678"/>
                  <a:gd name="T9" fmla="*/ 0 h 470"/>
                  <a:gd name="T10" fmla="*/ 148 w 678"/>
                  <a:gd name="T11" fmla="*/ 171 h 470"/>
                  <a:gd name="T12" fmla="*/ 148 w 678"/>
                  <a:gd name="T13" fmla="*/ 171 h 470"/>
                  <a:gd name="T14" fmla="*/ 0 w 678"/>
                  <a:gd name="T15" fmla="*/ 320 h 470"/>
                  <a:gd name="T16" fmla="*/ 148 w 678"/>
                  <a:gd name="T17" fmla="*/ 470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8" h="470">
                    <a:moveTo>
                      <a:pt x="148" y="470"/>
                    </a:moveTo>
                    <a:cubicBezTo>
                      <a:pt x="498" y="470"/>
                      <a:pt x="498" y="470"/>
                      <a:pt x="498" y="470"/>
                    </a:cubicBezTo>
                    <a:cubicBezTo>
                      <a:pt x="599" y="470"/>
                      <a:pt x="678" y="390"/>
                      <a:pt x="678" y="288"/>
                    </a:cubicBezTo>
                    <a:cubicBezTo>
                      <a:pt x="678" y="192"/>
                      <a:pt x="604" y="112"/>
                      <a:pt x="509" y="107"/>
                    </a:cubicBezTo>
                    <a:cubicBezTo>
                      <a:pt x="477" y="42"/>
                      <a:pt x="413" y="0"/>
                      <a:pt x="339" y="0"/>
                    </a:cubicBezTo>
                    <a:cubicBezTo>
                      <a:pt x="244" y="0"/>
                      <a:pt x="159" y="74"/>
                      <a:pt x="148" y="171"/>
                    </a:cubicBezTo>
                    <a:cubicBezTo>
                      <a:pt x="148" y="171"/>
                      <a:pt x="148" y="171"/>
                      <a:pt x="148" y="171"/>
                    </a:cubicBezTo>
                    <a:cubicBezTo>
                      <a:pt x="69" y="171"/>
                      <a:pt x="0" y="240"/>
                      <a:pt x="0" y="320"/>
                    </a:cubicBezTo>
                    <a:cubicBezTo>
                      <a:pt x="0" y="401"/>
                      <a:pt x="69" y="470"/>
                      <a:pt x="148" y="470"/>
                    </a:cubicBezTo>
                    <a:close/>
                  </a:path>
                </a:pathLst>
              </a:custGeom>
              <a:noFill/>
              <a:ln w="28575">
                <a:solidFill>
                  <a:srgbClr val="001F54"/>
                </a:solidFill>
              </a:ln>
            </p:spPr>
            <p:txBody>
              <a:bodyPr vert="horz" wrap="square" lIns="87843" tIns="43920" rIns="87843" bIns="43920" numCol="1" anchor="t" anchorCtr="0" compatLnSpc="1">
                <a:prstTxWarp prst="textNoShape">
                  <a:avLst/>
                </a:prstTxWarp>
              </a:bodyPr>
              <a:lstStyle/>
              <a:p>
                <a:pPr algn="ctr" defTabSz="878232">
                  <a:defRPr/>
                </a:pPr>
                <a:endParaRPr lang="en-US" sz="2800" kern="0">
                  <a:gradFill>
                    <a:gsLst>
                      <a:gs pos="17699">
                        <a:srgbClr val="B4009E"/>
                      </a:gs>
                      <a:gs pos="100000">
                        <a:srgbClr val="B4009E"/>
                      </a:gs>
                    </a:gsLst>
                    <a:lin ang="5400000" scaled="1"/>
                  </a:gradFill>
                  <a:latin typeface="Segoe UI Light"/>
                </a:endParaRPr>
              </a:p>
            </p:txBody>
          </p:sp>
        </p:grpSp>
        <p:sp>
          <p:nvSpPr>
            <p:cNvPr id="103" name="Cylinder 167">
              <a:extLst>
                <a:ext uri="{FF2B5EF4-FFF2-40B4-BE49-F238E27FC236}">
                  <a16:creationId xmlns:a16="http://schemas.microsoft.com/office/drawing/2014/main" id="{3E6455FB-B3F1-4D72-B4E8-7F0CCF4FE79F}"/>
                </a:ext>
              </a:extLst>
            </p:cNvPr>
            <p:cNvSpPr/>
            <p:nvPr/>
          </p:nvSpPr>
          <p:spPr bwMode="auto">
            <a:xfrm>
              <a:off x="7825600" y="4806204"/>
              <a:ext cx="480560" cy="499032"/>
            </a:xfrm>
            <a:prstGeom prst="can">
              <a:avLst/>
            </a:prstGeom>
            <a:noFill/>
            <a:ln w="28575" cap="flat" cmpd="sng" algn="ctr">
              <a:solidFill>
                <a:srgbClr val="001F54"/>
              </a:solidFill>
              <a:prstDash val="solid"/>
              <a:headEnd type="none" w="med" len="med"/>
              <a:tailEnd type="none" w="med" len="med"/>
            </a:ln>
            <a:effectLst/>
          </p:spPr>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 name="Group 1"/>
            <p:cNvGrpSpPr/>
            <p:nvPr/>
          </p:nvGrpSpPr>
          <p:grpSpPr>
            <a:xfrm>
              <a:off x="9659688" y="4785481"/>
              <a:ext cx="737514" cy="540463"/>
              <a:chOff x="9659688" y="4785481"/>
              <a:chExt cx="737514" cy="540463"/>
            </a:xfrm>
          </p:grpSpPr>
          <p:sp>
            <p:nvSpPr>
              <p:cNvPr id="120" name="Rectangle 119">
                <a:extLst>
                  <a:ext uri="{FF2B5EF4-FFF2-40B4-BE49-F238E27FC236}">
                    <a16:creationId xmlns:a16="http://schemas.microsoft.com/office/drawing/2014/main" id="{D37BD02E-8FE0-43C3-8189-243CE8EAB2BA}"/>
                  </a:ext>
                </a:extLst>
              </p:cNvPr>
              <p:cNvSpPr/>
              <p:nvPr/>
            </p:nvSpPr>
            <p:spPr bwMode="auto">
              <a:xfrm>
                <a:off x="9659688" y="4785481"/>
                <a:ext cx="316607" cy="540463"/>
              </a:xfrm>
              <a:prstGeom prst="rect">
                <a:avLst/>
              </a:prstGeom>
              <a:noFill/>
              <a:ln w="28575" cap="flat" cmpd="sng" algn="ctr">
                <a:solidFill>
                  <a:srgbClr val="001F54"/>
                </a:solidFill>
                <a:prstDash val="solid"/>
                <a:headEnd type="none" w="med" len="med"/>
                <a:tailEnd type="none" w="med" len="med"/>
              </a:ln>
              <a:effectLst/>
            </p:spPr>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121" name="Straight Connector 120">
                <a:extLst>
                  <a:ext uri="{FF2B5EF4-FFF2-40B4-BE49-F238E27FC236}">
                    <a16:creationId xmlns:a16="http://schemas.microsoft.com/office/drawing/2014/main" id="{860904F6-2643-485F-8761-B7BACF72EE8E}"/>
                  </a:ext>
                </a:extLst>
              </p:cNvPr>
              <p:cNvCxnSpPr/>
              <p:nvPr/>
            </p:nvCxnSpPr>
            <p:spPr>
              <a:xfrm>
                <a:off x="9659688" y="4884323"/>
                <a:ext cx="316607" cy="0"/>
              </a:xfrm>
              <a:prstGeom prst="line">
                <a:avLst/>
              </a:prstGeom>
              <a:noFill/>
              <a:ln w="28575" cap="flat" cmpd="sng" algn="ctr">
                <a:solidFill>
                  <a:srgbClr val="001F54"/>
                </a:solidFill>
                <a:prstDash val="solid"/>
                <a:headEnd type="none"/>
                <a:tailEnd type="none"/>
              </a:ln>
              <a:effectLst/>
            </p:spPr>
          </p:cxnSp>
          <p:cxnSp>
            <p:nvCxnSpPr>
              <p:cNvPr id="122" name="Straight Connector 121">
                <a:extLst>
                  <a:ext uri="{FF2B5EF4-FFF2-40B4-BE49-F238E27FC236}">
                    <a16:creationId xmlns:a16="http://schemas.microsoft.com/office/drawing/2014/main" id="{0DABDDF1-BB4A-4F8A-9DE5-058322107D40}"/>
                  </a:ext>
                </a:extLst>
              </p:cNvPr>
              <p:cNvCxnSpPr/>
              <p:nvPr/>
            </p:nvCxnSpPr>
            <p:spPr>
              <a:xfrm>
                <a:off x="9659688" y="4970681"/>
                <a:ext cx="316607" cy="0"/>
              </a:xfrm>
              <a:prstGeom prst="line">
                <a:avLst/>
              </a:prstGeom>
              <a:noFill/>
              <a:ln w="28575" cap="flat" cmpd="sng" algn="ctr">
                <a:solidFill>
                  <a:srgbClr val="001F54"/>
                </a:solidFill>
                <a:prstDash val="solid"/>
                <a:headEnd type="none"/>
                <a:tailEnd type="none"/>
              </a:ln>
              <a:effectLst/>
            </p:spPr>
          </p:cxnSp>
          <p:cxnSp>
            <p:nvCxnSpPr>
              <p:cNvPr id="123" name="Straight Connector 122">
                <a:extLst>
                  <a:ext uri="{FF2B5EF4-FFF2-40B4-BE49-F238E27FC236}">
                    <a16:creationId xmlns:a16="http://schemas.microsoft.com/office/drawing/2014/main" id="{0BC90513-CDF2-422C-A653-69135FA80C23}"/>
                  </a:ext>
                </a:extLst>
              </p:cNvPr>
              <p:cNvCxnSpPr/>
              <p:nvPr/>
            </p:nvCxnSpPr>
            <p:spPr>
              <a:xfrm>
                <a:off x="9659688" y="5057040"/>
                <a:ext cx="316607" cy="0"/>
              </a:xfrm>
              <a:prstGeom prst="line">
                <a:avLst/>
              </a:prstGeom>
              <a:noFill/>
              <a:ln w="28575" cap="flat" cmpd="sng" algn="ctr">
                <a:solidFill>
                  <a:srgbClr val="001F54"/>
                </a:solidFill>
                <a:prstDash val="solid"/>
                <a:headEnd type="none"/>
                <a:tailEnd type="none"/>
              </a:ln>
              <a:effectLst/>
            </p:spPr>
          </p:cxnSp>
          <p:cxnSp>
            <p:nvCxnSpPr>
              <p:cNvPr id="124" name="Straight Connector 123">
                <a:extLst>
                  <a:ext uri="{FF2B5EF4-FFF2-40B4-BE49-F238E27FC236}">
                    <a16:creationId xmlns:a16="http://schemas.microsoft.com/office/drawing/2014/main" id="{959EE230-AB57-4F9F-A665-7300719C41BD}"/>
                  </a:ext>
                </a:extLst>
              </p:cNvPr>
              <p:cNvCxnSpPr/>
              <p:nvPr/>
            </p:nvCxnSpPr>
            <p:spPr>
              <a:xfrm>
                <a:off x="9659688" y="5143399"/>
                <a:ext cx="316607" cy="0"/>
              </a:xfrm>
              <a:prstGeom prst="line">
                <a:avLst/>
              </a:prstGeom>
              <a:noFill/>
              <a:ln w="28575" cap="flat" cmpd="sng" algn="ctr">
                <a:solidFill>
                  <a:srgbClr val="001F54"/>
                </a:solidFill>
                <a:prstDash val="solid"/>
                <a:headEnd type="none"/>
                <a:tailEnd type="none"/>
              </a:ln>
              <a:effectLst/>
            </p:spPr>
          </p:cxnSp>
          <p:cxnSp>
            <p:nvCxnSpPr>
              <p:cNvPr id="126" name="Straight Connector 125">
                <a:extLst>
                  <a:ext uri="{FF2B5EF4-FFF2-40B4-BE49-F238E27FC236}">
                    <a16:creationId xmlns:a16="http://schemas.microsoft.com/office/drawing/2014/main" id="{CB0A31A6-DD61-4B2C-83AD-ABCE3936D561}"/>
                  </a:ext>
                </a:extLst>
              </p:cNvPr>
              <p:cNvCxnSpPr/>
              <p:nvPr/>
            </p:nvCxnSpPr>
            <p:spPr>
              <a:xfrm>
                <a:off x="9659688" y="5229757"/>
                <a:ext cx="316607" cy="0"/>
              </a:xfrm>
              <a:prstGeom prst="line">
                <a:avLst/>
              </a:prstGeom>
              <a:noFill/>
              <a:ln w="28575" cap="flat" cmpd="sng" algn="ctr">
                <a:solidFill>
                  <a:srgbClr val="001F54"/>
                </a:solidFill>
                <a:prstDash val="solid"/>
                <a:headEnd type="none"/>
                <a:tailEnd type="none"/>
              </a:ln>
              <a:effectLst/>
            </p:spPr>
          </p:cxnSp>
          <p:sp>
            <p:nvSpPr>
              <p:cNvPr id="127" name="Oval 126">
                <a:extLst>
                  <a:ext uri="{FF2B5EF4-FFF2-40B4-BE49-F238E27FC236}">
                    <a16:creationId xmlns:a16="http://schemas.microsoft.com/office/drawing/2014/main" id="{48CF2CB0-C6CA-4A1C-AEA7-487A0AE8FC6F}"/>
                  </a:ext>
                </a:extLst>
              </p:cNvPr>
              <p:cNvSpPr/>
              <p:nvPr/>
            </p:nvSpPr>
            <p:spPr bwMode="auto">
              <a:xfrm>
                <a:off x="9884544" y="4821638"/>
                <a:ext cx="35559" cy="35559"/>
              </a:xfrm>
              <a:prstGeom prst="ellipse">
                <a:avLst/>
              </a:prstGeom>
              <a:solidFill>
                <a:srgbClr val="001F54"/>
              </a:solidFill>
              <a:ln w="28575" cap="flat" cmpd="sng" algn="ctr">
                <a:noFill/>
                <a:prstDash val="solid"/>
                <a:headEnd type="none" w="med" len="med"/>
                <a:tailEnd type="none" w="med" len="med"/>
              </a:ln>
              <a:effectLst/>
            </p:spPr>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kern="0" err="1">
                  <a:solidFill>
                    <a:srgbClr val="FFFFFF"/>
                  </a:solidFill>
                  <a:latin typeface="Segoe UI"/>
                  <a:ea typeface="Segoe UI" pitchFamily="34" charset="0"/>
                  <a:cs typeface="Segoe UI" pitchFamily="34" charset="0"/>
                </a:endParaRPr>
              </a:p>
            </p:txBody>
          </p:sp>
          <p:sp>
            <p:nvSpPr>
              <p:cNvPr id="128" name="Oval 127">
                <a:extLst>
                  <a:ext uri="{FF2B5EF4-FFF2-40B4-BE49-F238E27FC236}">
                    <a16:creationId xmlns:a16="http://schemas.microsoft.com/office/drawing/2014/main" id="{8B4E6C8D-ACD0-462E-9897-C7CF2BD21F69}"/>
                  </a:ext>
                </a:extLst>
              </p:cNvPr>
              <p:cNvSpPr/>
              <p:nvPr/>
            </p:nvSpPr>
            <p:spPr bwMode="auto">
              <a:xfrm>
                <a:off x="9884544" y="4908014"/>
                <a:ext cx="35559" cy="35559"/>
              </a:xfrm>
              <a:prstGeom prst="ellipse">
                <a:avLst/>
              </a:prstGeom>
              <a:solidFill>
                <a:srgbClr val="001F54"/>
              </a:solidFill>
              <a:ln w="28575" cap="flat" cmpd="sng" algn="ctr">
                <a:noFill/>
                <a:prstDash val="solid"/>
                <a:headEnd type="none" w="med" len="med"/>
                <a:tailEnd type="none" w="med" len="med"/>
              </a:ln>
              <a:effectLst/>
            </p:spPr>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kern="0" err="1">
                  <a:solidFill>
                    <a:srgbClr val="FFFFFF"/>
                  </a:solidFill>
                  <a:latin typeface="Segoe UI"/>
                  <a:ea typeface="Segoe UI" pitchFamily="34" charset="0"/>
                  <a:cs typeface="Segoe UI" pitchFamily="34" charset="0"/>
                </a:endParaRPr>
              </a:p>
            </p:txBody>
          </p:sp>
          <p:sp>
            <p:nvSpPr>
              <p:cNvPr id="129" name="Oval 128">
                <a:extLst>
                  <a:ext uri="{FF2B5EF4-FFF2-40B4-BE49-F238E27FC236}">
                    <a16:creationId xmlns:a16="http://schemas.microsoft.com/office/drawing/2014/main" id="{B03968A8-A6AA-44E8-A9BC-694091323BFB}"/>
                  </a:ext>
                </a:extLst>
              </p:cNvPr>
              <p:cNvSpPr/>
              <p:nvPr/>
            </p:nvSpPr>
            <p:spPr bwMode="auto">
              <a:xfrm>
                <a:off x="9884544" y="4994391"/>
                <a:ext cx="35559" cy="35559"/>
              </a:xfrm>
              <a:prstGeom prst="ellipse">
                <a:avLst/>
              </a:prstGeom>
              <a:solidFill>
                <a:srgbClr val="001F54"/>
              </a:solidFill>
              <a:ln w="28575" cap="flat" cmpd="sng" algn="ctr">
                <a:noFill/>
                <a:prstDash val="solid"/>
                <a:headEnd type="none" w="med" len="med"/>
                <a:tailEnd type="none" w="med" len="med"/>
              </a:ln>
              <a:effectLst/>
            </p:spPr>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kern="0" err="1">
                  <a:solidFill>
                    <a:srgbClr val="FFFFFF"/>
                  </a:solidFill>
                  <a:latin typeface="Segoe UI"/>
                  <a:ea typeface="Segoe UI" pitchFamily="34" charset="0"/>
                  <a:cs typeface="Segoe UI" pitchFamily="34" charset="0"/>
                </a:endParaRPr>
              </a:p>
            </p:txBody>
          </p:sp>
          <p:sp>
            <p:nvSpPr>
              <p:cNvPr id="130" name="Oval 129">
                <a:extLst>
                  <a:ext uri="{FF2B5EF4-FFF2-40B4-BE49-F238E27FC236}">
                    <a16:creationId xmlns:a16="http://schemas.microsoft.com/office/drawing/2014/main" id="{C8F14B1E-AD86-45D1-913D-E9FF80B569DA}"/>
                  </a:ext>
                </a:extLst>
              </p:cNvPr>
              <p:cNvSpPr/>
              <p:nvPr/>
            </p:nvSpPr>
            <p:spPr bwMode="auto">
              <a:xfrm>
                <a:off x="9884544" y="5080767"/>
                <a:ext cx="35559" cy="35559"/>
              </a:xfrm>
              <a:prstGeom prst="ellipse">
                <a:avLst/>
              </a:prstGeom>
              <a:solidFill>
                <a:srgbClr val="001F54"/>
              </a:solidFill>
              <a:ln w="28575" cap="flat" cmpd="sng" algn="ctr">
                <a:noFill/>
                <a:prstDash val="solid"/>
                <a:headEnd type="none" w="med" len="med"/>
                <a:tailEnd type="none" w="med" len="med"/>
              </a:ln>
              <a:effectLst/>
            </p:spPr>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kern="0" err="1">
                  <a:solidFill>
                    <a:srgbClr val="FFFFFF"/>
                  </a:solidFill>
                  <a:latin typeface="Segoe UI"/>
                  <a:ea typeface="Segoe UI" pitchFamily="34" charset="0"/>
                  <a:cs typeface="Segoe UI" pitchFamily="34" charset="0"/>
                </a:endParaRPr>
              </a:p>
            </p:txBody>
          </p:sp>
          <p:sp>
            <p:nvSpPr>
              <p:cNvPr id="131" name="Oval 130">
                <a:extLst>
                  <a:ext uri="{FF2B5EF4-FFF2-40B4-BE49-F238E27FC236}">
                    <a16:creationId xmlns:a16="http://schemas.microsoft.com/office/drawing/2014/main" id="{8756938E-E91B-43FA-B0D0-F4487D6E004E}"/>
                  </a:ext>
                </a:extLst>
              </p:cNvPr>
              <p:cNvSpPr/>
              <p:nvPr/>
            </p:nvSpPr>
            <p:spPr bwMode="auto">
              <a:xfrm>
                <a:off x="9884544" y="5167144"/>
                <a:ext cx="35559" cy="35559"/>
              </a:xfrm>
              <a:prstGeom prst="ellipse">
                <a:avLst/>
              </a:prstGeom>
              <a:solidFill>
                <a:srgbClr val="001F54"/>
              </a:solidFill>
              <a:ln w="28575" cap="flat" cmpd="sng" algn="ctr">
                <a:noFill/>
                <a:prstDash val="solid"/>
                <a:headEnd type="none" w="med" len="med"/>
                <a:tailEnd type="none" w="med" len="med"/>
              </a:ln>
              <a:effectLst/>
            </p:spPr>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kern="0" err="1">
                  <a:solidFill>
                    <a:srgbClr val="FFFFFF"/>
                  </a:solidFill>
                  <a:latin typeface="Segoe UI"/>
                  <a:ea typeface="Segoe UI" pitchFamily="34" charset="0"/>
                  <a:cs typeface="Segoe UI" pitchFamily="34" charset="0"/>
                </a:endParaRPr>
              </a:p>
            </p:txBody>
          </p:sp>
          <p:sp>
            <p:nvSpPr>
              <p:cNvPr id="132" name="Oval 131">
                <a:extLst>
                  <a:ext uri="{FF2B5EF4-FFF2-40B4-BE49-F238E27FC236}">
                    <a16:creationId xmlns:a16="http://schemas.microsoft.com/office/drawing/2014/main" id="{7135AA4B-BAAB-40E9-962A-3DC44457F90E}"/>
                  </a:ext>
                </a:extLst>
              </p:cNvPr>
              <p:cNvSpPr/>
              <p:nvPr/>
            </p:nvSpPr>
            <p:spPr bwMode="auto">
              <a:xfrm>
                <a:off x="9884544" y="5253520"/>
                <a:ext cx="35559" cy="35559"/>
              </a:xfrm>
              <a:prstGeom prst="ellipse">
                <a:avLst/>
              </a:prstGeom>
              <a:solidFill>
                <a:srgbClr val="001F54"/>
              </a:solidFill>
              <a:ln w="28575" cap="flat" cmpd="sng" algn="ctr">
                <a:noFill/>
                <a:prstDash val="solid"/>
                <a:headEnd type="none" w="med" len="med"/>
                <a:tailEnd type="none" w="med" len="med"/>
              </a:ln>
              <a:effectLst/>
            </p:spPr>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kern="0" err="1">
                  <a:solidFill>
                    <a:srgbClr val="FFFFFF"/>
                  </a:solidFill>
                  <a:latin typeface="Segoe UI"/>
                  <a:ea typeface="Segoe UI" pitchFamily="34" charset="0"/>
                  <a:cs typeface="Segoe UI" pitchFamily="34" charset="0"/>
                </a:endParaRPr>
              </a:p>
            </p:txBody>
          </p:sp>
          <p:sp>
            <p:nvSpPr>
              <p:cNvPr id="107" name="Rectangle 106">
                <a:extLst>
                  <a:ext uri="{FF2B5EF4-FFF2-40B4-BE49-F238E27FC236}">
                    <a16:creationId xmlns:a16="http://schemas.microsoft.com/office/drawing/2014/main" id="{674F4ABF-15B5-4C0F-958F-13B5DD1C6AD8}"/>
                  </a:ext>
                </a:extLst>
              </p:cNvPr>
              <p:cNvSpPr/>
              <p:nvPr/>
            </p:nvSpPr>
            <p:spPr bwMode="auto">
              <a:xfrm>
                <a:off x="10080595" y="4785481"/>
                <a:ext cx="316607" cy="540463"/>
              </a:xfrm>
              <a:prstGeom prst="rect">
                <a:avLst/>
              </a:prstGeom>
              <a:noFill/>
              <a:ln w="28575" cap="flat" cmpd="sng" algn="ctr">
                <a:solidFill>
                  <a:srgbClr val="001F54"/>
                </a:solidFill>
                <a:prstDash val="solid"/>
                <a:headEnd type="none" w="med" len="med"/>
                <a:tailEnd type="none" w="med" len="med"/>
              </a:ln>
              <a:effectLst/>
            </p:spPr>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108" name="Straight Connector 107">
                <a:extLst>
                  <a:ext uri="{FF2B5EF4-FFF2-40B4-BE49-F238E27FC236}">
                    <a16:creationId xmlns:a16="http://schemas.microsoft.com/office/drawing/2014/main" id="{B974FE53-F91C-4E87-BF12-730B996C91A6}"/>
                  </a:ext>
                </a:extLst>
              </p:cNvPr>
              <p:cNvCxnSpPr/>
              <p:nvPr/>
            </p:nvCxnSpPr>
            <p:spPr>
              <a:xfrm>
                <a:off x="10080595" y="4884323"/>
                <a:ext cx="316607" cy="0"/>
              </a:xfrm>
              <a:prstGeom prst="line">
                <a:avLst/>
              </a:prstGeom>
              <a:noFill/>
              <a:ln w="28575" cap="flat" cmpd="sng" algn="ctr">
                <a:solidFill>
                  <a:srgbClr val="001F54"/>
                </a:solidFill>
                <a:prstDash val="solid"/>
                <a:headEnd type="none"/>
                <a:tailEnd type="none"/>
              </a:ln>
              <a:effectLst/>
            </p:spPr>
          </p:cxnSp>
          <p:cxnSp>
            <p:nvCxnSpPr>
              <p:cNvPr id="109" name="Straight Connector 108">
                <a:extLst>
                  <a:ext uri="{FF2B5EF4-FFF2-40B4-BE49-F238E27FC236}">
                    <a16:creationId xmlns:a16="http://schemas.microsoft.com/office/drawing/2014/main" id="{94ADD0AB-2414-460D-A5CC-2FA5870A9961}"/>
                  </a:ext>
                </a:extLst>
              </p:cNvPr>
              <p:cNvCxnSpPr/>
              <p:nvPr/>
            </p:nvCxnSpPr>
            <p:spPr>
              <a:xfrm>
                <a:off x="10080595" y="4970681"/>
                <a:ext cx="316607" cy="0"/>
              </a:xfrm>
              <a:prstGeom prst="line">
                <a:avLst/>
              </a:prstGeom>
              <a:noFill/>
              <a:ln w="28575" cap="flat" cmpd="sng" algn="ctr">
                <a:solidFill>
                  <a:srgbClr val="001F54"/>
                </a:solidFill>
                <a:prstDash val="solid"/>
                <a:headEnd type="none"/>
                <a:tailEnd type="none"/>
              </a:ln>
              <a:effectLst/>
            </p:spPr>
          </p:cxnSp>
          <p:cxnSp>
            <p:nvCxnSpPr>
              <p:cNvPr id="110" name="Straight Connector 109">
                <a:extLst>
                  <a:ext uri="{FF2B5EF4-FFF2-40B4-BE49-F238E27FC236}">
                    <a16:creationId xmlns:a16="http://schemas.microsoft.com/office/drawing/2014/main" id="{99E87FA1-2B06-4748-BA58-26491E0680FD}"/>
                  </a:ext>
                </a:extLst>
              </p:cNvPr>
              <p:cNvCxnSpPr/>
              <p:nvPr/>
            </p:nvCxnSpPr>
            <p:spPr>
              <a:xfrm>
                <a:off x="10080595" y="5057040"/>
                <a:ext cx="316607" cy="0"/>
              </a:xfrm>
              <a:prstGeom prst="line">
                <a:avLst/>
              </a:prstGeom>
              <a:noFill/>
              <a:ln w="28575" cap="flat" cmpd="sng" algn="ctr">
                <a:solidFill>
                  <a:srgbClr val="001F54"/>
                </a:solidFill>
                <a:prstDash val="solid"/>
                <a:headEnd type="none"/>
                <a:tailEnd type="none"/>
              </a:ln>
              <a:effectLst/>
            </p:spPr>
          </p:cxnSp>
          <p:cxnSp>
            <p:nvCxnSpPr>
              <p:cNvPr id="111" name="Straight Connector 110">
                <a:extLst>
                  <a:ext uri="{FF2B5EF4-FFF2-40B4-BE49-F238E27FC236}">
                    <a16:creationId xmlns:a16="http://schemas.microsoft.com/office/drawing/2014/main" id="{CC69AB13-E667-4C4B-B24D-A3EB6F1EBB39}"/>
                  </a:ext>
                </a:extLst>
              </p:cNvPr>
              <p:cNvCxnSpPr/>
              <p:nvPr/>
            </p:nvCxnSpPr>
            <p:spPr>
              <a:xfrm>
                <a:off x="10080595" y="5143399"/>
                <a:ext cx="316607" cy="0"/>
              </a:xfrm>
              <a:prstGeom prst="line">
                <a:avLst/>
              </a:prstGeom>
              <a:noFill/>
              <a:ln w="28575" cap="flat" cmpd="sng" algn="ctr">
                <a:solidFill>
                  <a:srgbClr val="001F54"/>
                </a:solidFill>
                <a:prstDash val="solid"/>
                <a:headEnd type="none"/>
                <a:tailEnd type="none"/>
              </a:ln>
              <a:effectLst/>
            </p:spPr>
          </p:cxnSp>
          <p:cxnSp>
            <p:nvCxnSpPr>
              <p:cNvPr id="112" name="Straight Connector 111">
                <a:extLst>
                  <a:ext uri="{FF2B5EF4-FFF2-40B4-BE49-F238E27FC236}">
                    <a16:creationId xmlns:a16="http://schemas.microsoft.com/office/drawing/2014/main" id="{BE522286-BE9B-4207-AAE0-35FF4696A934}"/>
                  </a:ext>
                </a:extLst>
              </p:cNvPr>
              <p:cNvCxnSpPr/>
              <p:nvPr/>
            </p:nvCxnSpPr>
            <p:spPr>
              <a:xfrm>
                <a:off x="10080595" y="5229757"/>
                <a:ext cx="316607" cy="0"/>
              </a:xfrm>
              <a:prstGeom prst="line">
                <a:avLst/>
              </a:prstGeom>
              <a:noFill/>
              <a:ln w="28575" cap="flat" cmpd="sng" algn="ctr">
                <a:solidFill>
                  <a:srgbClr val="001F54"/>
                </a:solidFill>
                <a:prstDash val="solid"/>
                <a:headEnd type="none"/>
                <a:tailEnd type="none"/>
              </a:ln>
              <a:effectLst/>
            </p:spPr>
          </p:cxnSp>
          <p:sp>
            <p:nvSpPr>
              <p:cNvPr id="113" name="Oval 112">
                <a:extLst>
                  <a:ext uri="{FF2B5EF4-FFF2-40B4-BE49-F238E27FC236}">
                    <a16:creationId xmlns:a16="http://schemas.microsoft.com/office/drawing/2014/main" id="{BF00AA11-7209-4782-8D72-BAE204B3C427}"/>
                  </a:ext>
                </a:extLst>
              </p:cNvPr>
              <p:cNvSpPr/>
              <p:nvPr/>
            </p:nvSpPr>
            <p:spPr bwMode="auto">
              <a:xfrm>
                <a:off x="10305451" y="4821638"/>
                <a:ext cx="35559" cy="35559"/>
              </a:xfrm>
              <a:prstGeom prst="ellipse">
                <a:avLst/>
              </a:prstGeom>
              <a:solidFill>
                <a:srgbClr val="001F54"/>
              </a:solidFill>
              <a:ln w="28575" cap="flat" cmpd="sng" algn="ctr">
                <a:noFill/>
                <a:prstDash val="solid"/>
                <a:headEnd type="none" w="med" len="med"/>
                <a:tailEnd type="none" w="med" len="med"/>
              </a:ln>
              <a:effectLst/>
            </p:spPr>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kern="0" err="1">
                  <a:solidFill>
                    <a:srgbClr val="FFFFFF"/>
                  </a:solidFill>
                  <a:latin typeface="Segoe UI"/>
                  <a:ea typeface="Segoe UI" pitchFamily="34" charset="0"/>
                  <a:cs typeface="Segoe UI" pitchFamily="34" charset="0"/>
                </a:endParaRPr>
              </a:p>
            </p:txBody>
          </p:sp>
          <p:sp>
            <p:nvSpPr>
              <p:cNvPr id="114" name="Oval 113">
                <a:extLst>
                  <a:ext uri="{FF2B5EF4-FFF2-40B4-BE49-F238E27FC236}">
                    <a16:creationId xmlns:a16="http://schemas.microsoft.com/office/drawing/2014/main" id="{BE454473-567D-4306-BA89-E67DE531D812}"/>
                  </a:ext>
                </a:extLst>
              </p:cNvPr>
              <p:cNvSpPr/>
              <p:nvPr/>
            </p:nvSpPr>
            <p:spPr bwMode="auto">
              <a:xfrm>
                <a:off x="10305451" y="4908014"/>
                <a:ext cx="35559" cy="35559"/>
              </a:xfrm>
              <a:prstGeom prst="ellipse">
                <a:avLst/>
              </a:prstGeom>
              <a:solidFill>
                <a:srgbClr val="001F54"/>
              </a:solidFill>
              <a:ln w="28575" cap="flat" cmpd="sng" algn="ctr">
                <a:noFill/>
                <a:prstDash val="solid"/>
                <a:headEnd type="none" w="med" len="med"/>
                <a:tailEnd type="none" w="med" len="med"/>
              </a:ln>
              <a:effectLst/>
            </p:spPr>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kern="0" err="1">
                  <a:solidFill>
                    <a:srgbClr val="FFFFFF"/>
                  </a:solidFill>
                  <a:latin typeface="Segoe UI"/>
                  <a:ea typeface="Segoe UI" pitchFamily="34" charset="0"/>
                  <a:cs typeface="Segoe UI" pitchFamily="34" charset="0"/>
                </a:endParaRPr>
              </a:p>
            </p:txBody>
          </p:sp>
          <p:sp>
            <p:nvSpPr>
              <p:cNvPr id="115" name="Oval 114">
                <a:extLst>
                  <a:ext uri="{FF2B5EF4-FFF2-40B4-BE49-F238E27FC236}">
                    <a16:creationId xmlns:a16="http://schemas.microsoft.com/office/drawing/2014/main" id="{EDB75672-C178-4928-9128-B731394EBB1E}"/>
                  </a:ext>
                </a:extLst>
              </p:cNvPr>
              <p:cNvSpPr/>
              <p:nvPr/>
            </p:nvSpPr>
            <p:spPr bwMode="auto">
              <a:xfrm>
                <a:off x="10305451" y="4994391"/>
                <a:ext cx="35559" cy="35559"/>
              </a:xfrm>
              <a:prstGeom prst="ellipse">
                <a:avLst/>
              </a:prstGeom>
              <a:solidFill>
                <a:srgbClr val="001F54"/>
              </a:solidFill>
              <a:ln w="28575" cap="flat" cmpd="sng" algn="ctr">
                <a:noFill/>
                <a:prstDash val="solid"/>
                <a:headEnd type="none" w="med" len="med"/>
                <a:tailEnd type="none" w="med" len="med"/>
              </a:ln>
              <a:effectLst/>
            </p:spPr>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kern="0" err="1">
                  <a:solidFill>
                    <a:srgbClr val="FFFFFF"/>
                  </a:solidFill>
                  <a:latin typeface="Segoe UI"/>
                  <a:ea typeface="Segoe UI" pitchFamily="34" charset="0"/>
                  <a:cs typeface="Segoe UI" pitchFamily="34" charset="0"/>
                </a:endParaRPr>
              </a:p>
            </p:txBody>
          </p:sp>
          <p:sp>
            <p:nvSpPr>
              <p:cNvPr id="116" name="Oval 115">
                <a:extLst>
                  <a:ext uri="{FF2B5EF4-FFF2-40B4-BE49-F238E27FC236}">
                    <a16:creationId xmlns:a16="http://schemas.microsoft.com/office/drawing/2014/main" id="{16DABEDB-C694-4FA2-94C6-AF318C5FA659}"/>
                  </a:ext>
                </a:extLst>
              </p:cNvPr>
              <p:cNvSpPr/>
              <p:nvPr/>
            </p:nvSpPr>
            <p:spPr bwMode="auto">
              <a:xfrm>
                <a:off x="10305451" y="5080767"/>
                <a:ext cx="35559" cy="35559"/>
              </a:xfrm>
              <a:prstGeom prst="ellipse">
                <a:avLst/>
              </a:prstGeom>
              <a:solidFill>
                <a:srgbClr val="001F54"/>
              </a:solidFill>
              <a:ln w="28575" cap="flat" cmpd="sng" algn="ctr">
                <a:noFill/>
                <a:prstDash val="solid"/>
                <a:headEnd type="none" w="med" len="med"/>
                <a:tailEnd type="none" w="med" len="med"/>
              </a:ln>
              <a:effectLst/>
            </p:spPr>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kern="0" err="1">
                  <a:solidFill>
                    <a:srgbClr val="FFFFFF"/>
                  </a:solidFill>
                  <a:latin typeface="Segoe UI"/>
                  <a:ea typeface="Segoe UI" pitchFamily="34" charset="0"/>
                  <a:cs typeface="Segoe UI" pitchFamily="34" charset="0"/>
                </a:endParaRPr>
              </a:p>
            </p:txBody>
          </p:sp>
          <p:sp>
            <p:nvSpPr>
              <p:cNvPr id="117" name="Oval 116">
                <a:extLst>
                  <a:ext uri="{FF2B5EF4-FFF2-40B4-BE49-F238E27FC236}">
                    <a16:creationId xmlns:a16="http://schemas.microsoft.com/office/drawing/2014/main" id="{BF1D8CDD-E0D9-411D-A6BB-5D122213B101}"/>
                  </a:ext>
                </a:extLst>
              </p:cNvPr>
              <p:cNvSpPr/>
              <p:nvPr/>
            </p:nvSpPr>
            <p:spPr bwMode="auto">
              <a:xfrm>
                <a:off x="10305451" y="5167144"/>
                <a:ext cx="35559" cy="35559"/>
              </a:xfrm>
              <a:prstGeom prst="ellipse">
                <a:avLst/>
              </a:prstGeom>
              <a:solidFill>
                <a:srgbClr val="001F54"/>
              </a:solidFill>
              <a:ln w="28575" cap="flat" cmpd="sng" algn="ctr">
                <a:noFill/>
                <a:prstDash val="solid"/>
                <a:headEnd type="none" w="med" len="med"/>
                <a:tailEnd type="none" w="med" len="med"/>
              </a:ln>
              <a:effectLst/>
            </p:spPr>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kern="0" err="1">
                  <a:solidFill>
                    <a:srgbClr val="FFFFFF"/>
                  </a:solidFill>
                  <a:latin typeface="Segoe UI"/>
                  <a:ea typeface="Segoe UI" pitchFamily="34" charset="0"/>
                  <a:cs typeface="Segoe UI" pitchFamily="34" charset="0"/>
                </a:endParaRPr>
              </a:p>
            </p:txBody>
          </p:sp>
          <p:sp>
            <p:nvSpPr>
              <p:cNvPr id="119" name="Oval 118">
                <a:extLst>
                  <a:ext uri="{FF2B5EF4-FFF2-40B4-BE49-F238E27FC236}">
                    <a16:creationId xmlns:a16="http://schemas.microsoft.com/office/drawing/2014/main" id="{79990126-B141-4278-ACBE-57BDFC759E8A}"/>
                  </a:ext>
                </a:extLst>
              </p:cNvPr>
              <p:cNvSpPr/>
              <p:nvPr/>
            </p:nvSpPr>
            <p:spPr bwMode="auto">
              <a:xfrm>
                <a:off x="10305451" y="5253520"/>
                <a:ext cx="35559" cy="35559"/>
              </a:xfrm>
              <a:prstGeom prst="ellipse">
                <a:avLst/>
              </a:prstGeom>
              <a:solidFill>
                <a:srgbClr val="001F54"/>
              </a:solidFill>
              <a:ln w="28575" cap="flat" cmpd="sng" algn="ctr">
                <a:noFill/>
                <a:prstDash val="solid"/>
                <a:headEnd type="none" w="med" len="med"/>
                <a:tailEnd type="none" w="med" len="med"/>
              </a:ln>
              <a:effectLst/>
            </p:spPr>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kern="0" err="1">
                  <a:solidFill>
                    <a:srgbClr val="FFFFFF"/>
                  </a:solidFill>
                  <a:latin typeface="Segoe UI"/>
                  <a:ea typeface="Segoe UI" pitchFamily="34" charset="0"/>
                  <a:cs typeface="Segoe UI" pitchFamily="34" charset="0"/>
                </a:endParaRPr>
              </a:p>
            </p:txBody>
          </p:sp>
        </p:grpSp>
      </p:grpSp>
      <p:sp>
        <p:nvSpPr>
          <p:cNvPr id="91" name="Rectangle 90">
            <a:extLst>
              <a:ext uri="{FF2B5EF4-FFF2-40B4-BE49-F238E27FC236}">
                <a16:creationId xmlns:a16="http://schemas.microsoft.com/office/drawing/2014/main" id="{6ACC106D-0B3A-451A-97C3-CBECB9DA5404}"/>
              </a:ext>
            </a:extLst>
          </p:cNvPr>
          <p:cNvSpPr/>
          <p:nvPr/>
        </p:nvSpPr>
        <p:spPr>
          <a:xfrm>
            <a:off x="413806" y="1826914"/>
            <a:ext cx="1233053" cy="345163"/>
          </a:xfrm>
          <a:prstGeom prst="rect">
            <a:avLst/>
          </a:prstGeom>
        </p:spPr>
        <p:txBody>
          <a:bodyPr wrap="none">
            <a:spAutoFit/>
          </a:bodyPr>
          <a:lstStyle/>
          <a:p>
            <a:pPr algn="ctr" defTabSz="932509">
              <a:defRPr/>
            </a:pPr>
            <a:r>
              <a:rPr lang="en-US" sz="1599" kern="0" spc="50">
                <a:solidFill>
                  <a:srgbClr val="353535">
                    <a:lumMod val="40000"/>
                    <a:lumOff val="60000"/>
                  </a:srgbClr>
                </a:solidFill>
                <a:latin typeface="Segoe UI" panose="020B0502040204020203" pitchFamily="34" charset="0"/>
                <a:cs typeface="Segoe UI" panose="020B0502040204020203" pitchFamily="34" charset="0"/>
              </a:rPr>
              <a:t>Productive</a:t>
            </a:r>
          </a:p>
        </p:txBody>
      </p:sp>
      <p:sp>
        <p:nvSpPr>
          <p:cNvPr id="93" name="speedometer_2">
            <a:extLst>
              <a:ext uri="{FF2B5EF4-FFF2-40B4-BE49-F238E27FC236}">
                <a16:creationId xmlns:a16="http://schemas.microsoft.com/office/drawing/2014/main" id="{96511714-CFA8-4E88-B24C-FF03D2B0D71B}"/>
              </a:ext>
            </a:extLst>
          </p:cNvPr>
          <p:cNvSpPr>
            <a:spLocks noChangeAspect="1" noEditPoints="1"/>
          </p:cNvSpPr>
          <p:nvPr/>
        </p:nvSpPr>
        <p:spPr bwMode="auto">
          <a:xfrm>
            <a:off x="817775" y="1183560"/>
            <a:ext cx="439680" cy="439678"/>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28575">
            <a:solidFill>
              <a:srgbClr val="B3B2B4"/>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cs typeface="Segoe UI" pitchFamily="34" charset="0"/>
            </a:endParaRPr>
          </a:p>
        </p:txBody>
      </p:sp>
    </p:spTree>
    <p:extLst>
      <p:ext uri="{BB962C8B-B14F-4D97-AF65-F5344CB8AC3E}">
        <p14:creationId xmlns:p14="http://schemas.microsoft.com/office/powerpoint/2010/main" val="558240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par>
                                <p:cTn id="8" presetID="6" presetClass="emph" presetSubtype="0" accel="100000" autoRev="1" fill="hold" grpId="1" nodeType="withEffect">
                                  <p:stCondLst>
                                    <p:cond delay="0"/>
                                  </p:stCondLst>
                                  <p:childTnLst>
                                    <p:animScale>
                                      <p:cBhvr>
                                        <p:cTn id="9" dur="500" fill="hold"/>
                                        <p:tgtEl>
                                          <p:spTgt spid="38"/>
                                        </p:tgtEl>
                                      </p:cBhvr>
                                      <p:by x="50000" y="50000"/>
                                    </p:animScale>
                                  </p:childTnLst>
                                </p:cTn>
                              </p:par>
                              <p:par>
                                <p:cTn id="10" presetID="10" presetClass="entr" presetSubtype="0" fill="hold" grpId="0" nodeType="withEffect">
                                  <p:stCondLst>
                                    <p:cond delay="500"/>
                                  </p:stCondLst>
                                  <p:childTnLst>
                                    <p:set>
                                      <p:cBhvr>
                                        <p:cTn id="11" dur="1" fill="hold">
                                          <p:stCondLst>
                                            <p:cond delay="0"/>
                                          </p:stCondLst>
                                        </p:cTn>
                                        <p:tgtEl>
                                          <p:spTgt spid="40"/>
                                        </p:tgtEl>
                                        <p:attrNameLst>
                                          <p:attrName>style.visibility</p:attrName>
                                        </p:attrNameLst>
                                      </p:cBhvr>
                                      <p:to>
                                        <p:strVal val="visible"/>
                                      </p:to>
                                    </p:set>
                                    <p:animEffect transition="in" filter="fade">
                                      <p:cBhvr>
                                        <p:cTn id="12" dur="500"/>
                                        <p:tgtEl>
                                          <p:spTgt spid="40"/>
                                        </p:tgtEl>
                                      </p:cBhvr>
                                    </p:animEffect>
                                  </p:childTnLst>
                                </p:cTn>
                              </p:par>
                              <p:par>
                                <p:cTn id="13" presetID="6" presetClass="emph" presetSubtype="0" accel="100000" autoRev="1" fill="hold" grpId="1" nodeType="withEffect">
                                  <p:stCondLst>
                                    <p:cond delay="0"/>
                                  </p:stCondLst>
                                  <p:childTnLst>
                                    <p:animScale>
                                      <p:cBhvr>
                                        <p:cTn id="14" dur="500" fill="hold"/>
                                        <p:tgtEl>
                                          <p:spTgt spid="40"/>
                                        </p:tgtEl>
                                      </p:cBhvr>
                                      <p:by x="50000" y="50000"/>
                                    </p:animScale>
                                  </p:childTnLst>
                                </p:cTn>
                              </p:par>
                              <p:par>
                                <p:cTn id="15" presetID="10" presetClass="entr" presetSubtype="0" fill="hold" grpId="0" nodeType="withEffect">
                                  <p:stCondLst>
                                    <p:cond delay="500"/>
                                  </p:stCondLst>
                                  <p:childTnLst>
                                    <p:set>
                                      <p:cBhvr>
                                        <p:cTn id="16" dur="1" fill="hold">
                                          <p:stCondLst>
                                            <p:cond delay="0"/>
                                          </p:stCondLst>
                                        </p:cTn>
                                        <p:tgtEl>
                                          <p:spTgt spid="41"/>
                                        </p:tgtEl>
                                        <p:attrNameLst>
                                          <p:attrName>style.visibility</p:attrName>
                                        </p:attrNameLst>
                                      </p:cBhvr>
                                      <p:to>
                                        <p:strVal val="visible"/>
                                      </p:to>
                                    </p:set>
                                    <p:animEffect transition="in" filter="fade">
                                      <p:cBhvr>
                                        <p:cTn id="17" dur="500"/>
                                        <p:tgtEl>
                                          <p:spTgt spid="41"/>
                                        </p:tgtEl>
                                      </p:cBhvr>
                                    </p:animEffect>
                                  </p:childTnLst>
                                </p:cTn>
                              </p:par>
                              <p:par>
                                <p:cTn id="18" presetID="6" presetClass="emph" presetSubtype="0" accel="100000" autoRev="1" fill="hold" grpId="1" nodeType="withEffect">
                                  <p:stCondLst>
                                    <p:cond delay="0"/>
                                  </p:stCondLst>
                                  <p:childTnLst>
                                    <p:animScale>
                                      <p:cBhvr>
                                        <p:cTn id="19" dur="500" fill="hold"/>
                                        <p:tgtEl>
                                          <p:spTgt spid="41"/>
                                        </p:tgtEl>
                                      </p:cBhvr>
                                      <p:by x="50000" y="50000"/>
                                    </p:animScale>
                                  </p:childTnLst>
                                </p:cTn>
                              </p:par>
                              <p:par>
                                <p:cTn id="20" presetID="10" presetClass="entr" presetSubtype="0" fill="hold" grpId="0" nodeType="withEffect">
                                  <p:stCondLst>
                                    <p:cond delay="500"/>
                                  </p:stCondLst>
                                  <p:childTnLst>
                                    <p:set>
                                      <p:cBhvr>
                                        <p:cTn id="21" dur="1" fill="hold">
                                          <p:stCondLst>
                                            <p:cond delay="0"/>
                                          </p:stCondLst>
                                        </p:cTn>
                                        <p:tgtEl>
                                          <p:spTgt spid="87"/>
                                        </p:tgtEl>
                                        <p:attrNameLst>
                                          <p:attrName>style.visibility</p:attrName>
                                        </p:attrNameLst>
                                      </p:cBhvr>
                                      <p:to>
                                        <p:strVal val="visible"/>
                                      </p:to>
                                    </p:set>
                                    <p:animEffect transition="in" filter="fade">
                                      <p:cBhvr>
                                        <p:cTn id="22" dur="500"/>
                                        <p:tgtEl>
                                          <p:spTgt spid="87"/>
                                        </p:tgtEl>
                                      </p:cBhvr>
                                    </p:animEffect>
                                  </p:childTnLst>
                                </p:cTn>
                              </p:par>
                              <p:par>
                                <p:cTn id="23" presetID="6" presetClass="emph" presetSubtype="0" accel="100000" autoRev="1" fill="hold" grpId="1" nodeType="withEffect">
                                  <p:stCondLst>
                                    <p:cond delay="0"/>
                                  </p:stCondLst>
                                  <p:childTnLst>
                                    <p:animScale>
                                      <p:cBhvr>
                                        <p:cTn id="24" dur="500" fill="hold"/>
                                        <p:tgtEl>
                                          <p:spTgt spid="87"/>
                                        </p:tgtEl>
                                      </p:cBhvr>
                                      <p:by x="50000" y="50000"/>
                                    </p:animScale>
                                  </p:childTnLst>
                                </p:cTn>
                              </p:par>
                              <p:par>
                                <p:cTn id="25" presetID="1" presetClass="entr" presetSubtype="0" fill="hold" grpId="0" nodeType="withEffect">
                                  <p:stCondLst>
                                    <p:cond delay="250"/>
                                  </p:stCondLst>
                                  <p:childTnLst>
                                    <p:set>
                                      <p:cBhvr>
                                        <p:cTn id="26" dur="1" fill="hold">
                                          <p:stCondLst>
                                            <p:cond delay="249"/>
                                          </p:stCondLst>
                                        </p:cTn>
                                        <p:tgtEl>
                                          <p:spTgt spid="48"/>
                                        </p:tgtEl>
                                        <p:attrNameLst>
                                          <p:attrName>style.visibility</p:attrName>
                                        </p:attrNameLst>
                                      </p:cBhvr>
                                      <p:to>
                                        <p:strVal val="visible"/>
                                      </p:to>
                                    </p:set>
                                  </p:childTnLst>
                                </p:cTn>
                              </p:par>
                              <p:par>
                                <p:cTn id="27" presetID="6" presetClass="emph" presetSubtype="0" accel="100000" autoRev="1" fill="hold" grpId="1" nodeType="withEffect">
                                  <p:stCondLst>
                                    <p:cond delay="250"/>
                                  </p:stCondLst>
                                  <p:childTnLst>
                                    <p:animScale>
                                      <p:cBhvr>
                                        <p:cTn id="28" dur="250" fill="hold"/>
                                        <p:tgtEl>
                                          <p:spTgt spid="48"/>
                                        </p:tgtEl>
                                      </p:cBhvr>
                                      <p:by x="0" y="0"/>
                                    </p:animScale>
                                  </p:childTnLst>
                                </p:cTn>
                              </p:par>
                              <p:par>
                                <p:cTn id="29" presetID="35" presetClass="path" presetSubtype="0" decel="100000" fill="hold" grpId="2" nodeType="withEffect">
                                  <p:stCondLst>
                                    <p:cond delay="250"/>
                                  </p:stCondLst>
                                  <p:childTnLst>
                                    <p:animMotion origin="layout" path="M 1.04167E-6 -1.11111E-6 L 1.04167E-6 0.11667 " pathEditMode="relative" rAng="0" ptsTypes="AA">
                                      <p:cBhvr>
                                        <p:cTn id="30" dur="600" spd="-100000" fill="hold"/>
                                        <p:tgtEl>
                                          <p:spTgt spid="48"/>
                                        </p:tgtEl>
                                        <p:attrNameLst>
                                          <p:attrName>ppt_x</p:attrName>
                                          <p:attrName>ppt_y</p:attrName>
                                        </p:attrNameLst>
                                      </p:cBhvr>
                                      <p:rCtr x="0" y="5833"/>
                                    </p:animMotion>
                                  </p:childTnLst>
                                </p:cTn>
                              </p:par>
                              <p:par>
                                <p:cTn id="31" presetID="1" presetClass="entr" presetSubtype="0" fill="hold" grpId="0" nodeType="withEffect">
                                  <p:stCondLst>
                                    <p:cond delay="250"/>
                                  </p:stCondLst>
                                  <p:childTnLst>
                                    <p:set>
                                      <p:cBhvr>
                                        <p:cTn id="32" dur="1" fill="hold">
                                          <p:stCondLst>
                                            <p:cond delay="249"/>
                                          </p:stCondLst>
                                        </p:cTn>
                                        <p:tgtEl>
                                          <p:spTgt spid="50"/>
                                        </p:tgtEl>
                                        <p:attrNameLst>
                                          <p:attrName>style.visibility</p:attrName>
                                        </p:attrNameLst>
                                      </p:cBhvr>
                                      <p:to>
                                        <p:strVal val="visible"/>
                                      </p:to>
                                    </p:set>
                                  </p:childTnLst>
                                </p:cTn>
                              </p:par>
                              <p:par>
                                <p:cTn id="33" presetID="6" presetClass="emph" presetSubtype="0" accel="100000" autoRev="1" fill="hold" grpId="1" nodeType="withEffect">
                                  <p:stCondLst>
                                    <p:cond delay="250"/>
                                  </p:stCondLst>
                                  <p:childTnLst>
                                    <p:animScale>
                                      <p:cBhvr>
                                        <p:cTn id="34" dur="250" fill="hold"/>
                                        <p:tgtEl>
                                          <p:spTgt spid="50"/>
                                        </p:tgtEl>
                                      </p:cBhvr>
                                      <p:by x="0" y="0"/>
                                    </p:animScale>
                                  </p:childTnLst>
                                </p:cTn>
                              </p:par>
                              <p:par>
                                <p:cTn id="35" presetID="35" presetClass="path" presetSubtype="0" decel="100000" fill="hold" grpId="2" nodeType="withEffect">
                                  <p:stCondLst>
                                    <p:cond delay="250"/>
                                  </p:stCondLst>
                                  <p:childTnLst>
                                    <p:animMotion origin="layout" path="M 2.70833E-6 -1.11111E-6 L 2.70833E-6 0.11667 " pathEditMode="relative" rAng="0" ptsTypes="AA">
                                      <p:cBhvr>
                                        <p:cTn id="36" dur="600" spd="-100000" fill="hold"/>
                                        <p:tgtEl>
                                          <p:spTgt spid="50"/>
                                        </p:tgtEl>
                                        <p:attrNameLst>
                                          <p:attrName>ppt_x</p:attrName>
                                          <p:attrName>ppt_y</p:attrName>
                                        </p:attrNameLst>
                                      </p:cBhvr>
                                      <p:rCtr x="0" y="5833"/>
                                    </p:animMotion>
                                  </p:childTnLst>
                                </p:cTn>
                              </p:par>
                              <p:par>
                                <p:cTn id="37" presetID="1" presetClass="entr" presetSubtype="0" fill="hold" grpId="0" nodeType="withEffect">
                                  <p:stCondLst>
                                    <p:cond delay="250"/>
                                  </p:stCondLst>
                                  <p:childTnLst>
                                    <p:set>
                                      <p:cBhvr>
                                        <p:cTn id="38" dur="1" fill="hold">
                                          <p:stCondLst>
                                            <p:cond delay="249"/>
                                          </p:stCondLst>
                                        </p:cTn>
                                        <p:tgtEl>
                                          <p:spTgt spid="51"/>
                                        </p:tgtEl>
                                        <p:attrNameLst>
                                          <p:attrName>style.visibility</p:attrName>
                                        </p:attrNameLst>
                                      </p:cBhvr>
                                      <p:to>
                                        <p:strVal val="visible"/>
                                      </p:to>
                                    </p:set>
                                  </p:childTnLst>
                                </p:cTn>
                              </p:par>
                              <p:par>
                                <p:cTn id="39" presetID="6" presetClass="emph" presetSubtype="0" accel="100000" autoRev="1" fill="hold" grpId="1" nodeType="withEffect">
                                  <p:stCondLst>
                                    <p:cond delay="250"/>
                                  </p:stCondLst>
                                  <p:childTnLst>
                                    <p:animScale>
                                      <p:cBhvr>
                                        <p:cTn id="40" dur="250" fill="hold"/>
                                        <p:tgtEl>
                                          <p:spTgt spid="51"/>
                                        </p:tgtEl>
                                      </p:cBhvr>
                                      <p:by x="0" y="0"/>
                                    </p:animScale>
                                  </p:childTnLst>
                                </p:cTn>
                              </p:par>
                              <p:par>
                                <p:cTn id="41" presetID="35" presetClass="path" presetSubtype="0" decel="100000" fill="hold" grpId="2" nodeType="withEffect">
                                  <p:stCondLst>
                                    <p:cond delay="250"/>
                                  </p:stCondLst>
                                  <p:childTnLst>
                                    <p:animMotion origin="layout" path="M 4.16667E-6 -1.11111E-6 L 4.16667E-6 0.11667 " pathEditMode="relative" rAng="0" ptsTypes="AA">
                                      <p:cBhvr>
                                        <p:cTn id="42" dur="600" spd="-100000" fill="hold"/>
                                        <p:tgtEl>
                                          <p:spTgt spid="51"/>
                                        </p:tgtEl>
                                        <p:attrNameLst>
                                          <p:attrName>ppt_x</p:attrName>
                                          <p:attrName>ppt_y</p:attrName>
                                        </p:attrNameLst>
                                      </p:cBhvr>
                                      <p:rCtr x="0" y="5833"/>
                                    </p:animMotion>
                                  </p:childTnLst>
                                </p:cTn>
                              </p:par>
                              <p:par>
                                <p:cTn id="43" presetID="1" presetClass="entr" presetSubtype="0" fill="hold" grpId="0" nodeType="withEffect">
                                  <p:stCondLst>
                                    <p:cond delay="250"/>
                                  </p:stCondLst>
                                  <p:childTnLst>
                                    <p:set>
                                      <p:cBhvr>
                                        <p:cTn id="44" dur="1" fill="hold">
                                          <p:stCondLst>
                                            <p:cond delay="249"/>
                                          </p:stCondLst>
                                        </p:cTn>
                                        <p:tgtEl>
                                          <p:spTgt spid="88"/>
                                        </p:tgtEl>
                                        <p:attrNameLst>
                                          <p:attrName>style.visibility</p:attrName>
                                        </p:attrNameLst>
                                      </p:cBhvr>
                                      <p:to>
                                        <p:strVal val="visible"/>
                                      </p:to>
                                    </p:set>
                                  </p:childTnLst>
                                </p:cTn>
                              </p:par>
                              <p:par>
                                <p:cTn id="45" presetID="6" presetClass="emph" presetSubtype="0" accel="100000" autoRev="1" fill="hold" grpId="1" nodeType="withEffect">
                                  <p:stCondLst>
                                    <p:cond delay="250"/>
                                  </p:stCondLst>
                                  <p:childTnLst>
                                    <p:animScale>
                                      <p:cBhvr>
                                        <p:cTn id="46" dur="250" fill="hold"/>
                                        <p:tgtEl>
                                          <p:spTgt spid="88"/>
                                        </p:tgtEl>
                                      </p:cBhvr>
                                      <p:by x="0" y="0"/>
                                    </p:animScale>
                                  </p:childTnLst>
                                </p:cTn>
                              </p:par>
                              <p:par>
                                <p:cTn id="47" presetID="35" presetClass="path" presetSubtype="0" decel="100000" fill="hold" grpId="2" nodeType="withEffect">
                                  <p:stCondLst>
                                    <p:cond delay="250"/>
                                  </p:stCondLst>
                                  <p:childTnLst>
                                    <p:animMotion origin="layout" path="M -4.16667E-6 -1.11111E-6 L -4.16667E-6 0.11667 " pathEditMode="relative" rAng="0" ptsTypes="AA">
                                      <p:cBhvr>
                                        <p:cTn id="48" dur="600" spd="-100000" fill="hold"/>
                                        <p:tgtEl>
                                          <p:spTgt spid="88"/>
                                        </p:tgtEl>
                                        <p:attrNameLst>
                                          <p:attrName>ppt_x</p:attrName>
                                          <p:attrName>ppt_y</p:attrName>
                                        </p:attrNameLst>
                                      </p:cBhvr>
                                      <p:rCtr x="0" y="5833"/>
                                    </p:animMotion>
                                  </p:childTnLst>
                                </p:cTn>
                              </p:par>
                              <p:par>
                                <p:cTn id="49" presetID="1" presetClass="entr" presetSubtype="0" fill="hold" grpId="0" nodeType="withEffect">
                                  <p:stCondLst>
                                    <p:cond delay="250"/>
                                  </p:stCondLst>
                                  <p:childTnLst>
                                    <p:set>
                                      <p:cBhvr>
                                        <p:cTn id="50" dur="1" fill="hold">
                                          <p:stCondLst>
                                            <p:cond delay="249"/>
                                          </p:stCondLst>
                                        </p:cTn>
                                        <p:tgtEl>
                                          <p:spTgt spid="44"/>
                                        </p:tgtEl>
                                        <p:attrNameLst>
                                          <p:attrName>style.visibility</p:attrName>
                                        </p:attrNameLst>
                                      </p:cBhvr>
                                      <p:to>
                                        <p:strVal val="visible"/>
                                      </p:to>
                                    </p:set>
                                  </p:childTnLst>
                                </p:cTn>
                              </p:par>
                              <p:par>
                                <p:cTn id="51" presetID="6" presetClass="emph" presetSubtype="0" accel="100000" autoRev="1" fill="hold" grpId="1" nodeType="withEffect">
                                  <p:stCondLst>
                                    <p:cond delay="250"/>
                                  </p:stCondLst>
                                  <p:childTnLst>
                                    <p:animScale>
                                      <p:cBhvr>
                                        <p:cTn id="52" dur="250" fill="hold"/>
                                        <p:tgtEl>
                                          <p:spTgt spid="44"/>
                                        </p:tgtEl>
                                      </p:cBhvr>
                                      <p:by x="0" y="0"/>
                                    </p:animScale>
                                  </p:childTnLst>
                                </p:cTn>
                              </p:par>
                              <p:par>
                                <p:cTn id="53" presetID="35" presetClass="path" presetSubtype="0" decel="100000" fill="hold" grpId="2" nodeType="withEffect">
                                  <p:stCondLst>
                                    <p:cond delay="250"/>
                                  </p:stCondLst>
                                  <p:childTnLst>
                                    <p:animMotion origin="layout" path="M 1.04167E-6 7.40741E-7 L 1.04167E-6 -0.12431 " pathEditMode="relative" rAng="0" ptsTypes="AA">
                                      <p:cBhvr>
                                        <p:cTn id="54" dur="600" spd="-100000" fill="hold"/>
                                        <p:tgtEl>
                                          <p:spTgt spid="44"/>
                                        </p:tgtEl>
                                        <p:attrNameLst>
                                          <p:attrName>ppt_x</p:attrName>
                                          <p:attrName>ppt_y</p:attrName>
                                        </p:attrNameLst>
                                      </p:cBhvr>
                                      <p:rCtr x="0" y="-6227"/>
                                    </p:animMotion>
                                  </p:childTnLst>
                                </p:cTn>
                              </p:par>
                              <p:par>
                                <p:cTn id="55" presetID="1" presetClass="entr" presetSubtype="0" fill="hold" grpId="0" nodeType="withEffect">
                                  <p:stCondLst>
                                    <p:cond delay="250"/>
                                  </p:stCondLst>
                                  <p:childTnLst>
                                    <p:set>
                                      <p:cBhvr>
                                        <p:cTn id="56" dur="1" fill="hold">
                                          <p:stCondLst>
                                            <p:cond delay="249"/>
                                          </p:stCondLst>
                                        </p:cTn>
                                        <p:tgtEl>
                                          <p:spTgt spid="46"/>
                                        </p:tgtEl>
                                        <p:attrNameLst>
                                          <p:attrName>style.visibility</p:attrName>
                                        </p:attrNameLst>
                                      </p:cBhvr>
                                      <p:to>
                                        <p:strVal val="visible"/>
                                      </p:to>
                                    </p:set>
                                  </p:childTnLst>
                                </p:cTn>
                              </p:par>
                              <p:par>
                                <p:cTn id="57" presetID="6" presetClass="emph" presetSubtype="0" accel="100000" autoRev="1" fill="hold" grpId="1" nodeType="withEffect">
                                  <p:stCondLst>
                                    <p:cond delay="250"/>
                                  </p:stCondLst>
                                  <p:childTnLst>
                                    <p:animScale>
                                      <p:cBhvr>
                                        <p:cTn id="58" dur="250" fill="hold"/>
                                        <p:tgtEl>
                                          <p:spTgt spid="46"/>
                                        </p:tgtEl>
                                      </p:cBhvr>
                                      <p:by x="0" y="0"/>
                                    </p:animScale>
                                  </p:childTnLst>
                                </p:cTn>
                              </p:par>
                              <p:par>
                                <p:cTn id="59" presetID="35" presetClass="path" presetSubtype="0" decel="100000" fill="hold" grpId="2" nodeType="withEffect">
                                  <p:stCondLst>
                                    <p:cond delay="250"/>
                                  </p:stCondLst>
                                  <p:childTnLst>
                                    <p:animMotion origin="layout" path="M 2.70833E-6 7.40741E-7 L 2.70833E-6 -0.12431 " pathEditMode="relative" rAng="0" ptsTypes="AA">
                                      <p:cBhvr>
                                        <p:cTn id="60" dur="600" spd="-100000" fill="hold"/>
                                        <p:tgtEl>
                                          <p:spTgt spid="46"/>
                                        </p:tgtEl>
                                        <p:attrNameLst>
                                          <p:attrName>ppt_x</p:attrName>
                                          <p:attrName>ppt_y</p:attrName>
                                        </p:attrNameLst>
                                      </p:cBhvr>
                                      <p:rCtr x="0" y="-6227"/>
                                    </p:animMotion>
                                  </p:childTnLst>
                                </p:cTn>
                              </p:par>
                              <p:par>
                                <p:cTn id="61" presetID="1" presetClass="entr" presetSubtype="0" fill="hold" grpId="0" nodeType="withEffect">
                                  <p:stCondLst>
                                    <p:cond delay="250"/>
                                  </p:stCondLst>
                                  <p:childTnLst>
                                    <p:set>
                                      <p:cBhvr>
                                        <p:cTn id="62" dur="1" fill="hold">
                                          <p:stCondLst>
                                            <p:cond delay="249"/>
                                          </p:stCondLst>
                                        </p:cTn>
                                        <p:tgtEl>
                                          <p:spTgt spid="47"/>
                                        </p:tgtEl>
                                        <p:attrNameLst>
                                          <p:attrName>style.visibility</p:attrName>
                                        </p:attrNameLst>
                                      </p:cBhvr>
                                      <p:to>
                                        <p:strVal val="visible"/>
                                      </p:to>
                                    </p:set>
                                  </p:childTnLst>
                                </p:cTn>
                              </p:par>
                              <p:par>
                                <p:cTn id="63" presetID="6" presetClass="emph" presetSubtype="0" accel="100000" autoRev="1" fill="hold" grpId="1" nodeType="withEffect">
                                  <p:stCondLst>
                                    <p:cond delay="250"/>
                                  </p:stCondLst>
                                  <p:childTnLst>
                                    <p:animScale>
                                      <p:cBhvr>
                                        <p:cTn id="64" dur="250" fill="hold"/>
                                        <p:tgtEl>
                                          <p:spTgt spid="47"/>
                                        </p:tgtEl>
                                      </p:cBhvr>
                                      <p:by x="0" y="0"/>
                                    </p:animScale>
                                  </p:childTnLst>
                                </p:cTn>
                              </p:par>
                              <p:par>
                                <p:cTn id="65" presetID="35" presetClass="path" presetSubtype="0" decel="100000" fill="hold" grpId="2" nodeType="withEffect">
                                  <p:stCondLst>
                                    <p:cond delay="250"/>
                                  </p:stCondLst>
                                  <p:childTnLst>
                                    <p:animMotion origin="layout" path="M 4.16667E-6 7.40741E-7 L 4.16667E-6 -0.12431 " pathEditMode="relative" rAng="0" ptsTypes="AA">
                                      <p:cBhvr>
                                        <p:cTn id="66" dur="600" spd="-100000" fill="hold"/>
                                        <p:tgtEl>
                                          <p:spTgt spid="47"/>
                                        </p:tgtEl>
                                        <p:attrNameLst>
                                          <p:attrName>ppt_x</p:attrName>
                                          <p:attrName>ppt_y</p:attrName>
                                        </p:attrNameLst>
                                      </p:cBhvr>
                                      <p:rCtr x="0" y="-6227"/>
                                    </p:animMotion>
                                  </p:childTnLst>
                                </p:cTn>
                              </p:par>
                              <p:par>
                                <p:cTn id="67" presetID="1" presetClass="entr" presetSubtype="0" fill="hold" grpId="0" nodeType="withEffect">
                                  <p:stCondLst>
                                    <p:cond delay="250"/>
                                  </p:stCondLst>
                                  <p:childTnLst>
                                    <p:set>
                                      <p:cBhvr>
                                        <p:cTn id="68" dur="1" fill="hold">
                                          <p:stCondLst>
                                            <p:cond delay="249"/>
                                          </p:stCondLst>
                                        </p:cTn>
                                        <p:tgtEl>
                                          <p:spTgt spid="89"/>
                                        </p:tgtEl>
                                        <p:attrNameLst>
                                          <p:attrName>style.visibility</p:attrName>
                                        </p:attrNameLst>
                                      </p:cBhvr>
                                      <p:to>
                                        <p:strVal val="visible"/>
                                      </p:to>
                                    </p:set>
                                  </p:childTnLst>
                                </p:cTn>
                              </p:par>
                              <p:par>
                                <p:cTn id="69" presetID="6" presetClass="emph" presetSubtype="0" accel="100000" autoRev="1" fill="hold" grpId="1" nodeType="withEffect">
                                  <p:stCondLst>
                                    <p:cond delay="250"/>
                                  </p:stCondLst>
                                  <p:childTnLst>
                                    <p:animScale>
                                      <p:cBhvr>
                                        <p:cTn id="70" dur="250" fill="hold"/>
                                        <p:tgtEl>
                                          <p:spTgt spid="89"/>
                                        </p:tgtEl>
                                      </p:cBhvr>
                                      <p:by x="0" y="0"/>
                                    </p:animScale>
                                  </p:childTnLst>
                                </p:cTn>
                              </p:par>
                              <p:par>
                                <p:cTn id="71" presetID="35" presetClass="path" presetSubtype="0" decel="100000" fill="hold" grpId="2" nodeType="withEffect">
                                  <p:stCondLst>
                                    <p:cond delay="250"/>
                                  </p:stCondLst>
                                  <p:childTnLst>
                                    <p:animMotion origin="layout" path="M -4.16667E-6 7.40741E-7 L -4.16667E-6 -0.12431 " pathEditMode="relative" rAng="0" ptsTypes="AA">
                                      <p:cBhvr>
                                        <p:cTn id="72" dur="600" spd="-100000" fill="hold"/>
                                        <p:tgtEl>
                                          <p:spTgt spid="89"/>
                                        </p:tgtEl>
                                        <p:attrNameLst>
                                          <p:attrName>ppt_x</p:attrName>
                                          <p:attrName>ppt_y</p:attrName>
                                        </p:attrNameLst>
                                      </p:cBhvr>
                                      <p:rCtr x="0" y="-6227"/>
                                    </p:animMotion>
                                  </p:childTnLst>
                                </p:cTn>
                              </p:par>
                              <p:par>
                                <p:cTn id="73" presetID="10" presetClass="entr" presetSubtype="0" fill="hold" nodeType="withEffect">
                                  <p:stCondLst>
                                    <p:cond delay="250"/>
                                  </p:stCondLst>
                                  <p:childTnLst>
                                    <p:set>
                                      <p:cBhvr>
                                        <p:cTn id="74" dur="1" fill="hold">
                                          <p:stCondLst>
                                            <p:cond delay="0"/>
                                          </p:stCondLst>
                                        </p:cTn>
                                        <p:tgtEl>
                                          <p:spTgt spid="3"/>
                                        </p:tgtEl>
                                        <p:attrNameLst>
                                          <p:attrName>style.visibility</p:attrName>
                                        </p:attrNameLst>
                                      </p:cBhvr>
                                      <p:to>
                                        <p:strVal val="visible"/>
                                      </p:to>
                                    </p:set>
                                    <p:animEffect transition="in" filter="fade">
                                      <p:cBhvr>
                                        <p:cTn id="75" dur="500"/>
                                        <p:tgtEl>
                                          <p:spTgt spid="3"/>
                                        </p:tgtEl>
                                      </p:cBhvr>
                                    </p:animEffect>
                                  </p:childTnLst>
                                </p:cTn>
                              </p:par>
                              <p:par>
                                <p:cTn id="76" presetID="10" presetClass="entr" presetSubtype="0" fill="hold" grpId="0" nodeType="withEffect">
                                  <p:stCondLst>
                                    <p:cond delay="600"/>
                                  </p:stCondLst>
                                  <p:childTnLst>
                                    <p:set>
                                      <p:cBhvr>
                                        <p:cTn id="77" dur="1" fill="hold">
                                          <p:stCondLst>
                                            <p:cond delay="0"/>
                                          </p:stCondLst>
                                        </p:cTn>
                                        <p:tgtEl>
                                          <p:spTgt spid="53"/>
                                        </p:tgtEl>
                                        <p:attrNameLst>
                                          <p:attrName>style.visibility</p:attrName>
                                        </p:attrNameLst>
                                      </p:cBhvr>
                                      <p:to>
                                        <p:strVal val="visible"/>
                                      </p:to>
                                    </p:set>
                                    <p:animEffect transition="in" filter="fade">
                                      <p:cBhvr>
                                        <p:cTn id="78" dur="400"/>
                                        <p:tgtEl>
                                          <p:spTgt spid="53"/>
                                        </p:tgtEl>
                                      </p:cBhvr>
                                    </p:animEffect>
                                  </p:childTnLst>
                                </p:cTn>
                              </p:par>
                              <p:par>
                                <p:cTn id="79" presetID="42" presetClass="path" presetSubtype="0" decel="100000" fill="hold" grpId="1" nodeType="withEffect">
                                  <p:stCondLst>
                                    <p:cond delay="300"/>
                                  </p:stCondLst>
                                  <p:childTnLst>
                                    <p:animMotion origin="layout" path="M 1.25E-6 -1.85185E-6 L 1.25E-6 0.0963 " pathEditMode="relative" rAng="0" ptsTypes="AA">
                                      <p:cBhvr>
                                        <p:cTn id="80" dur="700" spd="-100000" fill="hold"/>
                                        <p:tgtEl>
                                          <p:spTgt spid="53"/>
                                        </p:tgtEl>
                                        <p:attrNameLst>
                                          <p:attrName>ppt_x</p:attrName>
                                          <p:attrName>ppt_y</p:attrName>
                                        </p:attrNameLst>
                                      </p:cBhvr>
                                      <p:rCtr x="0" y="4815"/>
                                    </p:animMotion>
                                  </p:childTnLst>
                                </p:cTn>
                              </p:par>
                              <p:par>
                                <p:cTn id="81" presetID="10" presetClass="entr" presetSubtype="0" fill="hold" grpId="0" nodeType="withEffect">
                                  <p:stCondLst>
                                    <p:cond delay="600"/>
                                  </p:stCondLst>
                                  <p:childTnLst>
                                    <p:set>
                                      <p:cBhvr>
                                        <p:cTn id="82" dur="1" fill="hold">
                                          <p:stCondLst>
                                            <p:cond delay="0"/>
                                          </p:stCondLst>
                                        </p:cTn>
                                        <p:tgtEl>
                                          <p:spTgt spid="59"/>
                                        </p:tgtEl>
                                        <p:attrNameLst>
                                          <p:attrName>style.visibility</p:attrName>
                                        </p:attrNameLst>
                                      </p:cBhvr>
                                      <p:to>
                                        <p:strVal val="visible"/>
                                      </p:to>
                                    </p:set>
                                    <p:animEffect transition="in" filter="fade">
                                      <p:cBhvr>
                                        <p:cTn id="83" dur="400"/>
                                        <p:tgtEl>
                                          <p:spTgt spid="59"/>
                                        </p:tgtEl>
                                      </p:cBhvr>
                                    </p:animEffect>
                                  </p:childTnLst>
                                </p:cTn>
                              </p:par>
                              <p:par>
                                <p:cTn id="84" presetID="42" presetClass="path" presetSubtype="0" decel="100000" fill="hold" grpId="1" nodeType="withEffect">
                                  <p:stCondLst>
                                    <p:cond delay="300"/>
                                  </p:stCondLst>
                                  <p:childTnLst>
                                    <p:animMotion origin="layout" path="M 2.70833E-6 -1.85185E-6 L 2.70833E-6 0.0963 " pathEditMode="relative" rAng="0" ptsTypes="AA">
                                      <p:cBhvr>
                                        <p:cTn id="85" dur="700" spd="-100000" fill="hold"/>
                                        <p:tgtEl>
                                          <p:spTgt spid="59"/>
                                        </p:tgtEl>
                                        <p:attrNameLst>
                                          <p:attrName>ppt_x</p:attrName>
                                          <p:attrName>ppt_y</p:attrName>
                                        </p:attrNameLst>
                                      </p:cBhvr>
                                      <p:rCtr x="0" y="4815"/>
                                    </p:animMotion>
                                  </p:childTnLst>
                                </p:cTn>
                              </p:par>
                              <p:par>
                                <p:cTn id="86" presetID="10" presetClass="entr" presetSubtype="0" fill="hold" grpId="0" nodeType="withEffect">
                                  <p:stCondLst>
                                    <p:cond delay="600"/>
                                  </p:stCondLst>
                                  <p:childTnLst>
                                    <p:set>
                                      <p:cBhvr>
                                        <p:cTn id="87" dur="1" fill="hold">
                                          <p:stCondLst>
                                            <p:cond delay="0"/>
                                          </p:stCondLst>
                                        </p:cTn>
                                        <p:tgtEl>
                                          <p:spTgt spid="62"/>
                                        </p:tgtEl>
                                        <p:attrNameLst>
                                          <p:attrName>style.visibility</p:attrName>
                                        </p:attrNameLst>
                                      </p:cBhvr>
                                      <p:to>
                                        <p:strVal val="visible"/>
                                      </p:to>
                                    </p:set>
                                    <p:animEffect transition="in" filter="fade">
                                      <p:cBhvr>
                                        <p:cTn id="88" dur="400"/>
                                        <p:tgtEl>
                                          <p:spTgt spid="62"/>
                                        </p:tgtEl>
                                      </p:cBhvr>
                                    </p:animEffect>
                                  </p:childTnLst>
                                </p:cTn>
                              </p:par>
                              <p:par>
                                <p:cTn id="89" presetID="42" presetClass="path" presetSubtype="0" decel="100000" fill="hold" grpId="1" nodeType="withEffect">
                                  <p:stCondLst>
                                    <p:cond delay="300"/>
                                  </p:stCondLst>
                                  <p:childTnLst>
                                    <p:animMotion origin="layout" path="M 4.375E-6 -1.85185E-6 L 4.375E-6 0.0963 " pathEditMode="relative" rAng="0" ptsTypes="AA">
                                      <p:cBhvr>
                                        <p:cTn id="90" dur="700" spd="-100000" fill="hold"/>
                                        <p:tgtEl>
                                          <p:spTgt spid="62"/>
                                        </p:tgtEl>
                                        <p:attrNameLst>
                                          <p:attrName>ppt_x</p:attrName>
                                          <p:attrName>ppt_y</p:attrName>
                                        </p:attrNameLst>
                                      </p:cBhvr>
                                      <p:rCtr x="0" y="4815"/>
                                    </p:animMotion>
                                  </p:childTnLst>
                                </p:cTn>
                              </p:par>
                              <p:par>
                                <p:cTn id="91" presetID="10" presetClass="entr" presetSubtype="0" fill="hold" grpId="0" nodeType="withEffect">
                                  <p:stCondLst>
                                    <p:cond delay="600"/>
                                  </p:stCondLst>
                                  <p:childTnLst>
                                    <p:set>
                                      <p:cBhvr>
                                        <p:cTn id="92" dur="1" fill="hold">
                                          <p:stCondLst>
                                            <p:cond delay="0"/>
                                          </p:stCondLst>
                                        </p:cTn>
                                        <p:tgtEl>
                                          <p:spTgt spid="90"/>
                                        </p:tgtEl>
                                        <p:attrNameLst>
                                          <p:attrName>style.visibility</p:attrName>
                                        </p:attrNameLst>
                                      </p:cBhvr>
                                      <p:to>
                                        <p:strVal val="visible"/>
                                      </p:to>
                                    </p:set>
                                    <p:animEffect transition="in" filter="fade">
                                      <p:cBhvr>
                                        <p:cTn id="93" dur="400"/>
                                        <p:tgtEl>
                                          <p:spTgt spid="90"/>
                                        </p:tgtEl>
                                      </p:cBhvr>
                                    </p:animEffect>
                                  </p:childTnLst>
                                </p:cTn>
                              </p:par>
                              <p:par>
                                <p:cTn id="94" presetID="42" presetClass="path" presetSubtype="0" decel="100000" fill="hold" grpId="1" nodeType="withEffect">
                                  <p:stCondLst>
                                    <p:cond delay="300"/>
                                  </p:stCondLst>
                                  <p:childTnLst>
                                    <p:animMotion origin="layout" path="M -4.16667E-6 -1.85185E-6 L -4.16667E-6 0.0963 " pathEditMode="relative" rAng="0" ptsTypes="AA">
                                      <p:cBhvr>
                                        <p:cTn id="95" dur="700" spd="-100000" fill="hold"/>
                                        <p:tgtEl>
                                          <p:spTgt spid="90"/>
                                        </p:tgtEl>
                                        <p:attrNameLst>
                                          <p:attrName>ppt_x</p:attrName>
                                          <p:attrName>ppt_y</p:attrName>
                                        </p:attrNameLst>
                                      </p:cBhvr>
                                      <p:rCtr x="0" y="4815"/>
                                    </p:animMotion>
                                  </p:childTnLst>
                                </p:cTn>
                              </p:par>
                              <p:par>
                                <p:cTn id="96" presetID="10" presetClass="entr" presetSubtype="0" fill="hold" grpId="0" nodeType="withEffect">
                                  <p:stCondLst>
                                    <p:cond delay="600"/>
                                  </p:stCondLst>
                                  <p:childTnLst>
                                    <p:set>
                                      <p:cBhvr>
                                        <p:cTn id="97" dur="1" fill="hold">
                                          <p:stCondLst>
                                            <p:cond delay="0"/>
                                          </p:stCondLst>
                                        </p:cTn>
                                        <p:tgtEl>
                                          <p:spTgt spid="67"/>
                                        </p:tgtEl>
                                        <p:attrNameLst>
                                          <p:attrName>style.visibility</p:attrName>
                                        </p:attrNameLst>
                                      </p:cBhvr>
                                      <p:to>
                                        <p:strVal val="visible"/>
                                      </p:to>
                                    </p:set>
                                    <p:animEffect transition="in" filter="fade">
                                      <p:cBhvr>
                                        <p:cTn id="98" dur="400"/>
                                        <p:tgtEl>
                                          <p:spTgt spid="67"/>
                                        </p:tgtEl>
                                      </p:cBhvr>
                                    </p:animEffect>
                                  </p:childTnLst>
                                </p:cTn>
                              </p:par>
                              <p:par>
                                <p:cTn id="99" presetID="42" presetClass="path" presetSubtype="0" decel="100000" fill="hold" grpId="1" nodeType="withEffect">
                                  <p:stCondLst>
                                    <p:cond delay="300"/>
                                  </p:stCondLst>
                                  <p:childTnLst>
                                    <p:animMotion origin="layout" path="M 1.25E-6 1.11111E-6 L 1.25E-6 -0.09537 " pathEditMode="relative" rAng="0" ptsTypes="AA">
                                      <p:cBhvr>
                                        <p:cTn id="100" dur="700" spd="-100000" fill="hold"/>
                                        <p:tgtEl>
                                          <p:spTgt spid="67"/>
                                        </p:tgtEl>
                                        <p:attrNameLst>
                                          <p:attrName>ppt_x</p:attrName>
                                          <p:attrName>ppt_y</p:attrName>
                                        </p:attrNameLst>
                                      </p:cBhvr>
                                      <p:rCtr x="0" y="-4769"/>
                                    </p:animMotion>
                                  </p:childTnLst>
                                </p:cTn>
                              </p:par>
                              <p:par>
                                <p:cTn id="101" presetID="10" presetClass="entr" presetSubtype="0" fill="hold" grpId="0" nodeType="withEffect">
                                  <p:stCondLst>
                                    <p:cond delay="600"/>
                                  </p:stCondLst>
                                  <p:childTnLst>
                                    <p:set>
                                      <p:cBhvr>
                                        <p:cTn id="102" dur="1" fill="hold">
                                          <p:stCondLst>
                                            <p:cond delay="0"/>
                                          </p:stCondLst>
                                        </p:cTn>
                                        <p:tgtEl>
                                          <p:spTgt spid="70"/>
                                        </p:tgtEl>
                                        <p:attrNameLst>
                                          <p:attrName>style.visibility</p:attrName>
                                        </p:attrNameLst>
                                      </p:cBhvr>
                                      <p:to>
                                        <p:strVal val="visible"/>
                                      </p:to>
                                    </p:set>
                                    <p:animEffect transition="in" filter="fade">
                                      <p:cBhvr>
                                        <p:cTn id="103" dur="400"/>
                                        <p:tgtEl>
                                          <p:spTgt spid="70"/>
                                        </p:tgtEl>
                                      </p:cBhvr>
                                    </p:animEffect>
                                  </p:childTnLst>
                                </p:cTn>
                              </p:par>
                              <p:par>
                                <p:cTn id="104" presetID="42" presetClass="path" presetSubtype="0" decel="100000" fill="hold" grpId="1" nodeType="withEffect">
                                  <p:stCondLst>
                                    <p:cond delay="300"/>
                                  </p:stCondLst>
                                  <p:childTnLst>
                                    <p:animMotion origin="layout" path="M 2.70833E-6 1.11111E-6 L 2.70833E-6 -0.09537 " pathEditMode="relative" rAng="0" ptsTypes="AA">
                                      <p:cBhvr>
                                        <p:cTn id="105" dur="700" spd="-100000" fill="hold"/>
                                        <p:tgtEl>
                                          <p:spTgt spid="70"/>
                                        </p:tgtEl>
                                        <p:attrNameLst>
                                          <p:attrName>ppt_x</p:attrName>
                                          <p:attrName>ppt_y</p:attrName>
                                        </p:attrNameLst>
                                      </p:cBhvr>
                                      <p:rCtr x="0" y="-4769"/>
                                    </p:animMotion>
                                  </p:childTnLst>
                                </p:cTn>
                              </p:par>
                              <p:par>
                                <p:cTn id="106" presetID="10" presetClass="entr" presetSubtype="0" fill="hold" grpId="0" nodeType="withEffect">
                                  <p:stCondLst>
                                    <p:cond delay="600"/>
                                  </p:stCondLst>
                                  <p:childTnLst>
                                    <p:set>
                                      <p:cBhvr>
                                        <p:cTn id="107" dur="1" fill="hold">
                                          <p:stCondLst>
                                            <p:cond delay="0"/>
                                          </p:stCondLst>
                                        </p:cTn>
                                        <p:tgtEl>
                                          <p:spTgt spid="76"/>
                                        </p:tgtEl>
                                        <p:attrNameLst>
                                          <p:attrName>style.visibility</p:attrName>
                                        </p:attrNameLst>
                                      </p:cBhvr>
                                      <p:to>
                                        <p:strVal val="visible"/>
                                      </p:to>
                                    </p:set>
                                    <p:animEffect transition="in" filter="fade">
                                      <p:cBhvr>
                                        <p:cTn id="108" dur="400"/>
                                        <p:tgtEl>
                                          <p:spTgt spid="76"/>
                                        </p:tgtEl>
                                      </p:cBhvr>
                                    </p:animEffect>
                                  </p:childTnLst>
                                </p:cTn>
                              </p:par>
                              <p:par>
                                <p:cTn id="109" presetID="42" presetClass="path" presetSubtype="0" decel="100000" fill="hold" grpId="1" nodeType="withEffect">
                                  <p:stCondLst>
                                    <p:cond delay="300"/>
                                  </p:stCondLst>
                                  <p:childTnLst>
                                    <p:animMotion origin="layout" path="M 4.375E-6 1.11111E-6 L 4.375E-6 -0.09537 " pathEditMode="relative" rAng="0" ptsTypes="AA">
                                      <p:cBhvr>
                                        <p:cTn id="110" dur="700" spd="-100000" fill="hold"/>
                                        <p:tgtEl>
                                          <p:spTgt spid="76"/>
                                        </p:tgtEl>
                                        <p:attrNameLst>
                                          <p:attrName>ppt_x</p:attrName>
                                          <p:attrName>ppt_y</p:attrName>
                                        </p:attrNameLst>
                                      </p:cBhvr>
                                      <p:rCtr x="0" y="-4769"/>
                                    </p:animMotion>
                                  </p:childTnLst>
                                </p:cTn>
                              </p:par>
                              <p:par>
                                <p:cTn id="111" presetID="10" presetClass="entr" presetSubtype="0" fill="hold" grpId="0" nodeType="withEffect">
                                  <p:stCondLst>
                                    <p:cond delay="600"/>
                                  </p:stCondLst>
                                  <p:childTnLst>
                                    <p:set>
                                      <p:cBhvr>
                                        <p:cTn id="112" dur="1" fill="hold">
                                          <p:stCondLst>
                                            <p:cond delay="0"/>
                                          </p:stCondLst>
                                        </p:cTn>
                                        <p:tgtEl>
                                          <p:spTgt spid="92"/>
                                        </p:tgtEl>
                                        <p:attrNameLst>
                                          <p:attrName>style.visibility</p:attrName>
                                        </p:attrNameLst>
                                      </p:cBhvr>
                                      <p:to>
                                        <p:strVal val="visible"/>
                                      </p:to>
                                    </p:set>
                                    <p:animEffect transition="in" filter="fade">
                                      <p:cBhvr>
                                        <p:cTn id="113" dur="400"/>
                                        <p:tgtEl>
                                          <p:spTgt spid="92"/>
                                        </p:tgtEl>
                                      </p:cBhvr>
                                    </p:animEffect>
                                  </p:childTnLst>
                                </p:cTn>
                              </p:par>
                              <p:par>
                                <p:cTn id="114" presetID="42" presetClass="path" presetSubtype="0" decel="100000" fill="hold" grpId="1" nodeType="withEffect">
                                  <p:stCondLst>
                                    <p:cond delay="300"/>
                                  </p:stCondLst>
                                  <p:childTnLst>
                                    <p:animMotion origin="layout" path="M -4.16667E-6 1.11111E-6 L -4.16667E-6 -0.09537 " pathEditMode="relative" rAng="0" ptsTypes="AA">
                                      <p:cBhvr>
                                        <p:cTn id="115" dur="700" spd="-100000" fill="hold"/>
                                        <p:tgtEl>
                                          <p:spTgt spid="92"/>
                                        </p:tgtEl>
                                        <p:attrNameLst>
                                          <p:attrName>ppt_x</p:attrName>
                                          <p:attrName>ppt_y</p:attrName>
                                        </p:attrNameLst>
                                      </p:cBhvr>
                                      <p:rCtr x="0" y="-4769"/>
                                    </p:animMotion>
                                  </p:childTnLst>
                                </p:cTn>
                              </p:par>
                              <p:par>
                                <p:cTn id="116" presetID="10" presetClass="entr" presetSubtype="0" fill="hold" grpId="0" nodeType="withEffect">
                                  <p:stCondLst>
                                    <p:cond delay="0"/>
                                  </p:stCondLst>
                                  <p:childTnLst>
                                    <p:set>
                                      <p:cBhvr>
                                        <p:cTn id="117" dur="1" fill="hold">
                                          <p:stCondLst>
                                            <p:cond delay="0"/>
                                          </p:stCondLst>
                                        </p:cTn>
                                        <p:tgtEl>
                                          <p:spTgt spid="49"/>
                                        </p:tgtEl>
                                        <p:attrNameLst>
                                          <p:attrName>style.visibility</p:attrName>
                                        </p:attrNameLst>
                                      </p:cBhvr>
                                      <p:to>
                                        <p:strVal val="visible"/>
                                      </p:to>
                                    </p:set>
                                    <p:animEffect transition="in" filter="fade">
                                      <p:cBhvr>
                                        <p:cTn id="118" dur="500"/>
                                        <p:tgtEl>
                                          <p:spTgt spid="49"/>
                                        </p:tgtEl>
                                      </p:cBhvr>
                                    </p:animEffect>
                                  </p:childTnLst>
                                </p:cTn>
                              </p:par>
                              <p:par>
                                <p:cTn id="119" presetID="42" presetClass="path" presetSubtype="0" decel="100000" fill="hold" grpId="1" nodeType="withEffect">
                                  <p:stCondLst>
                                    <p:cond delay="0"/>
                                  </p:stCondLst>
                                  <p:childTnLst>
                                    <p:animMotion origin="layout" path="M 3.75E-6 4.81481E-6 L 3.75E-6 0.04583 " pathEditMode="relative" rAng="0" ptsTypes="AA">
                                      <p:cBhvr>
                                        <p:cTn id="120" dur="500" spd="-100000" fill="hold"/>
                                        <p:tgtEl>
                                          <p:spTgt spid="49"/>
                                        </p:tgtEl>
                                        <p:attrNameLst>
                                          <p:attrName>ppt_x</p:attrName>
                                          <p:attrName>ppt_y</p:attrName>
                                        </p:attrNameLst>
                                      </p:cBhvr>
                                      <p:rCtr x="0" y="229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P spid="51" grpId="1" animBg="1"/>
      <p:bldP spid="51" grpId="2" animBg="1"/>
      <p:bldP spid="47" grpId="0" animBg="1"/>
      <p:bldP spid="47" grpId="1" animBg="1"/>
      <p:bldP spid="47" grpId="2" animBg="1"/>
      <p:bldP spid="62" grpId="0"/>
      <p:bldP spid="62" grpId="1"/>
      <p:bldP spid="76" grpId="0"/>
      <p:bldP spid="76" grpId="1"/>
      <p:bldP spid="88" grpId="0" animBg="1"/>
      <p:bldP spid="88" grpId="1" animBg="1"/>
      <p:bldP spid="88" grpId="2" animBg="1"/>
      <p:bldP spid="89" grpId="0" animBg="1"/>
      <p:bldP spid="89" grpId="1" animBg="1"/>
      <p:bldP spid="89" grpId="2" animBg="1"/>
      <p:bldP spid="90" grpId="0"/>
      <p:bldP spid="90" grpId="1"/>
      <p:bldP spid="92" grpId="0"/>
      <p:bldP spid="92" grpId="1"/>
      <p:bldP spid="50" grpId="0" animBg="1"/>
      <p:bldP spid="50" grpId="1" animBg="1"/>
      <p:bldP spid="50" grpId="2" animBg="1"/>
      <p:bldP spid="46" grpId="0" animBg="1"/>
      <p:bldP spid="46" grpId="1" animBg="1"/>
      <p:bldP spid="46" grpId="2" animBg="1"/>
      <p:bldP spid="59" grpId="0"/>
      <p:bldP spid="59" grpId="1"/>
      <p:bldP spid="70" grpId="0"/>
      <p:bldP spid="70" grpId="1"/>
      <p:bldP spid="41" grpId="0" animBg="1"/>
      <p:bldP spid="41" grpId="1" animBg="1"/>
      <p:bldP spid="87" grpId="0" animBg="1"/>
      <p:bldP spid="87" grpId="1" animBg="1"/>
      <p:bldP spid="40" grpId="0" animBg="1"/>
      <p:bldP spid="40" grpId="1" animBg="1"/>
      <p:bldP spid="38" grpId="0" animBg="1"/>
      <p:bldP spid="38" grpId="1" animBg="1"/>
      <p:bldP spid="48" grpId="0" animBg="1"/>
      <p:bldP spid="48" grpId="1" animBg="1"/>
      <p:bldP spid="48" grpId="2" animBg="1"/>
      <p:bldP spid="44" grpId="0" animBg="1"/>
      <p:bldP spid="44" grpId="1" animBg="1"/>
      <p:bldP spid="44" grpId="2" animBg="1"/>
      <p:bldP spid="53" grpId="0"/>
      <p:bldP spid="53" grpId="1"/>
      <p:bldP spid="67" grpId="0"/>
      <p:bldP spid="67" grpId="1"/>
      <p:bldP spid="49" grpId="0"/>
      <p:bldP spid="49" grpId="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bwMode="auto">
          <a:xfrm>
            <a:off x="881" y="-6477"/>
            <a:ext cx="12434712" cy="6994525"/>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ln>
                <a:solidFill>
                  <a:sysClr val="windowText" lastClr="000000"/>
                </a:solidFill>
              </a:ln>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56998038-252F-4A79-BEF3-C5734235F8A5}"/>
              </a:ext>
            </a:extLst>
          </p:cNvPr>
          <p:cNvSpPr>
            <a:spLocks noGrp="1"/>
          </p:cNvSpPr>
          <p:nvPr>
            <p:ph type="title" idx="4294967295"/>
          </p:nvPr>
        </p:nvSpPr>
        <p:spPr>
          <a:xfrm>
            <a:off x="2730310" y="1588414"/>
            <a:ext cx="8693786" cy="917444"/>
          </a:xfrm>
        </p:spPr>
        <p:txBody>
          <a:bodyPr/>
          <a:lstStyle/>
          <a:p>
            <a:pPr algn="ctr">
              <a:spcAft>
                <a:spcPts val="600"/>
              </a:spcAft>
              <a:defRPr/>
            </a:pPr>
            <a:r>
              <a:rPr lang="en-US" sz="4399" dirty="0">
                <a:gradFill>
                  <a:gsLst>
                    <a:gs pos="6952">
                      <a:srgbClr val="353535"/>
                    </a:gs>
                    <a:gs pos="18182">
                      <a:srgbClr val="353535"/>
                    </a:gs>
                  </a:gsLst>
                  <a:lin ang="0" scaled="0"/>
                </a:gradFill>
                <a:latin typeface="Segoe UI Light"/>
              </a:rPr>
              <a:t>Azure Stack: an extension of Azure</a:t>
            </a:r>
          </a:p>
        </p:txBody>
      </p:sp>
      <p:sp>
        <p:nvSpPr>
          <p:cNvPr id="3" name="Rectangle 2">
            <a:extLst>
              <a:ext uri="{FF2B5EF4-FFF2-40B4-BE49-F238E27FC236}">
                <a16:creationId xmlns:a16="http://schemas.microsoft.com/office/drawing/2014/main" id="{3878BACA-665C-43E8-B79F-5D1734674749}"/>
              </a:ext>
            </a:extLst>
          </p:cNvPr>
          <p:cNvSpPr/>
          <p:nvPr/>
        </p:nvSpPr>
        <p:spPr>
          <a:xfrm>
            <a:off x="2353973" y="4439436"/>
            <a:ext cx="3006920" cy="884833"/>
          </a:xfrm>
          <a:prstGeom prst="rect">
            <a:avLst/>
          </a:prstGeom>
          <a:noFill/>
          <a:ln>
            <a:noFill/>
          </a:ln>
        </p:spPr>
        <p:style>
          <a:lnRef idx="1">
            <a:schemeClr val="dk1"/>
          </a:lnRef>
          <a:fillRef idx="2">
            <a:schemeClr val="dk1"/>
          </a:fillRef>
          <a:effectRef idx="1">
            <a:schemeClr val="dk1"/>
          </a:effectRef>
          <a:fontRef idx="minor">
            <a:schemeClr val="dk1"/>
          </a:fontRef>
        </p:style>
        <p:txBody>
          <a:bodyPr rtlCol="0" anchor="ctr"/>
          <a:lstStyle/>
          <a:p>
            <a:pPr algn="ctr" defTabSz="932418">
              <a:defRPr/>
            </a:pPr>
            <a:r>
              <a:rPr lang="en-US" sz="2040" b="1" dirty="0">
                <a:solidFill>
                  <a:srgbClr val="0078D7"/>
                </a:solidFill>
                <a:ea typeface="Segoe UI Light" charset="0"/>
                <a:cs typeface="Segoe UI Light" charset="0"/>
              </a:rPr>
              <a:t>At the edge and disconnected</a:t>
            </a:r>
          </a:p>
        </p:txBody>
      </p:sp>
      <p:sp>
        <p:nvSpPr>
          <p:cNvPr id="5" name="Rectangle 4">
            <a:extLst>
              <a:ext uri="{FF2B5EF4-FFF2-40B4-BE49-F238E27FC236}">
                <a16:creationId xmlns:a16="http://schemas.microsoft.com/office/drawing/2014/main" id="{BB850DE3-4FE1-48DD-AF58-DEC1AFF52AD2}"/>
              </a:ext>
            </a:extLst>
          </p:cNvPr>
          <p:cNvSpPr/>
          <p:nvPr/>
        </p:nvSpPr>
        <p:spPr>
          <a:xfrm>
            <a:off x="8900531" y="4439436"/>
            <a:ext cx="3006920" cy="884833"/>
          </a:xfrm>
          <a:prstGeom prst="rect">
            <a:avLst/>
          </a:prstGeom>
          <a:noFill/>
          <a:ln>
            <a:noFill/>
          </a:ln>
        </p:spPr>
        <p:style>
          <a:lnRef idx="1">
            <a:schemeClr val="dk1"/>
          </a:lnRef>
          <a:fillRef idx="2">
            <a:schemeClr val="dk1"/>
          </a:fillRef>
          <a:effectRef idx="1">
            <a:schemeClr val="dk1"/>
          </a:effectRef>
          <a:fontRef idx="minor">
            <a:schemeClr val="dk1"/>
          </a:fontRef>
        </p:style>
        <p:txBody>
          <a:bodyPr rtlCol="0" anchor="ctr"/>
          <a:lstStyle/>
          <a:p>
            <a:pPr algn="ctr" defTabSz="932418">
              <a:defRPr/>
            </a:pPr>
            <a:r>
              <a:rPr lang="en-US" sz="2040" b="1" dirty="0">
                <a:solidFill>
                  <a:srgbClr val="0078D7"/>
                </a:solidFill>
                <a:ea typeface="Segoe UI Light" charset="0"/>
                <a:cs typeface="Segoe UI Light" charset="0"/>
              </a:rPr>
              <a:t>Cloud application </a:t>
            </a:r>
            <a:br>
              <a:rPr lang="en-US" sz="2040" b="1" dirty="0">
                <a:solidFill>
                  <a:srgbClr val="0078D7"/>
                </a:solidFill>
                <a:ea typeface="Segoe UI Light" charset="0"/>
                <a:cs typeface="Segoe UI Light" charset="0"/>
              </a:rPr>
            </a:br>
            <a:r>
              <a:rPr lang="en-US" sz="2040" b="1" dirty="0">
                <a:solidFill>
                  <a:srgbClr val="0078D7"/>
                </a:solidFill>
                <a:ea typeface="Segoe UI Light" charset="0"/>
                <a:cs typeface="Segoe UI Light" charset="0"/>
              </a:rPr>
              <a:t>model on-premises</a:t>
            </a:r>
          </a:p>
        </p:txBody>
      </p:sp>
      <p:sp>
        <p:nvSpPr>
          <p:cNvPr id="4" name="Rectangle 3">
            <a:extLst>
              <a:ext uri="{FF2B5EF4-FFF2-40B4-BE49-F238E27FC236}">
                <a16:creationId xmlns:a16="http://schemas.microsoft.com/office/drawing/2014/main" id="{61C07C58-0548-44EC-A326-ED3073E59F48}"/>
              </a:ext>
            </a:extLst>
          </p:cNvPr>
          <p:cNvSpPr/>
          <p:nvPr/>
        </p:nvSpPr>
        <p:spPr>
          <a:xfrm>
            <a:off x="5543903" y="4439436"/>
            <a:ext cx="3006920" cy="884833"/>
          </a:xfrm>
          <a:prstGeom prst="rect">
            <a:avLst/>
          </a:prstGeom>
          <a:noFill/>
          <a:ln>
            <a:noFill/>
          </a:ln>
        </p:spPr>
        <p:style>
          <a:lnRef idx="1">
            <a:schemeClr val="dk1"/>
          </a:lnRef>
          <a:fillRef idx="2">
            <a:schemeClr val="dk1"/>
          </a:fillRef>
          <a:effectRef idx="1">
            <a:schemeClr val="dk1"/>
          </a:effectRef>
          <a:fontRef idx="minor">
            <a:schemeClr val="dk1"/>
          </a:fontRef>
        </p:style>
        <p:txBody>
          <a:bodyPr rtlCol="0" anchor="ctr"/>
          <a:lstStyle/>
          <a:p>
            <a:pPr algn="ctr" defTabSz="932418">
              <a:defRPr/>
            </a:pPr>
            <a:r>
              <a:rPr lang="en-US" sz="2040" b="1" dirty="0">
                <a:solidFill>
                  <a:srgbClr val="0078D7"/>
                </a:solidFill>
                <a:ea typeface="Segoe UI Light" charset="0"/>
                <a:cs typeface="Segoe UI Light" charset="0"/>
              </a:rPr>
              <a:t>Meet every regulatory requirement</a:t>
            </a:r>
          </a:p>
        </p:txBody>
      </p:sp>
      <p:sp>
        <p:nvSpPr>
          <p:cNvPr id="6" name="Manufacturing_E99C">
            <a:extLst>
              <a:ext uri="{FF2B5EF4-FFF2-40B4-BE49-F238E27FC236}">
                <a16:creationId xmlns:a16="http://schemas.microsoft.com/office/drawing/2014/main" id="{FF976AA6-6ADE-4E21-80F4-4F6241EF04E4}"/>
              </a:ext>
            </a:extLst>
          </p:cNvPr>
          <p:cNvSpPr>
            <a:spLocks noChangeAspect="1" noEditPoints="1"/>
          </p:cNvSpPr>
          <p:nvPr/>
        </p:nvSpPr>
        <p:spPr bwMode="auto">
          <a:xfrm>
            <a:off x="3433928" y="3289119"/>
            <a:ext cx="858062" cy="838796"/>
          </a:xfrm>
          <a:custGeom>
            <a:avLst/>
            <a:gdLst>
              <a:gd name="T0" fmla="*/ 3549 w 3875"/>
              <a:gd name="T1" fmla="*/ 2212 h 3788"/>
              <a:gd name="T2" fmla="*/ 3875 w 3875"/>
              <a:gd name="T3" fmla="*/ 2538 h 3788"/>
              <a:gd name="T4" fmla="*/ 3875 w 3875"/>
              <a:gd name="T5" fmla="*/ 2913 h 3788"/>
              <a:gd name="T6" fmla="*/ 3195 w 3875"/>
              <a:gd name="T7" fmla="*/ 2218 h 3788"/>
              <a:gd name="T8" fmla="*/ 2875 w 3875"/>
              <a:gd name="T9" fmla="*/ 2538 h 3788"/>
              <a:gd name="T10" fmla="*/ 2875 w 3875"/>
              <a:gd name="T11" fmla="*/ 2913 h 3788"/>
              <a:gd name="T12" fmla="*/ 1000 w 3875"/>
              <a:gd name="T13" fmla="*/ 1413 h 3788"/>
              <a:gd name="T14" fmla="*/ 375 w 3875"/>
              <a:gd name="T15" fmla="*/ 2038 h 3788"/>
              <a:gd name="T16" fmla="*/ 375 w 3875"/>
              <a:gd name="T17" fmla="*/ 3788 h 3788"/>
              <a:gd name="T18" fmla="*/ 1625 w 3875"/>
              <a:gd name="T19" fmla="*/ 3788 h 3788"/>
              <a:gd name="T20" fmla="*/ 1625 w 3875"/>
              <a:gd name="T21" fmla="*/ 2038 h 3788"/>
              <a:gd name="T22" fmla="*/ 1000 w 3875"/>
              <a:gd name="T23" fmla="*/ 1413 h 3788"/>
              <a:gd name="T24" fmla="*/ 0 w 3875"/>
              <a:gd name="T25" fmla="*/ 3788 h 3788"/>
              <a:gd name="T26" fmla="*/ 2000 w 3875"/>
              <a:gd name="T27" fmla="*/ 3788 h 3788"/>
              <a:gd name="T28" fmla="*/ 1000 w 3875"/>
              <a:gd name="T29" fmla="*/ 2038 h 3788"/>
              <a:gd name="T30" fmla="*/ 875 w 3875"/>
              <a:gd name="T31" fmla="*/ 2163 h 3788"/>
              <a:gd name="T32" fmla="*/ 1000 w 3875"/>
              <a:gd name="T33" fmla="*/ 2288 h 3788"/>
              <a:gd name="T34" fmla="*/ 1125 w 3875"/>
              <a:gd name="T35" fmla="*/ 2163 h 3788"/>
              <a:gd name="T36" fmla="*/ 1000 w 3875"/>
              <a:gd name="T37" fmla="*/ 2038 h 3788"/>
              <a:gd name="T38" fmla="*/ 3054 w 3875"/>
              <a:gd name="T39" fmla="*/ 1920 h 3788"/>
              <a:gd name="T40" fmla="*/ 3518 w 3875"/>
              <a:gd name="T41" fmla="*/ 1722 h 3788"/>
              <a:gd name="T42" fmla="*/ 1604 w 3875"/>
              <a:gd name="T43" fmla="*/ 1875 h 3788"/>
              <a:gd name="T44" fmla="*/ 2769 w 3875"/>
              <a:gd name="T45" fmla="*/ 674 h 3788"/>
              <a:gd name="T46" fmla="*/ 2761 w 3875"/>
              <a:gd name="T47" fmla="*/ 144 h 3788"/>
              <a:gd name="T48" fmla="*/ 2231 w 3875"/>
              <a:gd name="T49" fmla="*/ 152 h 3788"/>
              <a:gd name="T50" fmla="*/ 1007 w 3875"/>
              <a:gd name="T51" fmla="*/ 1413 h 3788"/>
              <a:gd name="T52" fmla="*/ 3141 w 3875"/>
              <a:gd name="T53" fmla="*/ 2139 h 3788"/>
              <a:gd name="T54" fmla="*/ 3508 w 3875"/>
              <a:gd name="T55" fmla="*/ 2246 h 3788"/>
              <a:gd name="T56" fmla="*/ 3592 w 3875"/>
              <a:gd name="T57" fmla="*/ 1924 h 3788"/>
              <a:gd name="T58" fmla="*/ 2846 w 3875"/>
              <a:gd name="T59" fmla="*/ 268 h 3788"/>
              <a:gd name="T60" fmla="*/ 3141 w 3875"/>
              <a:gd name="T61" fmla="*/ 2139 h 3788"/>
              <a:gd name="T62" fmla="*/ 2575 w 3875"/>
              <a:gd name="T63" fmla="*/ 874 h 3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875" h="3788">
                <a:moveTo>
                  <a:pt x="3549" y="2212"/>
                </a:moveTo>
                <a:cubicBezTo>
                  <a:pt x="3875" y="2538"/>
                  <a:pt x="3875" y="2538"/>
                  <a:pt x="3875" y="2538"/>
                </a:cubicBezTo>
                <a:cubicBezTo>
                  <a:pt x="3875" y="2913"/>
                  <a:pt x="3875" y="2913"/>
                  <a:pt x="3875" y="2913"/>
                </a:cubicBezTo>
                <a:moveTo>
                  <a:pt x="3195" y="2218"/>
                </a:moveTo>
                <a:cubicBezTo>
                  <a:pt x="2875" y="2538"/>
                  <a:pt x="2875" y="2538"/>
                  <a:pt x="2875" y="2538"/>
                </a:cubicBezTo>
                <a:cubicBezTo>
                  <a:pt x="2875" y="2913"/>
                  <a:pt x="2875" y="2913"/>
                  <a:pt x="2875" y="2913"/>
                </a:cubicBezTo>
                <a:moveTo>
                  <a:pt x="1000" y="1413"/>
                </a:moveTo>
                <a:cubicBezTo>
                  <a:pt x="655" y="1413"/>
                  <a:pt x="375" y="1693"/>
                  <a:pt x="375" y="2038"/>
                </a:cubicBezTo>
                <a:cubicBezTo>
                  <a:pt x="375" y="3788"/>
                  <a:pt x="375" y="3788"/>
                  <a:pt x="375" y="3788"/>
                </a:cubicBezTo>
                <a:cubicBezTo>
                  <a:pt x="1625" y="3788"/>
                  <a:pt x="1625" y="3788"/>
                  <a:pt x="1625" y="3788"/>
                </a:cubicBezTo>
                <a:cubicBezTo>
                  <a:pt x="1625" y="2038"/>
                  <a:pt x="1625" y="2038"/>
                  <a:pt x="1625" y="2038"/>
                </a:cubicBezTo>
                <a:cubicBezTo>
                  <a:pt x="1625" y="1693"/>
                  <a:pt x="1345" y="1413"/>
                  <a:pt x="1000" y="1413"/>
                </a:cubicBezTo>
                <a:close/>
                <a:moveTo>
                  <a:pt x="0" y="3788"/>
                </a:moveTo>
                <a:cubicBezTo>
                  <a:pt x="2000" y="3788"/>
                  <a:pt x="2000" y="3788"/>
                  <a:pt x="2000" y="3788"/>
                </a:cubicBezTo>
                <a:moveTo>
                  <a:pt x="1000" y="2038"/>
                </a:moveTo>
                <a:cubicBezTo>
                  <a:pt x="931" y="2038"/>
                  <a:pt x="875" y="2094"/>
                  <a:pt x="875" y="2163"/>
                </a:cubicBezTo>
                <a:cubicBezTo>
                  <a:pt x="875" y="2232"/>
                  <a:pt x="931" y="2288"/>
                  <a:pt x="1000" y="2288"/>
                </a:cubicBezTo>
                <a:cubicBezTo>
                  <a:pt x="1069" y="2288"/>
                  <a:pt x="1125" y="2232"/>
                  <a:pt x="1125" y="2163"/>
                </a:cubicBezTo>
                <a:cubicBezTo>
                  <a:pt x="1125" y="2094"/>
                  <a:pt x="1069" y="2038"/>
                  <a:pt x="1000" y="2038"/>
                </a:cubicBezTo>
                <a:close/>
                <a:moveTo>
                  <a:pt x="3054" y="1920"/>
                </a:moveTo>
                <a:cubicBezTo>
                  <a:pt x="3518" y="1722"/>
                  <a:pt x="3518" y="1722"/>
                  <a:pt x="3518" y="1722"/>
                </a:cubicBezTo>
                <a:moveTo>
                  <a:pt x="1604" y="1875"/>
                </a:moveTo>
                <a:cubicBezTo>
                  <a:pt x="2769" y="674"/>
                  <a:pt x="2769" y="674"/>
                  <a:pt x="2769" y="674"/>
                </a:cubicBezTo>
                <a:cubicBezTo>
                  <a:pt x="2913" y="526"/>
                  <a:pt x="2910" y="288"/>
                  <a:pt x="2761" y="144"/>
                </a:cubicBezTo>
                <a:cubicBezTo>
                  <a:pt x="2613" y="0"/>
                  <a:pt x="2375" y="3"/>
                  <a:pt x="2231" y="152"/>
                </a:cubicBezTo>
                <a:cubicBezTo>
                  <a:pt x="1007" y="1413"/>
                  <a:pt x="1007" y="1413"/>
                  <a:pt x="1007" y="1413"/>
                </a:cubicBezTo>
                <a:moveTo>
                  <a:pt x="3141" y="2139"/>
                </a:moveTo>
                <a:cubicBezTo>
                  <a:pt x="3202" y="2278"/>
                  <a:pt x="3375" y="2333"/>
                  <a:pt x="3508" y="2246"/>
                </a:cubicBezTo>
                <a:cubicBezTo>
                  <a:pt x="3612" y="2178"/>
                  <a:pt x="3643" y="2038"/>
                  <a:pt x="3592" y="1924"/>
                </a:cubicBezTo>
                <a:cubicBezTo>
                  <a:pt x="2846" y="268"/>
                  <a:pt x="2846" y="268"/>
                  <a:pt x="2846" y="268"/>
                </a:cubicBezTo>
                <a:moveTo>
                  <a:pt x="3141" y="2139"/>
                </a:moveTo>
                <a:cubicBezTo>
                  <a:pt x="2575" y="874"/>
                  <a:pt x="2575" y="874"/>
                  <a:pt x="2575" y="874"/>
                </a:cubicBezTo>
              </a:path>
            </a:pathLst>
          </a:custGeom>
          <a:noFill/>
          <a:ln w="31750">
            <a:solidFill>
              <a:srgbClr val="001F50"/>
            </a:solidFill>
            <a:headEnd type="none" w="med" len="med"/>
            <a:tailEnd type="none" w="med" len="med"/>
          </a:ln>
          <a:effectLst/>
          <a:extLst>
            <a:ext uri="{909E8E84-426E-40DD-AFC4-6F175D3DCCD1}">
              <a14:hiddenFill xmlns:a14="http://schemas.microsoft.com/office/drawing/2010/main">
                <a:solidFill>
                  <a:srgbClr val="FFFFFF"/>
                </a:solidFill>
              </a14:hiddenFill>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cs typeface="Segoe UI" pitchFamily="34" charset="0"/>
            </a:endParaRPr>
          </a:p>
        </p:txBody>
      </p:sp>
      <p:sp>
        <p:nvSpPr>
          <p:cNvPr id="8" name="building_4">
            <a:extLst>
              <a:ext uri="{FF2B5EF4-FFF2-40B4-BE49-F238E27FC236}">
                <a16:creationId xmlns:a16="http://schemas.microsoft.com/office/drawing/2014/main" id="{0E605066-4202-4501-930B-BC4E2D3C9F9D}"/>
              </a:ext>
            </a:extLst>
          </p:cNvPr>
          <p:cNvSpPr>
            <a:spLocks noChangeAspect="1" noEditPoints="1"/>
          </p:cNvSpPr>
          <p:nvPr/>
        </p:nvSpPr>
        <p:spPr bwMode="auto">
          <a:xfrm>
            <a:off x="9996625" y="3289119"/>
            <a:ext cx="825786" cy="838796"/>
          </a:xfrm>
          <a:custGeom>
            <a:avLst/>
            <a:gdLst>
              <a:gd name="T0" fmla="*/ 200 w 254"/>
              <a:gd name="T1" fmla="*/ 258 h 258"/>
              <a:gd name="T2" fmla="*/ 55 w 254"/>
              <a:gd name="T3" fmla="*/ 44 h 258"/>
              <a:gd name="T4" fmla="*/ 200 w 254"/>
              <a:gd name="T5" fmla="*/ 44 h 258"/>
              <a:gd name="T6" fmla="*/ 55 w 254"/>
              <a:gd name="T7" fmla="*/ 72 h 258"/>
              <a:gd name="T8" fmla="*/ 0 w 254"/>
              <a:gd name="T9" fmla="*/ 258 h 258"/>
              <a:gd name="T10" fmla="*/ 21 w 254"/>
              <a:gd name="T11" fmla="*/ 102 h 258"/>
              <a:gd name="T12" fmla="*/ 21 w 254"/>
              <a:gd name="T13" fmla="*/ 128 h 258"/>
              <a:gd name="T14" fmla="*/ 21 w 254"/>
              <a:gd name="T15" fmla="*/ 155 h 258"/>
              <a:gd name="T16" fmla="*/ 21 w 254"/>
              <a:gd name="T17" fmla="*/ 182 h 258"/>
              <a:gd name="T18" fmla="*/ 21 w 254"/>
              <a:gd name="T19" fmla="*/ 209 h 258"/>
              <a:gd name="T20" fmla="*/ 200 w 254"/>
              <a:gd name="T21" fmla="*/ 258 h 258"/>
              <a:gd name="T22" fmla="*/ 254 w 254"/>
              <a:gd name="T23" fmla="*/ 72 h 258"/>
              <a:gd name="T24" fmla="*/ 234 w 254"/>
              <a:gd name="T25" fmla="*/ 102 h 258"/>
              <a:gd name="T26" fmla="*/ 234 w 254"/>
              <a:gd name="T27" fmla="*/ 128 h 258"/>
              <a:gd name="T28" fmla="*/ 234 w 254"/>
              <a:gd name="T29" fmla="*/ 155 h 258"/>
              <a:gd name="T30" fmla="*/ 234 w 254"/>
              <a:gd name="T31" fmla="*/ 182 h 258"/>
              <a:gd name="T32" fmla="*/ 234 w 254"/>
              <a:gd name="T33" fmla="*/ 209 h 258"/>
              <a:gd name="T34" fmla="*/ 96 w 254"/>
              <a:gd name="T35" fmla="*/ 71 h 258"/>
              <a:gd name="T36" fmla="*/ 87 w 254"/>
              <a:gd name="T37" fmla="*/ 66 h 258"/>
              <a:gd name="T38" fmla="*/ 96 w 254"/>
              <a:gd name="T39" fmla="*/ 76 h 258"/>
              <a:gd name="T40" fmla="*/ 132 w 254"/>
              <a:gd name="T41" fmla="*/ 71 h 258"/>
              <a:gd name="T42" fmla="*/ 122 w 254"/>
              <a:gd name="T43" fmla="*/ 66 h 258"/>
              <a:gd name="T44" fmla="*/ 132 w 254"/>
              <a:gd name="T45" fmla="*/ 76 h 258"/>
              <a:gd name="T46" fmla="*/ 168 w 254"/>
              <a:gd name="T47" fmla="*/ 71 h 258"/>
              <a:gd name="T48" fmla="*/ 158 w 254"/>
              <a:gd name="T49" fmla="*/ 66 h 258"/>
              <a:gd name="T50" fmla="*/ 168 w 254"/>
              <a:gd name="T51" fmla="*/ 76 h 258"/>
              <a:gd name="T52" fmla="*/ 96 w 254"/>
              <a:gd name="T53" fmla="*/ 109 h 258"/>
              <a:gd name="T54" fmla="*/ 87 w 254"/>
              <a:gd name="T55" fmla="*/ 104 h 258"/>
              <a:gd name="T56" fmla="*/ 96 w 254"/>
              <a:gd name="T57" fmla="*/ 114 h 258"/>
              <a:gd name="T58" fmla="*/ 132 w 254"/>
              <a:gd name="T59" fmla="*/ 109 h 258"/>
              <a:gd name="T60" fmla="*/ 122 w 254"/>
              <a:gd name="T61" fmla="*/ 104 h 258"/>
              <a:gd name="T62" fmla="*/ 132 w 254"/>
              <a:gd name="T63" fmla="*/ 114 h 258"/>
              <a:gd name="T64" fmla="*/ 168 w 254"/>
              <a:gd name="T65" fmla="*/ 109 h 258"/>
              <a:gd name="T66" fmla="*/ 158 w 254"/>
              <a:gd name="T67" fmla="*/ 104 h 258"/>
              <a:gd name="T68" fmla="*/ 168 w 254"/>
              <a:gd name="T69" fmla="*/ 114 h 258"/>
              <a:gd name="T70" fmla="*/ 96 w 254"/>
              <a:gd name="T71" fmla="*/ 147 h 258"/>
              <a:gd name="T72" fmla="*/ 87 w 254"/>
              <a:gd name="T73" fmla="*/ 142 h 258"/>
              <a:gd name="T74" fmla="*/ 96 w 254"/>
              <a:gd name="T75" fmla="*/ 152 h 258"/>
              <a:gd name="T76" fmla="*/ 132 w 254"/>
              <a:gd name="T77" fmla="*/ 147 h 258"/>
              <a:gd name="T78" fmla="*/ 122 w 254"/>
              <a:gd name="T79" fmla="*/ 142 h 258"/>
              <a:gd name="T80" fmla="*/ 132 w 254"/>
              <a:gd name="T81" fmla="*/ 152 h 258"/>
              <a:gd name="T82" fmla="*/ 168 w 254"/>
              <a:gd name="T83" fmla="*/ 147 h 258"/>
              <a:gd name="T84" fmla="*/ 158 w 254"/>
              <a:gd name="T85" fmla="*/ 142 h 258"/>
              <a:gd name="T86" fmla="*/ 168 w 254"/>
              <a:gd name="T87" fmla="*/ 152 h 258"/>
              <a:gd name="T88" fmla="*/ 96 w 254"/>
              <a:gd name="T89" fmla="*/ 185 h 258"/>
              <a:gd name="T90" fmla="*/ 87 w 254"/>
              <a:gd name="T91" fmla="*/ 180 h 258"/>
              <a:gd name="T92" fmla="*/ 96 w 254"/>
              <a:gd name="T93" fmla="*/ 190 h 258"/>
              <a:gd name="T94" fmla="*/ 132 w 254"/>
              <a:gd name="T95" fmla="*/ 186 h 258"/>
              <a:gd name="T96" fmla="*/ 122 w 254"/>
              <a:gd name="T97" fmla="*/ 180 h 258"/>
              <a:gd name="T98" fmla="*/ 132 w 254"/>
              <a:gd name="T99" fmla="*/ 190 h 258"/>
              <a:gd name="T100" fmla="*/ 168 w 254"/>
              <a:gd name="T101" fmla="*/ 184 h 258"/>
              <a:gd name="T102" fmla="*/ 158 w 254"/>
              <a:gd name="T103" fmla="*/ 180 h 258"/>
              <a:gd name="T104" fmla="*/ 168 w 254"/>
              <a:gd name="T105" fmla="*/ 190 h 258"/>
              <a:gd name="T106" fmla="*/ 163 w 254"/>
              <a:gd name="T107" fmla="*/ 258 h 258"/>
              <a:gd name="T108" fmla="*/ 92 w 254"/>
              <a:gd name="T109" fmla="*/ 217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54" h="258">
                <a:moveTo>
                  <a:pt x="200" y="146"/>
                </a:moveTo>
                <a:lnTo>
                  <a:pt x="200" y="258"/>
                </a:lnTo>
                <a:lnTo>
                  <a:pt x="55" y="258"/>
                </a:lnTo>
                <a:lnTo>
                  <a:pt x="55" y="44"/>
                </a:lnTo>
                <a:lnTo>
                  <a:pt x="127" y="0"/>
                </a:lnTo>
                <a:lnTo>
                  <a:pt x="200" y="44"/>
                </a:lnTo>
                <a:lnTo>
                  <a:pt x="200" y="146"/>
                </a:lnTo>
                <a:moveTo>
                  <a:pt x="55" y="72"/>
                </a:moveTo>
                <a:lnTo>
                  <a:pt x="0" y="72"/>
                </a:lnTo>
                <a:lnTo>
                  <a:pt x="0" y="258"/>
                </a:lnTo>
                <a:lnTo>
                  <a:pt x="55" y="258"/>
                </a:lnTo>
                <a:moveTo>
                  <a:pt x="21" y="102"/>
                </a:moveTo>
                <a:lnTo>
                  <a:pt x="55" y="102"/>
                </a:lnTo>
                <a:moveTo>
                  <a:pt x="21" y="128"/>
                </a:moveTo>
                <a:lnTo>
                  <a:pt x="55" y="128"/>
                </a:lnTo>
                <a:moveTo>
                  <a:pt x="21" y="155"/>
                </a:moveTo>
                <a:lnTo>
                  <a:pt x="55" y="155"/>
                </a:lnTo>
                <a:moveTo>
                  <a:pt x="21" y="182"/>
                </a:moveTo>
                <a:lnTo>
                  <a:pt x="55" y="182"/>
                </a:lnTo>
                <a:moveTo>
                  <a:pt x="21" y="209"/>
                </a:moveTo>
                <a:lnTo>
                  <a:pt x="55" y="209"/>
                </a:lnTo>
                <a:moveTo>
                  <a:pt x="200" y="258"/>
                </a:moveTo>
                <a:lnTo>
                  <a:pt x="254" y="258"/>
                </a:lnTo>
                <a:lnTo>
                  <a:pt x="254" y="72"/>
                </a:lnTo>
                <a:lnTo>
                  <a:pt x="200" y="72"/>
                </a:lnTo>
                <a:moveTo>
                  <a:pt x="234" y="102"/>
                </a:moveTo>
                <a:lnTo>
                  <a:pt x="200" y="102"/>
                </a:lnTo>
                <a:moveTo>
                  <a:pt x="234" y="128"/>
                </a:moveTo>
                <a:lnTo>
                  <a:pt x="200" y="128"/>
                </a:lnTo>
                <a:moveTo>
                  <a:pt x="234" y="155"/>
                </a:moveTo>
                <a:lnTo>
                  <a:pt x="200" y="155"/>
                </a:lnTo>
                <a:moveTo>
                  <a:pt x="234" y="182"/>
                </a:moveTo>
                <a:lnTo>
                  <a:pt x="200" y="182"/>
                </a:lnTo>
                <a:moveTo>
                  <a:pt x="234" y="209"/>
                </a:moveTo>
                <a:lnTo>
                  <a:pt x="200" y="209"/>
                </a:lnTo>
                <a:moveTo>
                  <a:pt x="96" y="71"/>
                </a:moveTo>
                <a:lnTo>
                  <a:pt x="96" y="66"/>
                </a:lnTo>
                <a:lnTo>
                  <a:pt x="87" y="66"/>
                </a:lnTo>
                <a:lnTo>
                  <a:pt x="87" y="76"/>
                </a:lnTo>
                <a:lnTo>
                  <a:pt x="96" y="76"/>
                </a:lnTo>
                <a:lnTo>
                  <a:pt x="96" y="71"/>
                </a:lnTo>
                <a:moveTo>
                  <a:pt x="132" y="71"/>
                </a:moveTo>
                <a:lnTo>
                  <a:pt x="132" y="66"/>
                </a:lnTo>
                <a:lnTo>
                  <a:pt x="122" y="66"/>
                </a:lnTo>
                <a:lnTo>
                  <a:pt x="122" y="76"/>
                </a:lnTo>
                <a:lnTo>
                  <a:pt x="132" y="76"/>
                </a:lnTo>
                <a:lnTo>
                  <a:pt x="132" y="71"/>
                </a:lnTo>
                <a:moveTo>
                  <a:pt x="168" y="71"/>
                </a:moveTo>
                <a:lnTo>
                  <a:pt x="168" y="66"/>
                </a:lnTo>
                <a:lnTo>
                  <a:pt x="158" y="66"/>
                </a:lnTo>
                <a:lnTo>
                  <a:pt x="158" y="76"/>
                </a:lnTo>
                <a:lnTo>
                  <a:pt x="168" y="76"/>
                </a:lnTo>
                <a:lnTo>
                  <a:pt x="168" y="71"/>
                </a:lnTo>
                <a:moveTo>
                  <a:pt x="96" y="109"/>
                </a:moveTo>
                <a:lnTo>
                  <a:pt x="96" y="104"/>
                </a:lnTo>
                <a:lnTo>
                  <a:pt x="87" y="104"/>
                </a:lnTo>
                <a:lnTo>
                  <a:pt x="87" y="114"/>
                </a:lnTo>
                <a:lnTo>
                  <a:pt x="96" y="114"/>
                </a:lnTo>
                <a:lnTo>
                  <a:pt x="96" y="109"/>
                </a:lnTo>
                <a:moveTo>
                  <a:pt x="132" y="109"/>
                </a:moveTo>
                <a:lnTo>
                  <a:pt x="132" y="104"/>
                </a:lnTo>
                <a:lnTo>
                  <a:pt x="122" y="104"/>
                </a:lnTo>
                <a:lnTo>
                  <a:pt x="122" y="114"/>
                </a:lnTo>
                <a:lnTo>
                  <a:pt x="132" y="114"/>
                </a:lnTo>
                <a:lnTo>
                  <a:pt x="132" y="109"/>
                </a:lnTo>
                <a:moveTo>
                  <a:pt x="168" y="109"/>
                </a:moveTo>
                <a:lnTo>
                  <a:pt x="168" y="104"/>
                </a:lnTo>
                <a:lnTo>
                  <a:pt x="158" y="104"/>
                </a:lnTo>
                <a:lnTo>
                  <a:pt x="158" y="114"/>
                </a:lnTo>
                <a:lnTo>
                  <a:pt x="168" y="114"/>
                </a:lnTo>
                <a:lnTo>
                  <a:pt x="168" y="109"/>
                </a:lnTo>
                <a:moveTo>
                  <a:pt x="96" y="147"/>
                </a:moveTo>
                <a:lnTo>
                  <a:pt x="96" y="142"/>
                </a:lnTo>
                <a:lnTo>
                  <a:pt x="87" y="142"/>
                </a:lnTo>
                <a:lnTo>
                  <a:pt x="87" y="152"/>
                </a:lnTo>
                <a:lnTo>
                  <a:pt x="96" y="152"/>
                </a:lnTo>
                <a:lnTo>
                  <a:pt x="96" y="147"/>
                </a:lnTo>
                <a:moveTo>
                  <a:pt x="132" y="147"/>
                </a:moveTo>
                <a:lnTo>
                  <a:pt x="132" y="142"/>
                </a:lnTo>
                <a:lnTo>
                  <a:pt x="122" y="142"/>
                </a:lnTo>
                <a:lnTo>
                  <a:pt x="122" y="152"/>
                </a:lnTo>
                <a:lnTo>
                  <a:pt x="132" y="152"/>
                </a:lnTo>
                <a:lnTo>
                  <a:pt x="132" y="147"/>
                </a:lnTo>
                <a:moveTo>
                  <a:pt x="168" y="147"/>
                </a:moveTo>
                <a:lnTo>
                  <a:pt x="168" y="142"/>
                </a:lnTo>
                <a:lnTo>
                  <a:pt x="158" y="142"/>
                </a:lnTo>
                <a:lnTo>
                  <a:pt x="158" y="152"/>
                </a:lnTo>
                <a:lnTo>
                  <a:pt x="168" y="152"/>
                </a:lnTo>
                <a:lnTo>
                  <a:pt x="168" y="147"/>
                </a:lnTo>
                <a:moveTo>
                  <a:pt x="96" y="185"/>
                </a:moveTo>
                <a:lnTo>
                  <a:pt x="96" y="180"/>
                </a:lnTo>
                <a:lnTo>
                  <a:pt x="87" y="180"/>
                </a:lnTo>
                <a:lnTo>
                  <a:pt x="87" y="190"/>
                </a:lnTo>
                <a:lnTo>
                  <a:pt x="96" y="190"/>
                </a:lnTo>
                <a:lnTo>
                  <a:pt x="96" y="185"/>
                </a:lnTo>
                <a:moveTo>
                  <a:pt x="132" y="186"/>
                </a:moveTo>
                <a:lnTo>
                  <a:pt x="132" y="180"/>
                </a:lnTo>
                <a:lnTo>
                  <a:pt x="122" y="180"/>
                </a:lnTo>
                <a:lnTo>
                  <a:pt x="122" y="190"/>
                </a:lnTo>
                <a:lnTo>
                  <a:pt x="132" y="190"/>
                </a:lnTo>
                <a:lnTo>
                  <a:pt x="132" y="186"/>
                </a:lnTo>
                <a:moveTo>
                  <a:pt x="168" y="184"/>
                </a:moveTo>
                <a:lnTo>
                  <a:pt x="168" y="180"/>
                </a:lnTo>
                <a:lnTo>
                  <a:pt x="158" y="180"/>
                </a:lnTo>
                <a:lnTo>
                  <a:pt x="158" y="190"/>
                </a:lnTo>
                <a:lnTo>
                  <a:pt x="168" y="190"/>
                </a:lnTo>
                <a:lnTo>
                  <a:pt x="168" y="184"/>
                </a:lnTo>
                <a:moveTo>
                  <a:pt x="163" y="258"/>
                </a:moveTo>
                <a:lnTo>
                  <a:pt x="163" y="217"/>
                </a:lnTo>
                <a:lnTo>
                  <a:pt x="92" y="217"/>
                </a:lnTo>
                <a:lnTo>
                  <a:pt x="92" y="258"/>
                </a:lnTo>
              </a:path>
            </a:pathLst>
          </a:custGeom>
          <a:noFill/>
          <a:ln w="31750">
            <a:solidFill>
              <a:srgbClr val="001F50"/>
            </a:solidFill>
            <a:headEnd type="none" w="med" len="med"/>
            <a:tailEnd type="none" w="med" len="med"/>
          </a:ln>
          <a:effectLst/>
          <a:extLst>
            <a:ext uri="{909E8E84-426E-40DD-AFC4-6F175D3DCCD1}">
              <a14:hiddenFill xmlns:a14="http://schemas.microsoft.com/office/drawing/2010/main">
                <a:solidFill>
                  <a:srgbClr val="FFFFFF"/>
                </a:solidFill>
              </a14:hiddenFill>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cs typeface="Segoe UI" pitchFamily="34" charset="0"/>
            </a:endParaRPr>
          </a:p>
        </p:txBody>
      </p:sp>
      <p:sp>
        <p:nvSpPr>
          <p:cNvPr id="9" name="building_9">
            <a:extLst>
              <a:ext uri="{FF2B5EF4-FFF2-40B4-BE49-F238E27FC236}">
                <a16:creationId xmlns:a16="http://schemas.microsoft.com/office/drawing/2014/main" id="{EA01BE84-4B88-4C31-AA17-A7CFCFA05859}"/>
              </a:ext>
            </a:extLst>
          </p:cNvPr>
          <p:cNvSpPr>
            <a:spLocks noChangeAspect="1" noEditPoints="1"/>
          </p:cNvSpPr>
          <p:nvPr/>
        </p:nvSpPr>
        <p:spPr bwMode="auto">
          <a:xfrm>
            <a:off x="6641507" y="3289119"/>
            <a:ext cx="822765" cy="838796"/>
          </a:xfrm>
          <a:custGeom>
            <a:avLst/>
            <a:gdLst>
              <a:gd name="T0" fmla="*/ 337 w 462"/>
              <a:gd name="T1" fmla="*/ 130 h 471"/>
              <a:gd name="T2" fmla="*/ 462 w 462"/>
              <a:gd name="T3" fmla="*/ 194 h 471"/>
              <a:gd name="T4" fmla="*/ 0 w 462"/>
              <a:gd name="T5" fmla="*/ 194 h 471"/>
              <a:gd name="T6" fmla="*/ 231 w 462"/>
              <a:gd name="T7" fmla="*/ 78 h 471"/>
              <a:gd name="T8" fmla="*/ 337 w 462"/>
              <a:gd name="T9" fmla="*/ 130 h 471"/>
              <a:gd name="T10" fmla="*/ 37 w 462"/>
              <a:gd name="T11" fmla="*/ 434 h 471"/>
              <a:gd name="T12" fmla="*/ 24 w 462"/>
              <a:gd name="T13" fmla="*/ 471 h 471"/>
              <a:gd name="T14" fmla="*/ 439 w 462"/>
              <a:gd name="T15" fmla="*/ 471 h 471"/>
              <a:gd name="T16" fmla="*/ 411 w 462"/>
              <a:gd name="T17" fmla="*/ 399 h 471"/>
              <a:gd name="T18" fmla="*/ 51 w 462"/>
              <a:gd name="T19" fmla="*/ 399 h 471"/>
              <a:gd name="T20" fmla="*/ 37 w 462"/>
              <a:gd name="T21" fmla="*/ 434 h 471"/>
              <a:gd name="T22" fmla="*/ 51 w 462"/>
              <a:gd name="T23" fmla="*/ 399 h 471"/>
              <a:gd name="T24" fmla="*/ 51 w 462"/>
              <a:gd name="T25" fmla="*/ 194 h 471"/>
              <a:gd name="T26" fmla="*/ 411 w 462"/>
              <a:gd name="T27" fmla="*/ 399 h 471"/>
              <a:gd name="T28" fmla="*/ 411 w 462"/>
              <a:gd name="T29" fmla="*/ 194 h 471"/>
              <a:gd name="T30" fmla="*/ 351 w 462"/>
              <a:gd name="T31" fmla="*/ 399 h 471"/>
              <a:gd name="T32" fmla="*/ 351 w 462"/>
              <a:gd name="T33" fmla="*/ 194 h 471"/>
              <a:gd name="T34" fmla="*/ 292 w 462"/>
              <a:gd name="T35" fmla="*/ 399 h 471"/>
              <a:gd name="T36" fmla="*/ 292 w 462"/>
              <a:gd name="T37" fmla="*/ 194 h 471"/>
              <a:gd name="T38" fmla="*/ 231 w 462"/>
              <a:gd name="T39" fmla="*/ 399 h 471"/>
              <a:gd name="T40" fmla="*/ 231 w 462"/>
              <a:gd name="T41" fmla="*/ 194 h 471"/>
              <a:gd name="T42" fmla="*/ 171 w 462"/>
              <a:gd name="T43" fmla="*/ 399 h 471"/>
              <a:gd name="T44" fmla="*/ 171 w 462"/>
              <a:gd name="T45" fmla="*/ 194 h 471"/>
              <a:gd name="T46" fmla="*/ 112 w 462"/>
              <a:gd name="T47" fmla="*/ 399 h 471"/>
              <a:gd name="T48" fmla="*/ 112 w 462"/>
              <a:gd name="T49" fmla="*/ 194 h 471"/>
              <a:gd name="T50" fmla="*/ 233 w 462"/>
              <a:gd name="T51" fmla="*/ 39 h 471"/>
              <a:gd name="T52" fmla="*/ 299 w 462"/>
              <a:gd name="T53" fmla="*/ 39 h 471"/>
              <a:gd name="T54" fmla="*/ 299 w 462"/>
              <a:gd name="T55" fmla="*/ 0 h 471"/>
              <a:gd name="T56" fmla="*/ 231 w 462"/>
              <a:gd name="T57" fmla="*/ 0 h 471"/>
              <a:gd name="T58" fmla="*/ 231 w 462"/>
              <a:gd name="T59" fmla="*/ 78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62" h="471">
                <a:moveTo>
                  <a:pt x="337" y="130"/>
                </a:moveTo>
                <a:lnTo>
                  <a:pt x="462" y="194"/>
                </a:lnTo>
                <a:lnTo>
                  <a:pt x="0" y="194"/>
                </a:lnTo>
                <a:lnTo>
                  <a:pt x="231" y="78"/>
                </a:lnTo>
                <a:lnTo>
                  <a:pt x="337" y="130"/>
                </a:lnTo>
                <a:moveTo>
                  <a:pt x="37" y="434"/>
                </a:moveTo>
                <a:lnTo>
                  <a:pt x="24" y="471"/>
                </a:lnTo>
                <a:lnTo>
                  <a:pt x="439" y="471"/>
                </a:lnTo>
                <a:lnTo>
                  <a:pt x="411" y="399"/>
                </a:lnTo>
                <a:lnTo>
                  <a:pt x="51" y="399"/>
                </a:lnTo>
                <a:lnTo>
                  <a:pt x="37" y="434"/>
                </a:lnTo>
                <a:moveTo>
                  <a:pt x="51" y="399"/>
                </a:moveTo>
                <a:lnTo>
                  <a:pt x="51" y="194"/>
                </a:lnTo>
                <a:moveTo>
                  <a:pt x="411" y="399"/>
                </a:moveTo>
                <a:lnTo>
                  <a:pt x="411" y="194"/>
                </a:lnTo>
                <a:moveTo>
                  <a:pt x="351" y="399"/>
                </a:moveTo>
                <a:lnTo>
                  <a:pt x="351" y="194"/>
                </a:lnTo>
                <a:moveTo>
                  <a:pt x="292" y="399"/>
                </a:moveTo>
                <a:lnTo>
                  <a:pt x="292" y="194"/>
                </a:lnTo>
                <a:moveTo>
                  <a:pt x="231" y="399"/>
                </a:moveTo>
                <a:lnTo>
                  <a:pt x="231" y="194"/>
                </a:lnTo>
                <a:moveTo>
                  <a:pt x="171" y="399"/>
                </a:moveTo>
                <a:lnTo>
                  <a:pt x="171" y="194"/>
                </a:lnTo>
                <a:moveTo>
                  <a:pt x="112" y="399"/>
                </a:moveTo>
                <a:lnTo>
                  <a:pt x="112" y="194"/>
                </a:lnTo>
                <a:moveTo>
                  <a:pt x="233" y="39"/>
                </a:moveTo>
                <a:lnTo>
                  <a:pt x="299" y="39"/>
                </a:lnTo>
                <a:lnTo>
                  <a:pt x="299" y="0"/>
                </a:lnTo>
                <a:lnTo>
                  <a:pt x="231" y="0"/>
                </a:lnTo>
                <a:lnTo>
                  <a:pt x="231" y="78"/>
                </a:lnTo>
              </a:path>
            </a:pathLst>
          </a:custGeom>
          <a:noFill/>
          <a:ln w="31750">
            <a:solidFill>
              <a:srgbClr val="001F50"/>
            </a:solidFill>
            <a:headEnd type="none" w="med" len="med"/>
            <a:tailEnd type="none" w="med" len="med"/>
          </a:ln>
          <a:effectLst/>
          <a:extLst>
            <a:ext uri="{909E8E84-426E-40DD-AFC4-6F175D3DCCD1}">
              <a14:hiddenFill xmlns:a14="http://schemas.microsoft.com/office/drawing/2010/main">
                <a:solidFill>
                  <a:srgbClr val="FFFFFF"/>
                </a:solidFill>
              </a14:hiddenFill>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cs typeface="Segoe UI" pitchFamily="34" charset="0"/>
            </a:endParaRPr>
          </a:p>
        </p:txBody>
      </p:sp>
      <p:cxnSp>
        <p:nvCxnSpPr>
          <p:cNvPr id="33" name="Straight Connector 32">
            <a:extLst>
              <a:ext uri="{FF2B5EF4-FFF2-40B4-BE49-F238E27FC236}">
                <a16:creationId xmlns:a16="http://schemas.microsoft.com/office/drawing/2014/main" id="{88BB89F7-22BE-402F-8BF9-F1355B22F3C5}"/>
              </a:ext>
            </a:extLst>
          </p:cNvPr>
          <p:cNvCxnSpPr>
            <a:cxnSpLocks/>
          </p:cNvCxnSpPr>
          <p:nvPr/>
        </p:nvCxnSpPr>
        <p:spPr>
          <a:xfrm>
            <a:off x="1994007" y="496"/>
            <a:ext cx="0" cy="7025446"/>
          </a:xfrm>
          <a:prstGeom prst="line">
            <a:avLst/>
          </a:prstGeom>
          <a:noFill/>
          <a:ln w="19050" cap="flat">
            <a:solidFill>
              <a:srgbClr val="FFFFFF">
                <a:lumMod val="75000"/>
                <a:alpha val="70000"/>
              </a:srgbClr>
            </a:solidFill>
            <a:prstDash val="solid"/>
            <a:miter lim="800000"/>
            <a:headEnd/>
            <a:tailEnd/>
          </a:ln>
          <a:extLst>
            <a:ext uri="{909E8E84-426E-40DD-AFC4-6F175D3DCCD1}">
              <a14:hiddenFill xmlns:a14="http://schemas.microsoft.com/office/drawing/2010/main">
                <a:solidFill>
                  <a:srgbClr val="FFFFFF"/>
                </a:solidFill>
              </a14:hiddenFill>
            </a:ext>
          </a:extLst>
        </p:spPr>
      </p:cxnSp>
      <p:sp>
        <p:nvSpPr>
          <p:cNvPr id="46" name="Rectangle 45">
            <a:extLst>
              <a:ext uri="{FF2B5EF4-FFF2-40B4-BE49-F238E27FC236}">
                <a16:creationId xmlns:a16="http://schemas.microsoft.com/office/drawing/2014/main" id="{7ADE3359-4163-41CA-A790-7E240C4BFC36}"/>
              </a:ext>
            </a:extLst>
          </p:cNvPr>
          <p:cNvSpPr/>
          <p:nvPr/>
        </p:nvSpPr>
        <p:spPr>
          <a:xfrm>
            <a:off x="555210" y="5859328"/>
            <a:ext cx="924053" cy="345163"/>
          </a:xfrm>
          <a:prstGeom prst="rect">
            <a:avLst/>
          </a:prstGeom>
        </p:spPr>
        <p:txBody>
          <a:bodyPr wrap="none">
            <a:spAutoFit/>
          </a:bodyPr>
          <a:lstStyle/>
          <a:p>
            <a:pPr algn="ctr" defTabSz="932509">
              <a:defRPr/>
            </a:pPr>
            <a:r>
              <a:rPr lang="en-US" sz="1599" kern="0" spc="50">
                <a:solidFill>
                  <a:srgbClr val="353535">
                    <a:lumMod val="40000"/>
                    <a:lumOff val="60000"/>
                  </a:srgbClr>
                </a:solidFill>
                <a:latin typeface="Segoe UI" panose="020B0502040204020203" pitchFamily="34" charset="0"/>
                <a:cs typeface="Segoe UI" panose="020B0502040204020203" pitchFamily="34" charset="0"/>
              </a:rPr>
              <a:t>Trusted</a:t>
            </a:r>
          </a:p>
        </p:txBody>
      </p:sp>
      <p:sp>
        <p:nvSpPr>
          <p:cNvPr id="47" name="Rectangle 46">
            <a:extLst>
              <a:ext uri="{FF2B5EF4-FFF2-40B4-BE49-F238E27FC236}">
                <a16:creationId xmlns:a16="http://schemas.microsoft.com/office/drawing/2014/main" id="{1529E82A-B810-4BF4-92EA-AF1FBD134144}"/>
              </a:ext>
            </a:extLst>
          </p:cNvPr>
          <p:cNvSpPr/>
          <p:nvPr/>
        </p:nvSpPr>
        <p:spPr>
          <a:xfrm>
            <a:off x="424415" y="4511982"/>
            <a:ext cx="1185640" cy="345163"/>
          </a:xfrm>
          <a:prstGeom prst="rect">
            <a:avLst/>
          </a:prstGeom>
        </p:spPr>
        <p:txBody>
          <a:bodyPr wrap="none">
            <a:spAutoFit/>
          </a:bodyPr>
          <a:lstStyle/>
          <a:p>
            <a:pPr algn="ctr" defTabSz="932509">
              <a:defRPr/>
            </a:pPr>
            <a:r>
              <a:rPr lang="en-US" sz="1599" kern="0" spc="50">
                <a:solidFill>
                  <a:srgbClr val="353535">
                    <a:lumMod val="40000"/>
                    <a:lumOff val="60000"/>
                  </a:srgbClr>
                </a:solidFill>
                <a:latin typeface="Segoe UI" panose="020B0502040204020203" pitchFamily="34" charset="0"/>
                <a:cs typeface="Segoe UI" panose="020B0502040204020203" pitchFamily="34" charset="0"/>
              </a:rPr>
              <a:t>Intelligent</a:t>
            </a:r>
          </a:p>
        </p:txBody>
      </p:sp>
      <p:sp>
        <p:nvSpPr>
          <p:cNvPr id="48" name="light">
            <a:extLst>
              <a:ext uri="{FF2B5EF4-FFF2-40B4-BE49-F238E27FC236}">
                <a16:creationId xmlns:a16="http://schemas.microsoft.com/office/drawing/2014/main" id="{044A82CB-9D94-42B0-9FD1-A35B6C069A82}"/>
              </a:ext>
            </a:extLst>
          </p:cNvPr>
          <p:cNvSpPr>
            <a:spLocks noChangeAspect="1" noEditPoints="1"/>
          </p:cNvSpPr>
          <p:nvPr/>
        </p:nvSpPr>
        <p:spPr bwMode="auto">
          <a:xfrm>
            <a:off x="871516" y="3872325"/>
            <a:ext cx="291439" cy="432683"/>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28575">
            <a:solidFill>
              <a:srgbClr val="B3B2B4"/>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cs typeface="Segoe UI" pitchFamily="34" charset="0"/>
            </a:endParaRPr>
          </a:p>
        </p:txBody>
      </p:sp>
      <p:sp>
        <p:nvSpPr>
          <p:cNvPr id="49" name="Freeform 60">
            <a:extLst>
              <a:ext uri="{FF2B5EF4-FFF2-40B4-BE49-F238E27FC236}">
                <a16:creationId xmlns:a16="http://schemas.microsoft.com/office/drawing/2014/main" id="{78B296D4-5840-478A-A148-6A1EF79F17D7}"/>
              </a:ext>
            </a:extLst>
          </p:cNvPr>
          <p:cNvSpPr>
            <a:spLocks noChangeArrowheads="1"/>
          </p:cNvSpPr>
          <p:nvPr/>
        </p:nvSpPr>
        <p:spPr bwMode="auto">
          <a:xfrm>
            <a:off x="776909" y="5192874"/>
            <a:ext cx="480655" cy="475606"/>
          </a:xfrm>
          <a:custGeom>
            <a:avLst/>
            <a:gdLst>
              <a:gd name="T0" fmla="*/ 3212 w 13440"/>
              <a:gd name="T1" fmla="*/ 3671 h 13299"/>
              <a:gd name="T2" fmla="*/ 3433 w 13440"/>
              <a:gd name="T3" fmla="*/ 3583 h 13299"/>
              <a:gd name="T4" fmla="*/ 3600 w 13440"/>
              <a:gd name="T5" fmla="*/ 3415 h 13299"/>
              <a:gd name="T6" fmla="*/ 3689 w 13440"/>
              <a:gd name="T7" fmla="*/ 3194 h 13299"/>
              <a:gd name="T8" fmla="*/ 3697 w 13440"/>
              <a:gd name="T9" fmla="*/ 3009 h 13299"/>
              <a:gd name="T10" fmla="*/ 3627 w 13440"/>
              <a:gd name="T11" fmla="*/ 2762 h 13299"/>
              <a:gd name="T12" fmla="*/ 3477 w 13440"/>
              <a:gd name="T13" fmla="*/ 2577 h 13299"/>
              <a:gd name="T14" fmla="*/ 3274 w 13440"/>
              <a:gd name="T15" fmla="*/ 2462 h 13299"/>
              <a:gd name="T16" fmla="*/ 3088 w 13440"/>
              <a:gd name="T17" fmla="*/ 2427 h 13299"/>
              <a:gd name="T18" fmla="*/ 2833 w 13440"/>
              <a:gd name="T19" fmla="*/ 2480 h 13299"/>
              <a:gd name="T20" fmla="*/ 2630 w 13440"/>
              <a:gd name="T21" fmla="*/ 2621 h 13299"/>
              <a:gd name="T22" fmla="*/ 2488 w 13440"/>
              <a:gd name="T23" fmla="*/ 2824 h 13299"/>
              <a:gd name="T24" fmla="*/ 2444 w 13440"/>
              <a:gd name="T25" fmla="*/ 3080 h 13299"/>
              <a:gd name="T26" fmla="*/ 2471 w 13440"/>
              <a:gd name="T27" fmla="*/ 3256 h 13299"/>
              <a:gd name="T28" fmla="*/ 2585 w 13440"/>
              <a:gd name="T29" fmla="*/ 3459 h 13299"/>
              <a:gd name="T30" fmla="*/ 2780 w 13440"/>
              <a:gd name="T31" fmla="*/ 3609 h 13299"/>
              <a:gd name="T32" fmla="*/ 3027 w 13440"/>
              <a:gd name="T33" fmla="*/ 3680 h 13299"/>
              <a:gd name="T34" fmla="*/ 6988 w 13440"/>
              <a:gd name="T35" fmla="*/ 8127 h 13299"/>
              <a:gd name="T36" fmla="*/ 6380 w 13440"/>
              <a:gd name="T37" fmla="*/ 8480 h 13299"/>
              <a:gd name="T38" fmla="*/ 5718 w 13440"/>
              <a:gd name="T39" fmla="*/ 8736 h 13299"/>
              <a:gd name="T40" fmla="*/ 5004 w 13440"/>
              <a:gd name="T41" fmla="*/ 8886 h 13299"/>
              <a:gd name="T42" fmla="*/ 4439 w 13440"/>
              <a:gd name="T43" fmla="*/ 8921 h 13299"/>
              <a:gd name="T44" fmla="*/ 3547 w 13440"/>
              <a:gd name="T45" fmla="*/ 8824 h 13299"/>
              <a:gd name="T46" fmla="*/ 2709 w 13440"/>
              <a:gd name="T47" fmla="*/ 8568 h 13299"/>
              <a:gd name="T48" fmla="*/ 1959 w 13440"/>
              <a:gd name="T49" fmla="*/ 8153 h 13299"/>
              <a:gd name="T50" fmla="*/ 1297 w 13440"/>
              <a:gd name="T51" fmla="*/ 7615 h 13299"/>
              <a:gd name="T52" fmla="*/ 759 w 13440"/>
              <a:gd name="T53" fmla="*/ 6953 h 13299"/>
              <a:gd name="T54" fmla="*/ 344 w 13440"/>
              <a:gd name="T55" fmla="*/ 6195 h 13299"/>
              <a:gd name="T56" fmla="*/ 88 w 13440"/>
              <a:gd name="T57" fmla="*/ 5357 h 13299"/>
              <a:gd name="T58" fmla="*/ 0 w 13440"/>
              <a:gd name="T59" fmla="*/ 4456 h 13299"/>
              <a:gd name="T60" fmla="*/ 44 w 13440"/>
              <a:gd name="T61" fmla="*/ 3777 h 13299"/>
              <a:gd name="T62" fmla="*/ 264 w 13440"/>
              <a:gd name="T63" fmla="*/ 2921 h 13299"/>
              <a:gd name="T64" fmla="*/ 644 w 13440"/>
              <a:gd name="T65" fmla="*/ 2135 h 13299"/>
              <a:gd name="T66" fmla="*/ 1156 w 13440"/>
              <a:gd name="T67" fmla="*/ 1456 h 13299"/>
              <a:gd name="T68" fmla="*/ 1782 w 13440"/>
              <a:gd name="T69" fmla="*/ 882 h 13299"/>
              <a:gd name="T70" fmla="*/ 2515 w 13440"/>
              <a:gd name="T71" fmla="*/ 432 h 13299"/>
              <a:gd name="T72" fmla="*/ 3327 w 13440"/>
              <a:gd name="T73" fmla="*/ 132 h 13299"/>
              <a:gd name="T74" fmla="*/ 4209 w 13440"/>
              <a:gd name="T75" fmla="*/ 0 h 13299"/>
              <a:gd name="T76" fmla="*/ 4898 w 13440"/>
              <a:gd name="T77" fmla="*/ 17 h 13299"/>
              <a:gd name="T78" fmla="*/ 5771 w 13440"/>
              <a:gd name="T79" fmla="*/ 194 h 13299"/>
              <a:gd name="T80" fmla="*/ 6574 w 13440"/>
              <a:gd name="T81" fmla="*/ 529 h 13299"/>
              <a:gd name="T82" fmla="*/ 7288 w 13440"/>
              <a:gd name="T83" fmla="*/ 1015 h 13299"/>
              <a:gd name="T84" fmla="*/ 7897 w 13440"/>
              <a:gd name="T85" fmla="*/ 1615 h 13299"/>
              <a:gd name="T86" fmla="*/ 8383 w 13440"/>
              <a:gd name="T87" fmla="*/ 2329 h 13299"/>
              <a:gd name="T88" fmla="*/ 8718 w 13440"/>
              <a:gd name="T89" fmla="*/ 3124 h 13299"/>
              <a:gd name="T90" fmla="*/ 8894 w 13440"/>
              <a:gd name="T91" fmla="*/ 3997 h 13299"/>
              <a:gd name="T92" fmla="*/ 8912 w 13440"/>
              <a:gd name="T93" fmla="*/ 4642 h 13299"/>
              <a:gd name="T94" fmla="*/ 8833 w 13440"/>
              <a:gd name="T95" fmla="*/ 5321 h 13299"/>
              <a:gd name="T96" fmla="*/ 13439 w 13440"/>
              <a:gd name="T97" fmla="*/ 10456 h 13299"/>
              <a:gd name="T98" fmla="*/ 10748 w 13440"/>
              <a:gd name="T99" fmla="*/ 13298 h 13299"/>
              <a:gd name="T100" fmla="*/ 9000 w 13440"/>
              <a:gd name="T101" fmla="*/ 11471 h 13299"/>
              <a:gd name="T102" fmla="*/ 7129 w 13440"/>
              <a:gd name="T103" fmla="*/ 9689 h 13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440" h="13299">
                <a:moveTo>
                  <a:pt x="3088" y="3689"/>
                </a:moveTo>
                <a:lnTo>
                  <a:pt x="3088" y="3689"/>
                </a:lnTo>
                <a:lnTo>
                  <a:pt x="3150" y="3680"/>
                </a:lnTo>
                <a:lnTo>
                  <a:pt x="3212" y="3671"/>
                </a:lnTo>
                <a:lnTo>
                  <a:pt x="3274" y="3662"/>
                </a:lnTo>
                <a:lnTo>
                  <a:pt x="3327" y="3636"/>
                </a:lnTo>
                <a:lnTo>
                  <a:pt x="3380" y="3609"/>
                </a:lnTo>
                <a:lnTo>
                  <a:pt x="3433" y="3583"/>
                </a:lnTo>
                <a:lnTo>
                  <a:pt x="3477" y="3547"/>
                </a:lnTo>
                <a:lnTo>
                  <a:pt x="3521" y="3503"/>
                </a:lnTo>
                <a:lnTo>
                  <a:pt x="3556" y="3459"/>
                </a:lnTo>
                <a:lnTo>
                  <a:pt x="3600" y="3415"/>
                </a:lnTo>
                <a:lnTo>
                  <a:pt x="3627" y="3362"/>
                </a:lnTo>
                <a:lnTo>
                  <a:pt x="3653" y="3309"/>
                </a:lnTo>
                <a:lnTo>
                  <a:pt x="3671" y="3256"/>
                </a:lnTo>
                <a:lnTo>
                  <a:pt x="3689" y="3194"/>
                </a:lnTo>
                <a:lnTo>
                  <a:pt x="3697" y="3141"/>
                </a:lnTo>
                <a:lnTo>
                  <a:pt x="3706" y="3080"/>
                </a:lnTo>
                <a:lnTo>
                  <a:pt x="3706" y="3080"/>
                </a:lnTo>
                <a:lnTo>
                  <a:pt x="3697" y="3009"/>
                </a:lnTo>
                <a:lnTo>
                  <a:pt x="3689" y="2947"/>
                </a:lnTo>
                <a:lnTo>
                  <a:pt x="3671" y="2885"/>
                </a:lnTo>
                <a:lnTo>
                  <a:pt x="3653" y="2824"/>
                </a:lnTo>
                <a:lnTo>
                  <a:pt x="3627" y="2762"/>
                </a:lnTo>
                <a:lnTo>
                  <a:pt x="3600" y="2709"/>
                </a:lnTo>
                <a:lnTo>
                  <a:pt x="3556" y="2665"/>
                </a:lnTo>
                <a:lnTo>
                  <a:pt x="3521" y="2621"/>
                </a:lnTo>
                <a:lnTo>
                  <a:pt x="3477" y="2577"/>
                </a:lnTo>
                <a:lnTo>
                  <a:pt x="3433" y="2541"/>
                </a:lnTo>
                <a:lnTo>
                  <a:pt x="3380" y="2506"/>
                </a:lnTo>
                <a:lnTo>
                  <a:pt x="3327" y="2480"/>
                </a:lnTo>
                <a:lnTo>
                  <a:pt x="3274" y="2462"/>
                </a:lnTo>
                <a:lnTo>
                  <a:pt x="3212" y="2444"/>
                </a:lnTo>
                <a:lnTo>
                  <a:pt x="3150" y="2435"/>
                </a:lnTo>
                <a:lnTo>
                  <a:pt x="3088" y="2427"/>
                </a:lnTo>
                <a:lnTo>
                  <a:pt x="3088" y="2427"/>
                </a:lnTo>
                <a:lnTo>
                  <a:pt x="3027" y="2435"/>
                </a:lnTo>
                <a:lnTo>
                  <a:pt x="2956" y="2444"/>
                </a:lnTo>
                <a:lnTo>
                  <a:pt x="2894" y="2462"/>
                </a:lnTo>
                <a:lnTo>
                  <a:pt x="2833" y="2480"/>
                </a:lnTo>
                <a:lnTo>
                  <a:pt x="2780" y="2506"/>
                </a:lnTo>
                <a:lnTo>
                  <a:pt x="2727" y="2541"/>
                </a:lnTo>
                <a:lnTo>
                  <a:pt x="2674" y="2577"/>
                </a:lnTo>
                <a:lnTo>
                  <a:pt x="2630" y="2621"/>
                </a:lnTo>
                <a:lnTo>
                  <a:pt x="2585" y="2665"/>
                </a:lnTo>
                <a:lnTo>
                  <a:pt x="2550" y="2709"/>
                </a:lnTo>
                <a:lnTo>
                  <a:pt x="2515" y="2762"/>
                </a:lnTo>
                <a:lnTo>
                  <a:pt x="2488" y="2824"/>
                </a:lnTo>
                <a:lnTo>
                  <a:pt x="2471" y="2885"/>
                </a:lnTo>
                <a:lnTo>
                  <a:pt x="2453" y="2947"/>
                </a:lnTo>
                <a:lnTo>
                  <a:pt x="2444" y="3009"/>
                </a:lnTo>
                <a:lnTo>
                  <a:pt x="2444" y="3080"/>
                </a:lnTo>
                <a:lnTo>
                  <a:pt x="2444" y="3080"/>
                </a:lnTo>
                <a:lnTo>
                  <a:pt x="2444" y="3141"/>
                </a:lnTo>
                <a:lnTo>
                  <a:pt x="2453" y="3194"/>
                </a:lnTo>
                <a:lnTo>
                  <a:pt x="2471" y="3256"/>
                </a:lnTo>
                <a:lnTo>
                  <a:pt x="2488" y="3309"/>
                </a:lnTo>
                <a:lnTo>
                  <a:pt x="2515" y="3362"/>
                </a:lnTo>
                <a:lnTo>
                  <a:pt x="2550" y="3415"/>
                </a:lnTo>
                <a:lnTo>
                  <a:pt x="2585" y="3459"/>
                </a:lnTo>
                <a:lnTo>
                  <a:pt x="2630" y="3503"/>
                </a:lnTo>
                <a:lnTo>
                  <a:pt x="2674" y="3547"/>
                </a:lnTo>
                <a:lnTo>
                  <a:pt x="2727" y="3583"/>
                </a:lnTo>
                <a:lnTo>
                  <a:pt x="2780" y="3609"/>
                </a:lnTo>
                <a:lnTo>
                  <a:pt x="2833" y="3636"/>
                </a:lnTo>
                <a:lnTo>
                  <a:pt x="2894" y="3662"/>
                </a:lnTo>
                <a:lnTo>
                  <a:pt x="2956" y="3671"/>
                </a:lnTo>
                <a:lnTo>
                  <a:pt x="3027" y="3680"/>
                </a:lnTo>
                <a:lnTo>
                  <a:pt x="3088" y="3689"/>
                </a:lnTo>
                <a:close/>
                <a:moveTo>
                  <a:pt x="7129" y="8021"/>
                </a:moveTo>
                <a:lnTo>
                  <a:pt x="7129" y="8021"/>
                </a:lnTo>
                <a:lnTo>
                  <a:pt x="6988" y="8127"/>
                </a:lnTo>
                <a:lnTo>
                  <a:pt x="6838" y="8224"/>
                </a:lnTo>
                <a:lnTo>
                  <a:pt x="6689" y="8321"/>
                </a:lnTo>
                <a:lnTo>
                  <a:pt x="6539" y="8400"/>
                </a:lnTo>
                <a:lnTo>
                  <a:pt x="6380" y="8480"/>
                </a:lnTo>
                <a:lnTo>
                  <a:pt x="6221" y="8559"/>
                </a:lnTo>
                <a:lnTo>
                  <a:pt x="6054" y="8621"/>
                </a:lnTo>
                <a:lnTo>
                  <a:pt x="5886" y="8683"/>
                </a:lnTo>
                <a:lnTo>
                  <a:pt x="5718" y="8736"/>
                </a:lnTo>
                <a:lnTo>
                  <a:pt x="5542" y="8789"/>
                </a:lnTo>
                <a:lnTo>
                  <a:pt x="5365" y="8824"/>
                </a:lnTo>
                <a:lnTo>
                  <a:pt x="5180" y="8859"/>
                </a:lnTo>
                <a:lnTo>
                  <a:pt x="5004" y="8886"/>
                </a:lnTo>
                <a:lnTo>
                  <a:pt x="4818" y="8903"/>
                </a:lnTo>
                <a:lnTo>
                  <a:pt x="4624" y="8912"/>
                </a:lnTo>
                <a:lnTo>
                  <a:pt x="4439" y="8921"/>
                </a:lnTo>
                <a:lnTo>
                  <a:pt x="4439" y="8921"/>
                </a:lnTo>
                <a:lnTo>
                  <a:pt x="4209" y="8912"/>
                </a:lnTo>
                <a:lnTo>
                  <a:pt x="3989" y="8894"/>
                </a:lnTo>
                <a:lnTo>
                  <a:pt x="3759" y="8868"/>
                </a:lnTo>
                <a:lnTo>
                  <a:pt x="3547" y="8824"/>
                </a:lnTo>
                <a:lnTo>
                  <a:pt x="3327" y="8780"/>
                </a:lnTo>
                <a:lnTo>
                  <a:pt x="3124" y="8718"/>
                </a:lnTo>
                <a:lnTo>
                  <a:pt x="2912" y="8647"/>
                </a:lnTo>
                <a:lnTo>
                  <a:pt x="2709" y="8568"/>
                </a:lnTo>
                <a:lnTo>
                  <a:pt x="2515" y="8480"/>
                </a:lnTo>
                <a:lnTo>
                  <a:pt x="2321" y="8383"/>
                </a:lnTo>
                <a:lnTo>
                  <a:pt x="2135" y="8277"/>
                </a:lnTo>
                <a:lnTo>
                  <a:pt x="1959" y="8153"/>
                </a:lnTo>
                <a:lnTo>
                  <a:pt x="1782" y="8030"/>
                </a:lnTo>
                <a:lnTo>
                  <a:pt x="1615" y="7897"/>
                </a:lnTo>
                <a:lnTo>
                  <a:pt x="1456" y="7765"/>
                </a:lnTo>
                <a:lnTo>
                  <a:pt x="1297" y="7615"/>
                </a:lnTo>
                <a:lnTo>
                  <a:pt x="1156" y="7456"/>
                </a:lnTo>
                <a:lnTo>
                  <a:pt x="1015" y="7297"/>
                </a:lnTo>
                <a:lnTo>
                  <a:pt x="882" y="7129"/>
                </a:lnTo>
                <a:lnTo>
                  <a:pt x="759" y="6953"/>
                </a:lnTo>
                <a:lnTo>
                  <a:pt x="644" y="6776"/>
                </a:lnTo>
                <a:lnTo>
                  <a:pt x="529" y="6583"/>
                </a:lnTo>
                <a:lnTo>
                  <a:pt x="432" y="6398"/>
                </a:lnTo>
                <a:lnTo>
                  <a:pt x="344" y="6195"/>
                </a:lnTo>
                <a:lnTo>
                  <a:pt x="264" y="5992"/>
                </a:lnTo>
                <a:lnTo>
                  <a:pt x="194" y="5789"/>
                </a:lnTo>
                <a:lnTo>
                  <a:pt x="132" y="5577"/>
                </a:lnTo>
                <a:lnTo>
                  <a:pt x="88" y="5357"/>
                </a:lnTo>
                <a:lnTo>
                  <a:pt x="44" y="5136"/>
                </a:lnTo>
                <a:lnTo>
                  <a:pt x="17" y="4915"/>
                </a:lnTo>
                <a:lnTo>
                  <a:pt x="0" y="4686"/>
                </a:lnTo>
                <a:lnTo>
                  <a:pt x="0" y="4456"/>
                </a:lnTo>
                <a:lnTo>
                  <a:pt x="0" y="4456"/>
                </a:lnTo>
                <a:lnTo>
                  <a:pt x="0" y="4227"/>
                </a:lnTo>
                <a:lnTo>
                  <a:pt x="17" y="3997"/>
                </a:lnTo>
                <a:lnTo>
                  <a:pt x="44" y="3777"/>
                </a:lnTo>
                <a:lnTo>
                  <a:pt x="88" y="3556"/>
                </a:lnTo>
                <a:lnTo>
                  <a:pt x="132" y="3336"/>
                </a:lnTo>
                <a:lnTo>
                  <a:pt x="194" y="3124"/>
                </a:lnTo>
                <a:lnTo>
                  <a:pt x="264" y="2921"/>
                </a:lnTo>
                <a:lnTo>
                  <a:pt x="344" y="2718"/>
                </a:lnTo>
                <a:lnTo>
                  <a:pt x="432" y="2515"/>
                </a:lnTo>
                <a:lnTo>
                  <a:pt x="529" y="2329"/>
                </a:lnTo>
                <a:lnTo>
                  <a:pt x="644" y="2135"/>
                </a:lnTo>
                <a:lnTo>
                  <a:pt x="759" y="1959"/>
                </a:lnTo>
                <a:lnTo>
                  <a:pt x="882" y="1782"/>
                </a:lnTo>
                <a:lnTo>
                  <a:pt x="1015" y="1615"/>
                </a:lnTo>
                <a:lnTo>
                  <a:pt x="1156" y="1456"/>
                </a:lnTo>
                <a:lnTo>
                  <a:pt x="1297" y="1297"/>
                </a:lnTo>
                <a:lnTo>
                  <a:pt x="1456" y="1147"/>
                </a:lnTo>
                <a:lnTo>
                  <a:pt x="1615" y="1015"/>
                </a:lnTo>
                <a:lnTo>
                  <a:pt x="1782" y="882"/>
                </a:lnTo>
                <a:lnTo>
                  <a:pt x="1959" y="759"/>
                </a:lnTo>
                <a:lnTo>
                  <a:pt x="2135" y="635"/>
                </a:lnTo>
                <a:lnTo>
                  <a:pt x="2321" y="529"/>
                </a:lnTo>
                <a:lnTo>
                  <a:pt x="2515" y="432"/>
                </a:lnTo>
                <a:lnTo>
                  <a:pt x="2709" y="344"/>
                </a:lnTo>
                <a:lnTo>
                  <a:pt x="2912" y="264"/>
                </a:lnTo>
                <a:lnTo>
                  <a:pt x="3124" y="194"/>
                </a:lnTo>
                <a:lnTo>
                  <a:pt x="3327" y="132"/>
                </a:lnTo>
                <a:lnTo>
                  <a:pt x="3547" y="88"/>
                </a:lnTo>
                <a:lnTo>
                  <a:pt x="3759" y="44"/>
                </a:lnTo>
                <a:lnTo>
                  <a:pt x="3989" y="17"/>
                </a:lnTo>
                <a:lnTo>
                  <a:pt x="4209" y="0"/>
                </a:lnTo>
                <a:lnTo>
                  <a:pt x="4439" y="0"/>
                </a:lnTo>
                <a:lnTo>
                  <a:pt x="4439" y="0"/>
                </a:lnTo>
                <a:lnTo>
                  <a:pt x="4668" y="0"/>
                </a:lnTo>
                <a:lnTo>
                  <a:pt x="4898" y="17"/>
                </a:lnTo>
                <a:lnTo>
                  <a:pt x="5118" y="44"/>
                </a:lnTo>
                <a:lnTo>
                  <a:pt x="5348" y="88"/>
                </a:lnTo>
                <a:lnTo>
                  <a:pt x="5559" y="132"/>
                </a:lnTo>
                <a:lnTo>
                  <a:pt x="5771" y="194"/>
                </a:lnTo>
                <a:lnTo>
                  <a:pt x="5983" y="264"/>
                </a:lnTo>
                <a:lnTo>
                  <a:pt x="6186" y="344"/>
                </a:lnTo>
                <a:lnTo>
                  <a:pt x="6389" y="432"/>
                </a:lnTo>
                <a:lnTo>
                  <a:pt x="6574" y="529"/>
                </a:lnTo>
                <a:lnTo>
                  <a:pt x="6768" y="635"/>
                </a:lnTo>
                <a:lnTo>
                  <a:pt x="6944" y="759"/>
                </a:lnTo>
                <a:lnTo>
                  <a:pt x="7121" y="882"/>
                </a:lnTo>
                <a:lnTo>
                  <a:pt x="7288" y="1015"/>
                </a:lnTo>
                <a:lnTo>
                  <a:pt x="7456" y="1147"/>
                </a:lnTo>
                <a:lnTo>
                  <a:pt x="7606" y="1297"/>
                </a:lnTo>
                <a:lnTo>
                  <a:pt x="7756" y="1456"/>
                </a:lnTo>
                <a:lnTo>
                  <a:pt x="7897" y="1615"/>
                </a:lnTo>
                <a:lnTo>
                  <a:pt x="8030" y="1782"/>
                </a:lnTo>
                <a:lnTo>
                  <a:pt x="8153" y="1959"/>
                </a:lnTo>
                <a:lnTo>
                  <a:pt x="8268" y="2135"/>
                </a:lnTo>
                <a:lnTo>
                  <a:pt x="8383" y="2329"/>
                </a:lnTo>
                <a:lnTo>
                  <a:pt x="8480" y="2515"/>
                </a:lnTo>
                <a:lnTo>
                  <a:pt x="8568" y="2718"/>
                </a:lnTo>
                <a:lnTo>
                  <a:pt x="8647" y="2921"/>
                </a:lnTo>
                <a:lnTo>
                  <a:pt x="8718" y="3124"/>
                </a:lnTo>
                <a:lnTo>
                  <a:pt x="8780" y="3336"/>
                </a:lnTo>
                <a:lnTo>
                  <a:pt x="8824" y="3556"/>
                </a:lnTo>
                <a:lnTo>
                  <a:pt x="8868" y="3777"/>
                </a:lnTo>
                <a:lnTo>
                  <a:pt x="8894" y="3997"/>
                </a:lnTo>
                <a:lnTo>
                  <a:pt x="8912" y="4227"/>
                </a:lnTo>
                <a:lnTo>
                  <a:pt x="8921" y="4456"/>
                </a:lnTo>
                <a:lnTo>
                  <a:pt x="8921" y="4456"/>
                </a:lnTo>
                <a:lnTo>
                  <a:pt x="8912" y="4642"/>
                </a:lnTo>
                <a:lnTo>
                  <a:pt x="8903" y="4818"/>
                </a:lnTo>
                <a:lnTo>
                  <a:pt x="8886" y="4986"/>
                </a:lnTo>
                <a:lnTo>
                  <a:pt x="8859" y="5154"/>
                </a:lnTo>
                <a:lnTo>
                  <a:pt x="8833" y="5321"/>
                </a:lnTo>
                <a:lnTo>
                  <a:pt x="8797" y="5480"/>
                </a:lnTo>
                <a:lnTo>
                  <a:pt x="8718" y="5798"/>
                </a:lnTo>
                <a:lnTo>
                  <a:pt x="8718" y="5798"/>
                </a:lnTo>
                <a:lnTo>
                  <a:pt x="13439" y="10456"/>
                </a:lnTo>
                <a:lnTo>
                  <a:pt x="13439" y="10456"/>
                </a:lnTo>
                <a:lnTo>
                  <a:pt x="13439" y="13298"/>
                </a:lnTo>
                <a:lnTo>
                  <a:pt x="13439" y="13298"/>
                </a:lnTo>
                <a:lnTo>
                  <a:pt x="10748" y="13298"/>
                </a:lnTo>
                <a:lnTo>
                  <a:pt x="10748" y="13298"/>
                </a:lnTo>
                <a:lnTo>
                  <a:pt x="10748" y="11471"/>
                </a:lnTo>
                <a:lnTo>
                  <a:pt x="10748" y="11471"/>
                </a:lnTo>
                <a:lnTo>
                  <a:pt x="9000" y="11471"/>
                </a:lnTo>
                <a:lnTo>
                  <a:pt x="9000" y="11471"/>
                </a:lnTo>
                <a:lnTo>
                  <a:pt x="9000" y="9689"/>
                </a:lnTo>
                <a:lnTo>
                  <a:pt x="9000" y="9689"/>
                </a:lnTo>
                <a:lnTo>
                  <a:pt x="7129" y="9689"/>
                </a:lnTo>
                <a:lnTo>
                  <a:pt x="7129" y="8021"/>
                </a:lnTo>
                <a:close/>
              </a:path>
            </a:pathLst>
          </a:custGeom>
          <a:noFill/>
          <a:ln w="28575" cap="flat">
            <a:solidFill>
              <a:srgbClr val="B3B2B4"/>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defRPr/>
            </a:pPr>
            <a:endParaRPr lang="en-US" sz="1836">
              <a:solidFill>
                <a:srgbClr val="505050"/>
              </a:solidFill>
              <a:latin typeface="Segoe UI"/>
            </a:endParaRPr>
          </a:p>
        </p:txBody>
      </p:sp>
      <p:sp>
        <p:nvSpPr>
          <p:cNvPr id="21" name="Rectangle 20">
            <a:extLst>
              <a:ext uri="{FF2B5EF4-FFF2-40B4-BE49-F238E27FC236}">
                <a16:creationId xmlns:a16="http://schemas.microsoft.com/office/drawing/2014/main" id="{6ACC106D-0B3A-451A-97C3-CBECB9DA5404}"/>
              </a:ext>
            </a:extLst>
          </p:cNvPr>
          <p:cNvSpPr/>
          <p:nvPr/>
        </p:nvSpPr>
        <p:spPr>
          <a:xfrm>
            <a:off x="413806" y="1826914"/>
            <a:ext cx="1233053" cy="345163"/>
          </a:xfrm>
          <a:prstGeom prst="rect">
            <a:avLst/>
          </a:prstGeom>
        </p:spPr>
        <p:txBody>
          <a:bodyPr wrap="none">
            <a:spAutoFit/>
          </a:bodyPr>
          <a:lstStyle/>
          <a:p>
            <a:pPr algn="ctr" defTabSz="932509">
              <a:defRPr/>
            </a:pPr>
            <a:r>
              <a:rPr lang="en-US" sz="1599" kern="0" spc="50">
                <a:solidFill>
                  <a:srgbClr val="353535">
                    <a:lumMod val="40000"/>
                    <a:lumOff val="60000"/>
                  </a:srgbClr>
                </a:solidFill>
                <a:latin typeface="Segoe UI" panose="020B0502040204020203" pitchFamily="34" charset="0"/>
                <a:cs typeface="Segoe UI" panose="020B0502040204020203" pitchFamily="34" charset="0"/>
              </a:rPr>
              <a:t>Productive</a:t>
            </a:r>
          </a:p>
        </p:txBody>
      </p:sp>
      <p:sp>
        <p:nvSpPr>
          <p:cNvPr id="22" name="speedometer_2">
            <a:extLst>
              <a:ext uri="{FF2B5EF4-FFF2-40B4-BE49-F238E27FC236}">
                <a16:creationId xmlns:a16="http://schemas.microsoft.com/office/drawing/2014/main" id="{96511714-CFA8-4E88-B24C-FF03D2B0D71B}"/>
              </a:ext>
            </a:extLst>
          </p:cNvPr>
          <p:cNvSpPr>
            <a:spLocks noChangeAspect="1" noEditPoints="1"/>
          </p:cNvSpPr>
          <p:nvPr/>
        </p:nvSpPr>
        <p:spPr bwMode="auto">
          <a:xfrm>
            <a:off x="817775" y="1183560"/>
            <a:ext cx="439680" cy="439678"/>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28575">
            <a:solidFill>
              <a:srgbClr val="B3B2B4"/>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cs typeface="Segoe UI" pitchFamily="34" charset="0"/>
            </a:endParaRPr>
          </a:p>
        </p:txBody>
      </p:sp>
      <p:sp>
        <p:nvSpPr>
          <p:cNvPr id="23" name="Rectangle 22">
            <a:extLst>
              <a:ext uri="{FF2B5EF4-FFF2-40B4-BE49-F238E27FC236}">
                <a16:creationId xmlns:a16="http://schemas.microsoft.com/office/drawing/2014/main" id="{363C846E-432E-4E96-8B4E-9BF8EB00F050}"/>
              </a:ext>
            </a:extLst>
          </p:cNvPr>
          <p:cNvSpPr/>
          <p:nvPr/>
        </p:nvSpPr>
        <p:spPr>
          <a:xfrm>
            <a:off x="444056" y="3199346"/>
            <a:ext cx="1157847" cy="470856"/>
          </a:xfrm>
          <a:prstGeom prst="rect">
            <a:avLst/>
          </a:prstGeom>
        </p:spPr>
        <p:txBody>
          <a:bodyPr wrap="none">
            <a:spAutoFit/>
          </a:bodyPr>
          <a:lstStyle/>
          <a:p>
            <a:pPr algn="ctr" defTabSz="932509">
              <a:defRPr/>
            </a:pPr>
            <a:r>
              <a:rPr lang="en-US" sz="2400" kern="0" spc="50" dirty="0">
                <a:solidFill>
                  <a:srgbClr val="0078D7"/>
                </a:solidFill>
                <a:latin typeface="Segoe UI" panose="020B0502040204020203" pitchFamily="34" charset="0"/>
                <a:cs typeface="Segoe UI" panose="020B0502040204020203" pitchFamily="34" charset="0"/>
              </a:rPr>
              <a:t>Hybrid</a:t>
            </a:r>
          </a:p>
        </p:txBody>
      </p:sp>
      <p:grpSp>
        <p:nvGrpSpPr>
          <p:cNvPr id="24" name="Group 23">
            <a:extLst>
              <a:ext uri="{FF2B5EF4-FFF2-40B4-BE49-F238E27FC236}">
                <a16:creationId xmlns:a16="http://schemas.microsoft.com/office/drawing/2014/main" id="{77AD9DD7-EB86-45CE-9B27-089347C7D079}"/>
              </a:ext>
            </a:extLst>
          </p:cNvPr>
          <p:cNvGrpSpPr/>
          <p:nvPr/>
        </p:nvGrpSpPr>
        <p:grpSpPr>
          <a:xfrm>
            <a:off x="734446" y="2400000"/>
            <a:ext cx="591068" cy="577315"/>
            <a:chOff x="2088630" y="3287843"/>
            <a:chExt cx="429718" cy="419725"/>
          </a:xfrm>
          <a:noFill/>
        </p:grpSpPr>
        <p:sp>
          <p:nvSpPr>
            <p:cNvPr id="25" name="Rectangle 24">
              <a:extLst>
                <a:ext uri="{FF2B5EF4-FFF2-40B4-BE49-F238E27FC236}">
                  <a16:creationId xmlns:a16="http://schemas.microsoft.com/office/drawing/2014/main" id="{B3CFD5EC-43D5-4B04-B8AE-6E1A4076A14C}"/>
                </a:ext>
              </a:extLst>
            </p:cNvPr>
            <p:cNvSpPr/>
            <p:nvPr/>
          </p:nvSpPr>
          <p:spPr bwMode="auto">
            <a:xfrm>
              <a:off x="2213548" y="3287843"/>
              <a:ext cx="304800" cy="304800"/>
            </a:xfrm>
            <a:prstGeom prst="rect">
              <a:avLst/>
            </a:prstGeom>
            <a:noFill/>
            <a:ln w="28575">
              <a:solidFill>
                <a:srgbClr val="001F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26" name="Rectangle 25">
              <a:extLst>
                <a:ext uri="{FF2B5EF4-FFF2-40B4-BE49-F238E27FC236}">
                  <a16:creationId xmlns:a16="http://schemas.microsoft.com/office/drawing/2014/main" id="{826EBD6F-365E-4445-9391-67AD7B7167B1}"/>
                </a:ext>
              </a:extLst>
            </p:cNvPr>
            <p:cNvSpPr/>
            <p:nvPr/>
          </p:nvSpPr>
          <p:spPr bwMode="auto">
            <a:xfrm>
              <a:off x="2088630" y="3402768"/>
              <a:ext cx="304800" cy="304800"/>
            </a:xfrm>
            <a:prstGeom prst="rect">
              <a:avLst/>
            </a:prstGeom>
            <a:noFill/>
            <a:ln w="28575">
              <a:solidFill>
                <a:srgbClr val="001F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cs typeface="Segoe UI" pitchFamily="34" charset="0"/>
              </a:endParaRPr>
            </a:p>
          </p:txBody>
        </p:sp>
      </p:grpSp>
    </p:spTree>
    <p:extLst>
      <p:ext uri="{BB962C8B-B14F-4D97-AF65-F5344CB8AC3E}">
        <p14:creationId xmlns:p14="http://schemas.microsoft.com/office/powerpoint/2010/main" val="1291308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grpId="1" nodeType="withEffect">
                                  <p:stCondLst>
                                    <p:cond delay="0"/>
                                  </p:stCondLst>
                                  <p:childTnLst>
                                    <p:animMotion origin="layout" path="M -4.16667E-7 -2.59259E-6 L -4.16667E-7 0.04584 " pathEditMode="relative" rAng="0" ptsTypes="AA">
                                      <p:cBhvr>
                                        <p:cTn id="9" dur="500" spd="-100000" fill="hold"/>
                                        <p:tgtEl>
                                          <p:spTgt spid="2"/>
                                        </p:tgtEl>
                                        <p:attrNameLst>
                                          <p:attrName>ppt_x</p:attrName>
                                          <p:attrName>ppt_y</p:attrName>
                                        </p:attrNameLst>
                                      </p:cBhvr>
                                      <p:rCtr x="0" y="2292"/>
                                    </p:animMotion>
                                  </p:childTnLst>
                                </p:cTn>
                              </p:par>
                            </p:childTnLst>
                          </p:cTn>
                        </p:par>
                        <p:par>
                          <p:cTn id="10" fill="hold">
                            <p:stCondLst>
                              <p:cond delay="500"/>
                            </p:stCondLst>
                            <p:childTnLst>
                              <p:par>
                                <p:cTn id="11" presetID="10" presetClass="entr" presetSubtype="0" fill="hold" grpId="0" nodeType="afterEffect">
                                  <p:stCondLst>
                                    <p:cond delay="25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grpId="0" nodeType="withEffect">
                                  <p:stCondLst>
                                    <p:cond delay="40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300"/>
                                        <p:tgtEl>
                                          <p:spTgt spid="3"/>
                                        </p:tgtEl>
                                      </p:cBhvr>
                                    </p:animEffect>
                                  </p:childTnLst>
                                </p:cTn>
                              </p:par>
                              <p:par>
                                <p:cTn id="17" presetID="42" presetClass="path" presetSubtype="0" decel="100000" fill="hold" grpId="1" nodeType="withEffect">
                                  <p:stCondLst>
                                    <p:cond delay="0"/>
                                  </p:stCondLst>
                                  <p:childTnLst>
                                    <p:animMotion origin="layout" path="M 3.95833E-6 3.33333E-6 L 3.95833E-6 0.13379 " pathEditMode="relative" rAng="0" ptsTypes="AA">
                                      <p:cBhvr>
                                        <p:cTn id="18" dur="700" spd="-100000" fill="hold"/>
                                        <p:tgtEl>
                                          <p:spTgt spid="3"/>
                                        </p:tgtEl>
                                        <p:attrNameLst>
                                          <p:attrName>ppt_x</p:attrName>
                                          <p:attrName>ppt_y</p:attrName>
                                        </p:attrNameLst>
                                      </p:cBhvr>
                                      <p:rCtr x="0" y="6690"/>
                                    </p:animMotion>
                                  </p:childTnLst>
                                </p:cTn>
                              </p:par>
                              <p:par>
                                <p:cTn id="19" presetID="10" presetClass="entr" presetSubtype="0" fill="hold" grpId="0" nodeType="withEffect">
                                  <p:stCondLst>
                                    <p:cond delay="50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par>
                                <p:cTn id="22" presetID="10" presetClass="entr" presetSubtype="0" fill="hold" grpId="0" nodeType="withEffect">
                                  <p:stCondLst>
                                    <p:cond delay="650"/>
                                  </p:stCondLst>
                                  <p:childTnLst>
                                    <p:set>
                                      <p:cBhvr>
                                        <p:cTn id="23" dur="1" fill="hold">
                                          <p:stCondLst>
                                            <p:cond delay="0"/>
                                          </p:stCondLst>
                                        </p:cTn>
                                        <p:tgtEl>
                                          <p:spTgt spid="4"/>
                                        </p:tgtEl>
                                        <p:attrNameLst>
                                          <p:attrName>style.visibility</p:attrName>
                                        </p:attrNameLst>
                                      </p:cBhvr>
                                      <p:to>
                                        <p:strVal val="visible"/>
                                      </p:to>
                                    </p:set>
                                    <p:animEffect transition="in" filter="fade">
                                      <p:cBhvr>
                                        <p:cTn id="24" dur="300"/>
                                        <p:tgtEl>
                                          <p:spTgt spid="4"/>
                                        </p:tgtEl>
                                      </p:cBhvr>
                                    </p:animEffect>
                                  </p:childTnLst>
                                </p:cTn>
                              </p:par>
                              <p:par>
                                <p:cTn id="25" presetID="42" presetClass="path" presetSubtype="0" decel="100000" fill="hold" grpId="1" nodeType="withEffect">
                                  <p:stCondLst>
                                    <p:cond delay="250"/>
                                  </p:stCondLst>
                                  <p:childTnLst>
                                    <p:animMotion origin="layout" path="M 3.33333E-6 3.33333E-6 L 3.33333E-6 0.13379 " pathEditMode="relative" rAng="0" ptsTypes="AA">
                                      <p:cBhvr>
                                        <p:cTn id="26" dur="700" spd="-100000" fill="hold"/>
                                        <p:tgtEl>
                                          <p:spTgt spid="4"/>
                                        </p:tgtEl>
                                        <p:attrNameLst>
                                          <p:attrName>ppt_x</p:attrName>
                                          <p:attrName>ppt_y</p:attrName>
                                        </p:attrNameLst>
                                      </p:cBhvr>
                                      <p:rCtr x="0" y="6690"/>
                                    </p:animMotion>
                                  </p:childTnLst>
                                </p:cTn>
                              </p:par>
                              <p:par>
                                <p:cTn id="27" presetID="10" presetClass="entr" presetSubtype="0" fill="hold" grpId="0" nodeType="withEffect">
                                  <p:stCondLst>
                                    <p:cond delay="75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500"/>
                                        <p:tgtEl>
                                          <p:spTgt spid="8"/>
                                        </p:tgtEl>
                                      </p:cBhvr>
                                    </p:animEffect>
                                  </p:childTnLst>
                                </p:cTn>
                              </p:par>
                              <p:par>
                                <p:cTn id="30" presetID="10" presetClass="entr" presetSubtype="0" fill="hold" grpId="0" nodeType="withEffect">
                                  <p:stCondLst>
                                    <p:cond delay="900"/>
                                  </p:stCondLst>
                                  <p:childTnLst>
                                    <p:set>
                                      <p:cBhvr>
                                        <p:cTn id="31" dur="1" fill="hold">
                                          <p:stCondLst>
                                            <p:cond delay="0"/>
                                          </p:stCondLst>
                                        </p:cTn>
                                        <p:tgtEl>
                                          <p:spTgt spid="5"/>
                                        </p:tgtEl>
                                        <p:attrNameLst>
                                          <p:attrName>style.visibility</p:attrName>
                                        </p:attrNameLst>
                                      </p:cBhvr>
                                      <p:to>
                                        <p:strVal val="visible"/>
                                      </p:to>
                                    </p:set>
                                    <p:animEffect transition="in" filter="fade">
                                      <p:cBhvr>
                                        <p:cTn id="32" dur="300"/>
                                        <p:tgtEl>
                                          <p:spTgt spid="5"/>
                                        </p:tgtEl>
                                      </p:cBhvr>
                                    </p:animEffect>
                                  </p:childTnLst>
                                </p:cTn>
                              </p:par>
                              <p:par>
                                <p:cTn id="33" presetID="42" presetClass="path" presetSubtype="0" decel="100000" fill="hold" grpId="1" nodeType="withEffect">
                                  <p:stCondLst>
                                    <p:cond delay="500"/>
                                  </p:stCondLst>
                                  <p:childTnLst>
                                    <p:animMotion origin="layout" path="M 1.45833E-6 3.33333E-6 L 1.45833E-6 0.13379 " pathEditMode="relative" rAng="0" ptsTypes="AA">
                                      <p:cBhvr>
                                        <p:cTn id="34" dur="700" spd="-100000" fill="hold"/>
                                        <p:tgtEl>
                                          <p:spTgt spid="5"/>
                                        </p:tgtEl>
                                        <p:attrNameLst>
                                          <p:attrName>ppt_x</p:attrName>
                                          <p:attrName>ppt_y</p:attrName>
                                        </p:attrNameLst>
                                      </p:cBhvr>
                                      <p:rCtr x="0" y="669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3" grpId="0"/>
      <p:bldP spid="3" grpId="1"/>
      <p:bldP spid="5" grpId="0"/>
      <p:bldP spid="5" grpId="1"/>
      <p:bldP spid="4" grpId="0"/>
      <p:bldP spid="4" grpId="1"/>
      <p:bldP spid="6" grpId="0" animBg="1"/>
      <p:bldP spid="8" grpId="0" animBg="1"/>
      <p:bldP spid="9"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 name="Rectangle 115">
            <a:extLst>
              <a:ext uri="{FF2B5EF4-FFF2-40B4-BE49-F238E27FC236}">
                <a16:creationId xmlns:a16="http://schemas.microsoft.com/office/drawing/2014/main" id="{D0A32857-E4F2-40CC-BB62-8FE3568EB6F0}"/>
              </a:ext>
            </a:extLst>
          </p:cNvPr>
          <p:cNvSpPr/>
          <p:nvPr/>
        </p:nvSpPr>
        <p:spPr>
          <a:xfrm>
            <a:off x="557708" y="5859328"/>
            <a:ext cx="924053" cy="345163"/>
          </a:xfrm>
          <a:prstGeom prst="rect">
            <a:avLst/>
          </a:prstGeom>
        </p:spPr>
        <p:txBody>
          <a:bodyPr wrap="none">
            <a:spAutoFit/>
          </a:bodyPr>
          <a:lstStyle/>
          <a:p>
            <a:pPr algn="ctr" defTabSz="932509">
              <a:defRPr/>
            </a:pPr>
            <a:r>
              <a:rPr lang="en-US" sz="1599" kern="0" spc="50">
                <a:solidFill>
                  <a:srgbClr val="353535">
                    <a:lumMod val="40000"/>
                    <a:lumOff val="60000"/>
                  </a:srgbClr>
                </a:solidFill>
                <a:latin typeface="Segoe UI" panose="020B0502040204020203" pitchFamily="34" charset="0"/>
                <a:cs typeface="Segoe UI" panose="020B0502040204020203" pitchFamily="34" charset="0"/>
              </a:rPr>
              <a:t>Trusted</a:t>
            </a:r>
          </a:p>
        </p:txBody>
      </p:sp>
      <p:sp>
        <p:nvSpPr>
          <p:cNvPr id="133" name="Rectangle 132">
            <a:extLst>
              <a:ext uri="{FF2B5EF4-FFF2-40B4-BE49-F238E27FC236}">
                <a16:creationId xmlns:a16="http://schemas.microsoft.com/office/drawing/2014/main" id="{587D7066-8B06-48F6-9D9D-CE8DB483B2C3}"/>
              </a:ext>
            </a:extLst>
          </p:cNvPr>
          <p:cNvSpPr/>
          <p:nvPr/>
        </p:nvSpPr>
        <p:spPr>
          <a:xfrm>
            <a:off x="202901" y="4511982"/>
            <a:ext cx="1654861" cy="470856"/>
          </a:xfrm>
          <a:prstGeom prst="rect">
            <a:avLst/>
          </a:prstGeom>
        </p:spPr>
        <p:txBody>
          <a:bodyPr wrap="none">
            <a:spAutoFit/>
          </a:bodyPr>
          <a:lstStyle/>
          <a:p>
            <a:pPr algn="ctr" defTabSz="932509">
              <a:defRPr/>
            </a:pPr>
            <a:r>
              <a:rPr lang="en-US" sz="2400" kern="0" spc="50">
                <a:solidFill>
                  <a:srgbClr val="0078D7"/>
                </a:solidFill>
                <a:latin typeface="Segoe UI" panose="020B0502040204020203" pitchFamily="34" charset="0"/>
                <a:cs typeface="Segoe UI" panose="020B0502040204020203" pitchFamily="34" charset="0"/>
              </a:rPr>
              <a:t>Intelligent</a:t>
            </a:r>
          </a:p>
        </p:txBody>
      </p:sp>
      <p:sp>
        <p:nvSpPr>
          <p:cNvPr id="135" name="Rectangle 134">
            <a:extLst>
              <a:ext uri="{FF2B5EF4-FFF2-40B4-BE49-F238E27FC236}">
                <a16:creationId xmlns:a16="http://schemas.microsoft.com/office/drawing/2014/main" id="{E01FCFB5-BFC8-40DA-8851-C75F6FE1147A}"/>
              </a:ext>
            </a:extLst>
          </p:cNvPr>
          <p:cNvSpPr/>
          <p:nvPr/>
        </p:nvSpPr>
        <p:spPr>
          <a:xfrm>
            <a:off x="607542" y="3164637"/>
            <a:ext cx="845579" cy="345163"/>
          </a:xfrm>
          <a:prstGeom prst="rect">
            <a:avLst/>
          </a:prstGeom>
        </p:spPr>
        <p:txBody>
          <a:bodyPr wrap="none">
            <a:spAutoFit/>
          </a:bodyPr>
          <a:lstStyle/>
          <a:p>
            <a:pPr algn="ctr" defTabSz="932509">
              <a:defRPr/>
            </a:pPr>
            <a:r>
              <a:rPr lang="en-US" sz="1599" kern="0" spc="50">
                <a:solidFill>
                  <a:srgbClr val="353535">
                    <a:lumMod val="40000"/>
                    <a:lumOff val="60000"/>
                  </a:srgbClr>
                </a:solidFill>
                <a:latin typeface="Segoe UI" panose="020B0502040204020203" pitchFamily="34" charset="0"/>
                <a:cs typeface="Segoe UI" panose="020B0502040204020203" pitchFamily="34" charset="0"/>
              </a:rPr>
              <a:t>Hybrid</a:t>
            </a:r>
          </a:p>
        </p:txBody>
      </p:sp>
      <p:sp>
        <p:nvSpPr>
          <p:cNvPr id="143" name="Rectangle 142">
            <a:extLst>
              <a:ext uri="{FF2B5EF4-FFF2-40B4-BE49-F238E27FC236}">
                <a16:creationId xmlns:a16="http://schemas.microsoft.com/office/drawing/2014/main" id="{6ACC106D-0B3A-451A-97C3-CBECB9DA5404}"/>
              </a:ext>
            </a:extLst>
          </p:cNvPr>
          <p:cNvSpPr/>
          <p:nvPr/>
        </p:nvSpPr>
        <p:spPr>
          <a:xfrm>
            <a:off x="413806" y="1826914"/>
            <a:ext cx="1233053" cy="345163"/>
          </a:xfrm>
          <a:prstGeom prst="rect">
            <a:avLst/>
          </a:prstGeom>
        </p:spPr>
        <p:txBody>
          <a:bodyPr wrap="none">
            <a:spAutoFit/>
          </a:bodyPr>
          <a:lstStyle/>
          <a:p>
            <a:pPr algn="ctr" defTabSz="932509">
              <a:defRPr/>
            </a:pPr>
            <a:r>
              <a:rPr lang="en-US" sz="1599" kern="0" spc="50">
                <a:solidFill>
                  <a:srgbClr val="353535">
                    <a:lumMod val="40000"/>
                    <a:lumOff val="60000"/>
                  </a:srgbClr>
                </a:solidFill>
                <a:latin typeface="Segoe UI" panose="020B0502040204020203" pitchFamily="34" charset="0"/>
                <a:cs typeface="Segoe UI" panose="020B0502040204020203" pitchFamily="34" charset="0"/>
              </a:rPr>
              <a:t>Productive</a:t>
            </a:r>
          </a:p>
        </p:txBody>
      </p:sp>
      <p:sp>
        <p:nvSpPr>
          <p:cNvPr id="175" name="Freeform 174"/>
          <p:cNvSpPr>
            <a:spLocks noChangeArrowheads="1"/>
          </p:cNvSpPr>
          <p:nvPr/>
        </p:nvSpPr>
        <p:spPr bwMode="auto">
          <a:xfrm>
            <a:off x="784778" y="5192874"/>
            <a:ext cx="480655" cy="475606"/>
          </a:xfrm>
          <a:custGeom>
            <a:avLst/>
            <a:gdLst>
              <a:gd name="T0" fmla="*/ 3212 w 13440"/>
              <a:gd name="T1" fmla="*/ 3671 h 13299"/>
              <a:gd name="T2" fmla="*/ 3433 w 13440"/>
              <a:gd name="T3" fmla="*/ 3583 h 13299"/>
              <a:gd name="T4" fmla="*/ 3600 w 13440"/>
              <a:gd name="T5" fmla="*/ 3415 h 13299"/>
              <a:gd name="T6" fmla="*/ 3689 w 13440"/>
              <a:gd name="T7" fmla="*/ 3194 h 13299"/>
              <a:gd name="T8" fmla="*/ 3697 w 13440"/>
              <a:gd name="T9" fmla="*/ 3009 h 13299"/>
              <a:gd name="T10" fmla="*/ 3627 w 13440"/>
              <a:gd name="T11" fmla="*/ 2762 h 13299"/>
              <a:gd name="T12" fmla="*/ 3477 w 13440"/>
              <a:gd name="T13" fmla="*/ 2577 h 13299"/>
              <a:gd name="T14" fmla="*/ 3274 w 13440"/>
              <a:gd name="T15" fmla="*/ 2462 h 13299"/>
              <a:gd name="T16" fmla="*/ 3088 w 13440"/>
              <a:gd name="T17" fmla="*/ 2427 h 13299"/>
              <a:gd name="T18" fmla="*/ 2833 w 13440"/>
              <a:gd name="T19" fmla="*/ 2480 h 13299"/>
              <a:gd name="T20" fmla="*/ 2630 w 13440"/>
              <a:gd name="T21" fmla="*/ 2621 h 13299"/>
              <a:gd name="T22" fmla="*/ 2488 w 13440"/>
              <a:gd name="T23" fmla="*/ 2824 h 13299"/>
              <a:gd name="T24" fmla="*/ 2444 w 13440"/>
              <a:gd name="T25" fmla="*/ 3080 h 13299"/>
              <a:gd name="T26" fmla="*/ 2471 w 13440"/>
              <a:gd name="T27" fmla="*/ 3256 h 13299"/>
              <a:gd name="T28" fmla="*/ 2585 w 13440"/>
              <a:gd name="T29" fmla="*/ 3459 h 13299"/>
              <a:gd name="T30" fmla="*/ 2780 w 13440"/>
              <a:gd name="T31" fmla="*/ 3609 h 13299"/>
              <a:gd name="T32" fmla="*/ 3027 w 13440"/>
              <a:gd name="T33" fmla="*/ 3680 h 13299"/>
              <a:gd name="T34" fmla="*/ 6988 w 13440"/>
              <a:gd name="T35" fmla="*/ 8127 h 13299"/>
              <a:gd name="T36" fmla="*/ 6380 w 13440"/>
              <a:gd name="T37" fmla="*/ 8480 h 13299"/>
              <a:gd name="T38" fmla="*/ 5718 w 13440"/>
              <a:gd name="T39" fmla="*/ 8736 h 13299"/>
              <a:gd name="T40" fmla="*/ 5004 w 13440"/>
              <a:gd name="T41" fmla="*/ 8886 h 13299"/>
              <a:gd name="T42" fmla="*/ 4439 w 13440"/>
              <a:gd name="T43" fmla="*/ 8921 h 13299"/>
              <a:gd name="T44" fmla="*/ 3547 w 13440"/>
              <a:gd name="T45" fmla="*/ 8824 h 13299"/>
              <a:gd name="T46" fmla="*/ 2709 w 13440"/>
              <a:gd name="T47" fmla="*/ 8568 h 13299"/>
              <a:gd name="T48" fmla="*/ 1959 w 13440"/>
              <a:gd name="T49" fmla="*/ 8153 h 13299"/>
              <a:gd name="T50" fmla="*/ 1297 w 13440"/>
              <a:gd name="T51" fmla="*/ 7615 h 13299"/>
              <a:gd name="T52" fmla="*/ 759 w 13440"/>
              <a:gd name="T53" fmla="*/ 6953 h 13299"/>
              <a:gd name="T54" fmla="*/ 344 w 13440"/>
              <a:gd name="T55" fmla="*/ 6195 h 13299"/>
              <a:gd name="T56" fmla="*/ 88 w 13440"/>
              <a:gd name="T57" fmla="*/ 5357 h 13299"/>
              <a:gd name="T58" fmla="*/ 0 w 13440"/>
              <a:gd name="T59" fmla="*/ 4456 h 13299"/>
              <a:gd name="T60" fmla="*/ 44 w 13440"/>
              <a:gd name="T61" fmla="*/ 3777 h 13299"/>
              <a:gd name="T62" fmla="*/ 264 w 13440"/>
              <a:gd name="T63" fmla="*/ 2921 h 13299"/>
              <a:gd name="T64" fmla="*/ 644 w 13440"/>
              <a:gd name="T65" fmla="*/ 2135 h 13299"/>
              <a:gd name="T66" fmla="*/ 1156 w 13440"/>
              <a:gd name="T67" fmla="*/ 1456 h 13299"/>
              <a:gd name="T68" fmla="*/ 1782 w 13440"/>
              <a:gd name="T69" fmla="*/ 882 h 13299"/>
              <a:gd name="T70" fmla="*/ 2515 w 13440"/>
              <a:gd name="T71" fmla="*/ 432 h 13299"/>
              <a:gd name="T72" fmla="*/ 3327 w 13440"/>
              <a:gd name="T73" fmla="*/ 132 h 13299"/>
              <a:gd name="T74" fmla="*/ 4209 w 13440"/>
              <a:gd name="T75" fmla="*/ 0 h 13299"/>
              <a:gd name="T76" fmla="*/ 4898 w 13440"/>
              <a:gd name="T77" fmla="*/ 17 h 13299"/>
              <a:gd name="T78" fmla="*/ 5771 w 13440"/>
              <a:gd name="T79" fmla="*/ 194 h 13299"/>
              <a:gd name="T80" fmla="*/ 6574 w 13440"/>
              <a:gd name="T81" fmla="*/ 529 h 13299"/>
              <a:gd name="T82" fmla="*/ 7288 w 13440"/>
              <a:gd name="T83" fmla="*/ 1015 h 13299"/>
              <a:gd name="T84" fmla="*/ 7897 w 13440"/>
              <a:gd name="T85" fmla="*/ 1615 h 13299"/>
              <a:gd name="T86" fmla="*/ 8383 w 13440"/>
              <a:gd name="T87" fmla="*/ 2329 h 13299"/>
              <a:gd name="T88" fmla="*/ 8718 w 13440"/>
              <a:gd name="T89" fmla="*/ 3124 h 13299"/>
              <a:gd name="T90" fmla="*/ 8894 w 13440"/>
              <a:gd name="T91" fmla="*/ 3997 h 13299"/>
              <a:gd name="T92" fmla="*/ 8912 w 13440"/>
              <a:gd name="T93" fmla="*/ 4642 h 13299"/>
              <a:gd name="T94" fmla="*/ 8833 w 13440"/>
              <a:gd name="T95" fmla="*/ 5321 h 13299"/>
              <a:gd name="T96" fmla="*/ 13439 w 13440"/>
              <a:gd name="T97" fmla="*/ 10456 h 13299"/>
              <a:gd name="T98" fmla="*/ 10748 w 13440"/>
              <a:gd name="T99" fmla="*/ 13298 h 13299"/>
              <a:gd name="T100" fmla="*/ 9000 w 13440"/>
              <a:gd name="T101" fmla="*/ 11471 h 13299"/>
              <a:gd name="T102" fmla="*/ 7129 w 13440"/>
              <a:gd name="T103" fmla="*/ 9689 h 13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440" h="13299">
                <a:moveTo>
                  <a:pt x="3088" y="3689"/>
                </a:moveTo>
                <a:lnTo>
                  <a:pt x="3088" y="3689"/>
                </a:lnTo>
                <a:lnTo>
                  <a:pt x="3150" y="3680"/>
                </a:lnTo>
                <a:lnTo>
                  <a:pt x="3212" y="3671"/>
                </a:lnTo>
                <a:lnTo>
                  <a:pt x="3274" y="3662"/>
                </a:lnTo>
                <a:lnTo>
                  <a:pt x="3327" y="3636"/>
                </a:lnTo>
                <a:lnTo>
                  <a:pt x="3380" y="3609"/>
                </a:lnTo>
                <a:lnTo>
                  <a:pt x="3433" y="3583"/>
                </a:lnTo>
                <a:lnTo>
                  <a:pt x="3477" y="3547"/>
                </a:lnTo>
                <a:lnTo>
                  <a:pt x="3521" y="3503"/>
                </a:lnTo>
                <a:lnTo>
                  <a:pt x="3556" y="3459"/>
                </a:lnTo>
                <a:lnTo>
                  <a:pt x="3600" y="3415"/>
                </a:lnTo>
                <a:lnTo>
                  <a:pt x="3627" y="3362"/>
                </a:lnTo>
                <a:lnTo>
                  <a:pt x="3653" y="3309"/>
                </a:lnTo>
                <a:lnTo>
                  <a:pt x="3671" y="3256"/>
                </a:lnTo>
                <a:lnTo>
                  <a:pt x="3689" y="3194"/>
                </a:lnTo>
                <a:lnTo>
                  <a:pt x="3697" y="3141"/>
                </a:lnTo>
                <a:lnTo>
                  <a:pt x="3706" y="3080"/>
                </a:lnTo>
                <a:lnTo>
                  <a:pt x="3706" y="3080"/>
                </a:lnTo>
                <a:lnTo>
                  <a:pt x="3697" y="3009"/>
                </a:lnTo>
                <a:lnTo>
                  <a:pt x="3689" y="2947"/>
                </a:lnTo>
                <a:lnTo>
                  <a:pt x="3671" y="2885"/>
                </a:lnTo>
                <a:lnTo>
                  <a:pt x="3653" y="2824"/>
                </a:lnTo>
                <a:lnTo>
                  <a:pt x="3627" y="2762"/>
                </a:lnTo>
                <a:lnTo>
                  <a:pt x="3600" y="2709"/>
                </a:lnTo>
                <a:lnTo>
                  <a:pt x="3556" y="2665"/>
                </a:lnTo>
                <a:lnTo>
                  <a:pt x="3521" y="2621"/>
                </a:lnTo>
                <a:lnTo>
                  <a:pt x="3477" y="2577"/>
                </a:lnTo>
                <a:lnTo>
                  <a:pt x="3433" y="2541"/>
                </a:lnTo>
                <a:lnTo>
                  <a:pt x="3380" y="2506"/>
                </a:lnTo>
                <a:lnTo>
                  <a:pt x="3327" y="2480"/>
                </a:lnTo>
                <a:lnTo>
                  <a:pt x="3274" y="2462"/>
                </a:lnTo>
                <a:lnTo>
                  <a:pt x="3212" y="2444"/>
                </a:lnTo>
                <a:lnTo>
                  <a:pt x="3150" y="2435"/>
                </a:lnTo>
                <a:lnTo>
                  <a:pt x="3088" y="2427"/>
                </a:lnTo>
                <a:lnTo>
                  <a:pt x="3088" y="2427"/>
                </a:lnTo>
                <a:lnTo>
                  <a:pt x="3027" y="2435"/>
                </a:lnTo>
                <a:lnTo>
                  <a:pt x="2956" y="2444"/>
                </a:lnTo>
                <a:lnTo>
                  <a:pt x="2894" y="2462"/>
                </a:lnTo>
                <a:lnTo>
                  <a:pt x="2833" y="2480"/>
                </a:lnTo>
                <a:lnTo>
                  <a:pt x="2780" y="2506"/>
                </a:lnTo>
                <a:lnTo>
                  <a:pt x="2727" y="2541"/>
                </a:lnTo>
                <a:lnTo>
                  <a:pt x="2674" y="2577"/>
                </a:lnTo>
                <a:lnTo>
                  <a:pt x="2630" y="2621"/>
                </a:lnTo>
                <a:lnTo>
                  <a:pt x="2585" y="2665"/>
                </a:lnTo>
                <a:lnTo>
                  <a:pt x="2550" y="2709"/>
                </a:lnTo>
                <a:lnTo>
                  <a:pt x="2515" y="2762"/>
                </a:lnTo>
                <a:lnTo>
                  <a:pt x="2488" y="2824"/>
                </a:lnTo>
                <a:lnTo>
                  <a:pt x="2471" y="2885"/>
                </a:lnTo>
                <a:lnTo>
                  <a:pt x="2453" y="2947"/>
                </a:lnTo>
                <a:lnTo>
                  <a:pt x="2444" y="3009"/>
                </a:lnTo>
                <a:lnTo>
                  <a:pt x="2444" y="3080"/>
                </a:lnTo>
                <a:lnTo>
                  <a:pt x="2444" y="3080"/>
                </a:lnTo>
                <a:lnTo>
                  <a:pt x="2444" y="3141"/>
                </a:lnTo>
                <a:lnTo>
                  <a:pt x="2453" y="3194"/>
                </a:lnTo>
                <a:lnTo>
                  <a:pt x="2471" y="3256"/>
                </a:lnTo>
                <a:lnTo>
                  <a:pt x="2488" y="3309"/>
                </a:lnTo>
                <a:lnTo>
                  <a:pt x="2515" y="3362"/>
                </a:lnTo>
                <a:lnTo>
                  <a:pt x="2550" y="3415"/>
                </a:lnTo>
                <a:lnTo>
                  <a:pt x="2585" y="3459"/>
                </a:lnTo>
                <a:lnTo>
                  <a:pt x="2630" y="3503"/>
                </a:lnTo>
                <a:lnTo>
                  <a:pt x="2674" y="3547"/>
                </a:lnTo>
                <a:lnTo>
                  <a:pt x="2727" y="3583"/>
                </a:lnTo>
                <a:lnTo>
                  <a:pt x="2780" y="3609"/>
                </a:lnTo>
                <a:lnTo>
                  <a:pt x="2833" y="3636"/>
                </a:lnTo>
                <a:lnTo>
                  <a:pt x="2894" y="3662"/>
                </a:lnTo>
                <a:lnTo>
                  <a:pt x="2956" y="3671"/>
                </a:lnTo>
                <a:lnTo>
                  <a:pt x="3027" y="3680"/>
                </a:lnTo>
                <a:lnTo>
                  <a:pt x="3088" y="3689"/>
                </a:lnTo>
                <a:close/>
                <a:moveTo>
                  <a:pt x="7129" y="8021"/>
                </a:moveTo>
                <a:lnTo>
                  <a:pt x="7129" y="8021"/>
                </a:lnTo>
                <a:lnTo>
                  <a:pt x="6988" y="8127"/>
                </a:lnTo>
                <a:lnTo>
                  <a:pt x="6838" y="8224"/>
                </a:lnTo>
                <a:lnTo>
                  <a:pt x="6689" y="8321"/>
                </a:lnTo>
                <a:lnTo>
                  <a:pt x="6539" y="8400"/>
                </a:lnTo>
                <a:lnTo>
                  <a:pt x="6380" y="8480"/>
                </a:lnTo>
                <a:lnTo>
                  <a:pt x="6221" y="8559"/>
                </a:lnTo>
                <a:lnTo>
                  <a:pt x="6054" y="8621"/>
                </a:lnTo>
                <a:lnTo>
                  <a:pt x="5886" y="8683"/>
                </a:lnTo>
                <a:lnTo>
                  <a:pt x="5718" y="8736"/>
                </a:lnTo>
                <a:lnTo>
                  <a:pt x="5542" y="8789"/>
                </a:lnTo>
                <a:lnTo>
                  <a:pt x="5365" y="8824"/>
                </a:lnTo>
                <a:lnTo>
                  <a:pt x="5180" y="8859"/>
                </a:lnTo>
                <a:lnTo>
                  <a:pt x="5004" y="8886"/>
                </a:lnTo>
                <a:lnTo>
                  <a:pt x="4818" y="8903"/>
                </a:lnTo>
                <a:lnTo>
                  <a:pt x="4624" y="8912"/>
                </a:lnTo>
                <a:lnTo>
                  <a:pt x="4439" y="8921"/>
                </a:lnTo>
                <a:lnTo>
                  <a:pt x="4439" y="8921"/>
                </a:lnTo>
                <a:lnTo>
                  <a:pt x="4209" y="8912"/>
                </a:lnTo>
                <a:lnTo>
                  <a:pt x="3989" y="8894"/>
                </a:lnTo>
                <a:lnTo>
                  <a:pt x="3759" y="8868"/>
                </a:lnTo>
                <a:lnTo>
                  <a:pt x="3547" y="8824"/>
                </a:lnTo>
                <a:lnTo>
                  <a:pt x="3327" y="8780"/>
                </a:lnTo>
                <a:lnTo>
                  <a:pt x="3124" y="8718"/>
                </a:lnTo>
                <a:lnTo>
                  <a:pt x="2912" y="8647"/>
                </a:lnTo>
                <a:lnTo>
                  <a:pt x="2709" y="8568"/>
                </a:lnTo>
                <a:lnTo>
                  <a:pt x="2515" y="8480"/>
                </a:lnTo>
                <a:lnTo>
                  <a:pt x="2321" y="8383"/>
                </a:lnTo>
                <a:lnTo>
                  <a:pt x="2135" y="8277"/>
                </a:lnTo>
                <a:lnTo>
                  <a:pt x="1959" y="8153"/>
                </a:lnTo>
                <a:lnTo>
                  <a:pt x="1782" y="8030"/>
                </a:lnTo>
                <a:lnTo>
                  <a:pt x="1615" y="7897"/>
                </a:lnTo>
                <a:lnTo>
                  <a:pt x="1456" y="7765"/>
                </a:lnTo>
                <a:lnTo>
                  <a:pt x="1297" y="7615"/>
                </a:lnTo>
                <a:lnTo>
                  <a:pt x="1156" y="7456"/>
                </a:lnTo>
                <a:lnTo>
                  <a:pt x="1015" y="7297"/>
                </a:lnTo>
                <a:lnTo>
                  <a:pt x="882" y="7129"/>
                </a:lnTo>
                <a:lnTo>
                  <a:pt x="759" y="6953"/>
                </a:lnTo>
                <a:lnTo>
                  <a:pt x="644" y="6776"/>
                </a:lnTo>
                <a:lnTo>
                  <a:pt x="529" y="6583"/>
                </a:lnTo>
                <a:lnTo>
                  <a:pt x="432" y="6398"/>
                </a:lnTo>
                <a:lnTo>
                  <a:pt x="344" y="6195"/>
                </a:lnTo>
                <a:lnTo>
                  <a:pt x="264" y="5992"/>
                </a:lnTo>
                <a:lnTo>
                  <a:pt x="194" y="5789"/>
                </a:lnTo>
                <a:lnTo>
                  <a:pt x="132" y="5577"/>
                </a:lnTo>
                <a:lnTo>
                  <a:pt x="88" y="5357"/>
                </a:lnTo>
                <a:lnTo>
                  <a:pt x="44" y="5136"/>
                </a:lnTo>
                <a:lnTo>
                  <a:pt x="17" y="4915"/>
                </a:lnTo>
                <a:lnTo>
                  <a:pt x="0" y="4686"/>
                </a:lnTo>
                <a:lnTo>
                  <a:pt x="0" y="4456"/>
                </a:lnTo>
                <a:lnTo>
                  <a:pt x="0" y="4456"/>
                </a:lnTo>
                <a:lnTo>
                  <a:pt x="0" y="4227"/>
                </a:lnTo>
                <a:lnTo>
                  <a:pt x="17" y="3997"/>
                </a:lnTo>
                <a:lnTo>
                  <a:pt x="44" y="3777"/>
                </a:lnTo>
                <a:lnTo>
                  <a:pt x="88" y="3556"/>
                </a:lnTo>
                <a:lnTo>
                  <a:pt x="132" y="3336"/>
                </a:lnTo>
                <a:lnTo>
                  <a:pt x="194" y="3124"/>
                </a:lnTo>
                <a:lnTo>
                  <a:pt x="264" y="2921"/>
                </a:lnTo>
                <a:lnTo>
                  <a:pt x="344" y="2718"/>
                </a:lnTo>
                <a:lnTo>
                  <a:pt x="432" y="2515"/>
                </a:lnTo>
                <a:lnTo>
                  <a:pt x="529" y="2329"/>
                </a:lnTo>
                <a:lnTo>
                  <a:pt x="644" y="2135"/>
                </a:lnTo>
                <a:lnTo>
                  <a:pt x="759" y="1959"/>
                </a:lnTo>
                <a:lnTo>
                  <a:pt x="882" y="1782"/>
                </a:lnTo>
                <a:lnTo>
                  <a:pt x="1015" y="1615"/>
                </a:lnTo>
                <a:lnTo>
                  <a:pt x="1156" y="1456"/>
                </a:lnTo>
                <a:lnTo>
                  <a:pt x="1297" y="1297"/>
                </a:lnTo>
                <a:lnTo>
                  <a:pt x="1456" y="1147"/>
                </a:lnTo>
                <a:lnTo>
                  <a:pt x="1615" y="1015"/>
                </a:lnTo>
                <a:lnTo>
                  <a:pt x="1782" y="882"/>
                </a:lnTo>
                <a:lnTo>
                  <a:pt x="1959" y="759"/>
                </a:lnTo>
                <a:lnTo>
                  <a:pt x="2135" y="635"/>
                </a:lnTo>
                <a:lnTo>
                  <a:pt x="2321" y="529"/>
                </a:lnTo>
                <a:lnTo>
                  <a:pt x="2515" y="432"/>
                </a:lnTo>
                <a:lnTo>
                  <a:pt x="2709" y="344"/>
                </a:lnTo>
                <a:lnTo>
                  <a:pt x="2912" y="264"/>
                </a:lnTo>
                <a:lnTo>
                  <a:pt x="3124" y="194"/>
                </a:lnTo>
                <a:lnTo>
                  <a:pt x="3327" y="132"/>
                </a:lnTo>
                <a:lnTo>
                  <a:pt x="3547" y="88"/>
                </a:lnTo>
                <a:lnTo>
                  <a:pt x="3759" y="44"/>
                </a:lnTo>
                <a:lnTo>
                  <a:pt x="3989" y="17"/>
                </a:lnTo>
                <a:lnTo>
                  <a:pt x="4209" y="0"/>
                </a:lnTo>
                <a:lnTo>
                  <a:pt x="4439" y="0"/>
                </a:lnTo>
                <a:lnTo>
                  <a:pt x="4439" y="0"/>
                </a:lnTo>
                <a:lnTo>
                  <a:pt x="4668" y="0"/>
                </a:lnTo>
                <a:lnTo>
                  <a:pt x="4898" y="17"/>
                </a:lnTo>
                <a:lnTo>
                  <a:pt x="5118" y="44"/>
                </a:lnTo>
                <a:lnTo>
                  <a:pt x="5348" y="88"/>
                </a:lnTo>
                <a:lnTo>
                  <a:pt x="5559" y="132"/>
                </a:lnTo>
                <a:lnTo>
                  <a:pt x="5771" y="194"/>
                </a:lnTo>
                <a:lnTo>
                  <a:pt x="5983" y="264"/>
                </a:lnTo>
                <a:lnTo>
                  <a:pt x="6186" y="344"/>
                </a:lnTo>
                <a:lnTo>
                  <a:pt x="6389" y="432"/>
                </a:lnTo>
                <a:lnTo>
                  <a:pt x="6574" y="529"/>
                </a:lnTo>
                <a:lnTo>
                  <a:pt x="6768" y="635"/>
                </a:lnTo>
                <a:lnTo>
                  <a:pt x="6944" y="759"/>
                </a:lnTo>
                <a:lnTo>
                  <a:pt x="7121" y="882"/>
                </a:lnTo>
                <a:lnTo>
                  <a:pt x="7288" y="1015"/>
                </a:lnTo>
                <a:lnTo>
                  <a:pt x="7456" y="1147"/>
                </a:lnTo>
                <a:lnTo>
                  <a:pt x="7606" y="1297"/>
                </a:lnTo>
                <a:lnTo>
                  <a:pt x="7756" y="1456"/>
                </a:lnTo>
                <a:lnTo>
                  <a:pt x="7897" y="1615"/>
                </a:lnTo>
                <a:lnTo>
                  <a:pt x="8030" y="1782"/>
                </a:lnTo>
                <a:lnTo>
                  <a:pt x="8153" y="1959"/>
                </a:lnTo>
                <a:lnTo>
                  <a:pt x="8268" y="2135"/>
                </a:lnTo>
                <a:lnTo>
                  <a:pt x="8383" y="2329"/>
                </a:lnTo>
                <a:lnTo>
                  <a:pt x="8480" y="2515"/>
                </a:lnTo>
                <a:lnTo>
                  <a:pt x="8568" y="2718"/>
                </a:lnTo>
                <a:lnTo>
                  <a:pt x="8647" y="2921"/>
                </a:lnTo>
                <a:lnTo>
                  <a:pt x="8718" y="3124"/>
                </a:lnTo>
                <a:lnTo>
                  <a:pt x="8780" y="3336"/>
                </a:lnTo>
                <a:lnTo>
                  <a:pt x="8824" y="3556"/>
                </a:lnTo>
                <a:lnTo>
                  <a:pt x="8868" y="3777"/>
                </a:lnTo>
                <a:lnTo>
                  <a:pt x="8894" y="3997"/>
                </a:lnTo>
                <a:lnTo>
                  <a:pt x="8912" y="4227"/>
                </a:lnTo>
                <a:lnTo>
                  <a:pt x="8921" y="4456"/>
                </a:lnTo>
                <a:lnTo>
                  <a:pt x="8921" y="4456"/>
                </a:lnTo>
                <a:lnTo>
                  <a:pt x="8912" y="4642"/>
                </a:lnTo>
                <a:lnTo>
                  <a:pt x="8903" y="4818"/>
                </a:lnTo>
                <a:lnTo>
                  <a:pt x="8886" y="4986"/>
                </a:lnTo>
                <a:lnTo>
                  <a:pt x="8859" y="5154"/>
                </a:lnTo>
                <a:lnTo>
                  <a:pt x="8833" y="5321"/>
                </a:lnTo>
                <a:lnTo>
                  <a:pt x="8797" y="5480"/>
                </a:lnTo>
                <a:lnTo>
                  <a:pt x="8718" y="5798"/>
                </a:lnTo>
                <a:lnTo>
                  <a:pt x="8718" y="5798"/>
                </a:lnTo>
                <a:lnTo>
                  <a:pt x="13439" y="10456"/>
                </a:lnTo>
                <a:lnTo>
                  <a:pt x="13439" y="10456"/>
                </a:lnTo>
                <a:lnTo>
                  <a:pt x="13439" y="13298"/>
                </a:lnTo>
                <a:lnTo>
                  <a:pt x="13439" y="13298"/>
                </a:lnTo>
                <a:lnTo>
                  <a:pt x="10748" y="13298"/>
                </a:lnTo>
                <a:lnTo>
                  <a:pt x="10748" y="13298"/>
                </a:lnTo>
                <a:lnTo>
                  <a:pt x="10748" y="11471"/>
                </a:lnTo>
                <a:lnTo>
                  <a:pt x="10748" y="11471"/>
                </a:lnTo>
                <a:lnTo>
                  <a:pt x="9000" y="11471"/>
                </a:lnTo>
                <a:lnTo>
                  <a:pt x="9000" y="11471"/>
                </a:lnTo>
                <a:lnTo>
                  <a:pt x="9000" y="9689"/>
                </a:lnTo>
                <a:lnTo>
                  <a:pt x="9000" y="9689"/>
                </a:lnTo>
                <a:lnTo>
                  <a:pt x="7129" y="9689"/>
                </a:lnTo>
                <a:lnTo>
                  <a:pt x="7129" y="8021"/>
                </a:lnTo>
                <a:close/>
              </a:path>
            </a:pathLst>
          </a:custGeom>
          <a:noFill/>
          <a:ln w="28575" cap="flat">
            <a:solidFill>
              <a:srgbClr val="B3B2B4"/>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defRPr/>
            </a:pPr>
            <a:endParaRPr lang="en-US" sz="1836">
              <a:solidFill>
                <a:srgbClr val="505050"/>
              </a:solidFill>
              <a:latin typeface="Segoe UI"/>
            </a:endParaRPr>
          </a:p>
        </p:txBody>
      </p:sp>
      <p:sp>
        <p:nvSpPr>
          <p:cNvPr id="181" name="light">
            <a:extLst>
              <a:ext uri="{FF2B5EF4-FFF2-40B4-BE49-F238E27FC236}">
                <a16:creationId xmlns:a16="http://schemas.microsoft.com/office/drawing/2014/main" id="{38BAE752-BE22-4707-B0F9-4C08A401389B}"/>
              </a:ext>
            </a:extLst>
          </p:cNvPr>
          <p:cNvSpPr>
            <a:spLocks noChangeAspect="1" noEditPoints="1"/>
          </p:cNvSpPr>
          <p:nvPr/>
        </p:nvSpPr>
        <p:spPr bwMode="auto">
          <a:xfrm>
            <a:off x="846052" y="3778278"/>
            <a:ext cx="378871" cy="562489"/>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28575">
            <a:solidFill>
              <a:srgbClr val="001F50"/>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Segoe UI Semilight"/>
              <a:cs typeface="Segoe UI" pitchFamily="34" charset="0"/>
            </a:endParaRPr>
          </a:p>
        </p:txBody>
      </p:sp>
      <p:sp>
        <p:nvSpPr>
          <p:cNvPr id="193" name="speedometer_2">
            <a:extLst>
              <a:ext uri="{FF2B5EF4-FFF2-40B4-BE49-F238E27FC236}">
                <a16:creationId xmlns:a16="http://schemas.microsoft.com/office/drawing/2014/main" id="{96511714-CFA8-4E88-B24C-FF03D2B0D71B}"/>
              </a:ext>
            </a:extLst>
          </p:cNvPr>
          <p:cNvSpPr>
            <a:spLocks noChangeAspect="1" noEditPoints="1"/>
          </p:cNvSpPr>
          <p:nvPr/>
        </p:nvSpPr>
        <p:spPr bwMode="auto">
          <a:xfrm>
            <a:off x="817775" y="1183560"/>
            <a:ext cx="439680" cy="439678"/>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28575">
            <a:solidFill>
              <a:srgbClr val="B3B2B4"/>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cs typeface="Segoe UI" pitchFamily="34" charset="0"/>
            </a:endParaRPr>
          </a:p>
        </p:txBody>
      </p:sp>
      <p:grpSp>
        <p:nvGrpSpPr>
          <p:cNvPr id="194" name="Group 193">
            <a:extLst>
              <a:ext uri="{FF2B5EF4-FFF2-40B4-BE49-F238E27FC236}">
                <a16:creationId xmlns:a16="http://schemas.microsoft.com/office/drawing/2014/main" id="{D5637843-A804-4566-8EA5-DA973F5E429A}"/>
              </a:ext>
            </a:extLst>
          </p:cNvPr>
          <p:cNvGrpSpPr/>
          <p:nvPr/>
        </p:nvGrpSpPr>
        <p:grpSpPr>
          <a:xfrm>
            <a:off x="791606" y="2574304"/>
            <a:ext cx="460244" cy="449535"/>
            <a:chOff x="2088630" y="3287843"/>
            <a:chExt cx="429718" cy="419725"/>
          </a:xfrm>
          <a:noFill/>
        </p:grpSpPr>
        <p:sp>
          <p:nvSpPr>
            <p:cNvPr id="195" name="Rectangle 194">
              <a:extLst>
                <a:ext uri="{FF2B5EF4-FFF2-40B4-BE49-F238E27FC236}">
                  <a16:creationId xmlns:a16="http://schemas.microsoft.com/office/drawing/2014/main" id="{CB04EC4A-920F-43A1-8283-7054C2DD5EB6}"/>
                </a:ext>
              </a:extLst>
            </p:cNvPr>
            <p:cNvSpPr/>
            <p:nvPr/>
          </p:nvSpPr>
          <p:spPr bwMode="auto">
            <a:xfrm>
              <a:off x="2213548" y="3287843"/>
              <a:ext cx="304800" cy="304800"/>
            </a:xfrm>
            <a:prstGeom prst="rect">
              <a:avLst/>
            </a:prstGeom>
            <a:noFill/>
            <a:ln w="28575">
              <a:solidFill>
                <a:srgbClr val="B3B2B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196" name="Rectangle 195">
              <a:extLst>
                <a:ext uri="{FF2B5EF4-FFF2-40B4-BE49-F238E27FC236}">
                  <a16:creationId xmlns:a16="http://schemas.microsoft.com/office/drawing/2014/main" id="{F4465575-ED05-4AB7-8C13-4BAC0922F7E1}"/>
                </a:ext>
              </a:extLst>
            </p:cNvPr>
            <p:cNvSpPr/>
            <p:nvPr/>
          </p:nvSpPr>
          <p:spPr bwMode="auto">
            <a:xfrm>
              <a:off x="2088630" y="3402768"/>
              <a:ext cx="304800" cy="304800"/>
            </a:xfrm>
            <a:prstGeom prst="rect">
              <a:avLst/>
            </a:prstGeom>
            <a:noFill/>
            <a:ln w="28575">
              <a:solidFill>
                <a:srgbClr val="B3B2B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cs typeface="Segoe UI" pitchFamily="34" charset="0"/>
              </a:endParaRPr>
            </a:p>
          </p:txBody>
        </p:sp>
      </p:grpSp>
      <p:sp>
        <p:nvSpPr>
          <p:cNvPr id="4" name="AutoShape 2" descr="https://azurecomcdn.azureedge.net/cvt-0ad50a2fef9968bb2919adafc388149b558a6b382a760e3050caf9e5a40ef415/images/page/services/machine-learning-services/workbench.svg"/>
          <p:cNvSpPr>
            <a:spLocks noChangeAspect="1" noChangeArrowheads="1"/>
          </p:cNvSpPr>
          <p:nvPr/>
        </p:nvSpPr>
        <p:spPr bwMode="auto">
          <a:xfrm>
            <a:off x="881" y="-1"/>
            <a:ext cx="310868" cy="31086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36"/>
          </a:p>
        </p:txBody>
      </p:sp>
      <p:cxnSp>
        <p:nvCxnSpPr>
          <p:cNvPr id="142" name="Straight Connector 141">
            <a:extLst>
              <a:ext uri="{FF2B5EF4-FFF2-40B4-BE49-F238E27FC236}">
                <a16:creationId xmlns:a16="http://schemas.microsoft.com/office/drawing/2014/main" id="{22491D93-6F6D-4B02-911C-3F451CE91E22}"/>
              </a:ext>
            </a:extLst>
          </p:cNvPr>
          <p:cNvCxnSpPr>
            <a:cxnSpLocks/>
          </p:cNvCxnSpPr>
          <p:nvPr/>
        </p:nvCxnSpPr>
        <p:spPr>
          <a:xfrm>
            <a:off x="1994007" y="500"/>
            <a:ext cx="0" cy="7025446"/>
          </a:xfrm>
          <a:prstGeom prst="line">
            <a:avLst/>
          </a:prstGeom>
          <a:noFill/>
          <a:ln w="19050" cap="flat">
            <a:solidFill>
              <a:schemeClr val="bg1">
                <a:lumMod val="75000"/>
                <a:alpha val="7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sp>
        <p:nvSpPr>
          <p:cNvPr id="3" name="TextBox 2"/>
          <p:cNvSpPr txBox="1"/>
          <p:nvPr/>
        </p:nvSpPr>
        <p:spPr>
          <a:xfrm>
            <a:off x="2240428" y="3661690"/>
            <a:ext cx="3363873" cy="956098"/>
          </a:xfrm>
          <a:prstGeom prst="rect">
            <a:avLst/>
          </a:prstGeom>
          <a:noFill/>
        </p:spPr>
        <p:txBody>
          <a:bodyPr wrap="square" lIns="186521" tIns="149217" rIns="186521" bIns="149217" rtlCol="0">
            <a:spAutoFit/>
          </a:bodyPr>
          <a:lstStyle/>
          <a:p>
            <a:pPr algn="ctr">
              <a:spcAft>
                <a:spcPts val="612"/>
              </a:spcAft>
            </a:pPr>
            <a:r>
              <a:rPr lang="en-US" sz="1836" b="1" dirty="0">
                <a:solidFill>
                  <a:schemeClr val="tx2"/>
                </a:solidFill>
                <a:ea typeface="Segoe UI Light" charset="0"/>
                <a:cs typeface="Segoe UI Light" charset="0"/>
              </a:rPr>
              <a:t>Customizable services</a:t>
            </a:r>
          </a:p>
          <a:p>
            <a:pPr algn="ctr">
              <a:spcAft>
                <a:spcPts val="612"/>
              </a:spcAft>
            </a:pPr>
            <a:r>
              <a:rPr lang="en-US" sz="1836" dirty="0">
                <a:ea typeface="Segoe UI Light" charset="0"/>
                <a:cs typeface="Segoe UI Light" charset="0"/>
              </a:rPr>
              <a:t>VS, ML STUB, Tensor, Caffe</a:t>
            </a:r>
          </a:p>
        </p:txBody>
      </p:sp>
      <p:sp>
        <p:nvSpPr>
          <p:cNvPr id="109" name="TextBox 108"/>
          <p:cNvSpPr txBox="1"/>
          <p:nvPr/>
        </p:nvSpPr>
        <p:spPr>
          <a:xfrm>
            <a:off x="8430734" y="3661690"/>
            <a:ext cx="3748697" cy="956098"/>
          </a:xfrm>
          <a:prstGeom prst="rect">
            <a:avLst/>
          </a:prstGeom>
          <a:noFill/>
        </p:spPr>
        <p:txBody>
          <a:bodyPr wrap="square" lIns="186521" tIns="149217" rIns="186521" bIns="149217" rtlCol="0">
            <a:spAutoFit/>
          </a:bodyPr>
          <a:lstStyle/>
          <a:p>
            <a:pPr algn="ctr">
              <a:spcAft>
                <a:spcPts val="612"/>
              </a:spcAft>
            </a:pPr>
            <a:r>
              <a:rPr lang="en-US" sz="1836" b="1" dirty="0">
                <a:solidFill>
                  <a:schemeClr val="tx2"/>
                </a:solidFill>
                <a:ea typeface="Segoe UI Light" charset="0"/>
                <a:cs typeface="Segoe UI Light" charset="0"/>
              </a:rPr>
              <a:t>Infrastructure and compute</a:t>
            </a:r>
          </a:p>
          <a:p>
            <a:pPr algn="ctr">
              <a:spcAft>
                <a:spcPts val="612"/>
              </a:spcAft>
            </a:pPr>
            <a:r>
              <a:rPr lang="en-US" sz="1836" dirty="0">
                <a:ea typeface="Segoe UI Light" charset="0"/>
                <a:cs typeface="Segoe UI Light" charset="0"/>
              </a:rPr>
              <a:t>CPU, GPU, FPGA</a:t>
            </a:r>
          </a:p>
        </p:txBody>
      </p:sp>
      <p:sp>
        <p:nvSpPr>
          <p:cNvPr id="112" name="TextBox 111"/>
          <p:cNvSpPr txBox="1"/>
          <p:nvPr/>
        </p:nvSpPr>
        <p:spPr>
          <a:xfrm>
            <a:off x="5008024" y="3661690"/>
            <a:ext cx="3751743" cy="956098"/>
          </a:xfrm>
          <a:prstGeom prst="rect">
            <a:avLst/>
          </a:prstGeom>
          <a:noFill/>
        </p:spPr>
        <p:txBody>
          <a:bodyPr wrap="square" lIns="186521" tIns="149217" rIns="186521" bIns="149217" rtlCol="0">
            <a:spAutoFit/>
          </a:bodyPr>
          <a:lstStyle/>
          <a:p>
            <a:pPr algn="ctr">
              <a:spcAft>
                <a:spcPts val="612"/>
              </a:spcAft>
            </a:pPr>
            <a:r>
              <a:rPr lang="en-US" sz="1836" b="1" dirty="0">
                <a:solidFill>
                  <a:schemeClr val="tx2"/>
                </a:solidFill>
                <a:ea typeface="Segoe UI Light" charset="0"/>
                <a:cs typeface="Segoe UI Light" charset="0"/>
              </a:rPr>
              <a:t>Tools </a:t>
            </a:r>
          </a:p>
          <a:p>
            <a:pPr algn="ctr">
              <a:spcAft>
                <a:spcPts val="612"/>
              </a:spcAft>
            </a:pPr>
            <a:r>
              <a:rPr lang="en-US" sz="1836" dirty="0">
                <a:ea typeface="Segoe UI Light" charset="0"/>
                <a:cs typeface="Segoe UI Light" charset="0"/>
              </a:rPr>
              <a:t>Bots, Cognitive, ML</a:t>
            </a:r>
          </a:p>
        </p:txBody>
      </p:sp>
      <p:grpSp>
        <p:nvGrpSpPr>
          <p:cNvPr id="6" name="Group 5"/>
          <p:cNvGrpSpPr/>
          <p:nvPr/>
        </p:nvGrpSpPr>
        <p:grpSpPr>
          <a:xfrm>
            <a:off x="6484885" y="2637554"/>
            <a:ext cx="798020" cy="821831"/>
            <a:chOff x="8555045" y="2751388"/>
            <a:chExt cx="476312" cy="490524"/>
          </a:xfrm>
          <a:solidFill>
            <a:srgbClr val="001F54"/>
          </a:solidFill>
        </p:grpSpPr>
        <p:sp>
          <p:nvSpPr>
            <p:cNvPr id="97" name="Freeform 1"/>
            <p:cNvSpPr>
              <a:spLocks noChangeArrowheads="1"/>
            </p:cNvSpPr>
            <p:nvPr/>
          </p:nvSpPr>
          <p:spPr bwMode="auto">
            <a:xfrm>
              <a:off x="8555045" y="2751388"/>
              <a:ext cx="476312" cy="490524"/>
            </a:xfrm>
            <a:custGeom>
              <a:avLst/>
              <a:gdLst>
                <a:gd name="T0" fmla="*/ 111 w 8416"/>
                <a:gd name="T1" fmla="*/ 7718 h 8980"/>
                <a:gd name="T2" fmla="*/ 333 w 8416"/>
                <a:gd name="T3" fmla="*/ 8804 h 8980"/>
                <a:gd name="T4" fmla="*/ 8074 w 8416"/>
                <a:gd name="T5" fmla="*/ 8804 h 8980"/>
                <a:gd name="T6" fmla="*/ 8304 w 8416"/>
                <a:gd name="T7" fmla="*/ 7718 h 8980"/>
                <a:gd name="T8" fmla="*/ 7526 w 8416"/>
                <a:gd name="T9" fmla="*/ 7986 h 8980"/>
                <a:gd name="T10" fmla="*/ 7693 w 8416"/>
                <a:gd name="T11" fmla="*/ 8463 h 8980"/>
                <a:gd name="T12" fmla="*/ 7375 w 8416"/>
                <a:gd name="T13" fmla="*/ 8487 h 8980"/>
                <a:gd name="T14" fmla="*/ 8002 w 8416"/>
                <a:gd name="T15" fmla="*/ 8074 h 8980"/>
                <a:gd name="T16" fmla="*/ 7820 w 8416"/>
                <a:gd name="T17" fmla="*/ 8455 h 8980"/>
                <a:gd name="T18" fmla="*/ 7526 w 8416"/>
                <a:gd name="T19" fmla="*/ 7876 h 8980"/>
                <a:gd name="T20" fmla="*/ 7248 w 8416"/>
                <a:gd name="T21" fmla="*/ 8495 h 8980"/>
                <a:gd name="T22" fmla="*/ 6470 w 8416"/>
                <a:gd name="T23" fmla="*/ 8408 h 8980"/>
                <a:gd name="T24" fmla="*/ 6121 w 8416"/>
                <a:gd name="T25" fmla="*/ 7876 h 8980"/>
                <a:gd name="T26" fmla="*/ 5930 w 8416"/>
                <a:gd name="T27" fmla="*/ 8535 h 8980"/>
                <a:gd name="T28" fmla="*/ 5136 w 8416"/>
                <a:gd name="T29" fmla="*/ 8161 h 8980"/>
                <a:gd name="T30" fmla="*/ 4723 w 8416"/>
                <a:gd name="T31" fmla="*/ 7892 h 8980"/>
                <a:gd name="T32" fmla="*/ 4596 w 8416"/>
                <a:gd name="T33" fmla="*/ 8566 h 8980"/>
                <a:gd name="T34" fmla="*/ 3714 w 8416"/>
                <a:gd name="T35" fmla="*/ 8161 h 8980"/>
                <a:gd name="T36" fmla="*/ 3596 w 8416"/>
                <a:gd name="T37" fmla="*/ 6868 h 8980"/>
                <a:gd name="T38" fmla="*/ 4549 w 8416"/>
                <a:gd name="T39" fmla="*/ 6074 h 8980"/>
                <a:gd name="T40" fmla="*/ 5001 w 8416"/>
                <a:gd name="T41" fmla="*/ 6312 h 8980"/>
                <a:gd name="T42" fmla="*/ 5898 w 8416"/>
                <a:gd name="T43" fmla="*/ 6074 h 8980"/>
                <a:gd name="T44" fmla="*/ 6287 w 8416"/>
                <a:gd name="T45" fmla="*/ 6336 h 8980"/>
                <a:gd name="T46" fmla="*/ 563 w 8416"/>
                <a:gd name="T47" fmla="*/ 8439 h 8980"/>
                <a:gd name="T48" fmla="*/ 738 w 8416"/>
                <a:gd name="T49" fmla="*/ 7986 h 8980"/>
                <a:gd name="T50" fmla="*/ 881 w 8416"/>
                <a:gd name="T51" fmla="*/ 8502 h 8980"/>
                <a:gd name="T52" fmla="*/ 570 w 8416"/>
                <a:gd name="T53" fmla="*/ 7923 h 8980"/>
                <a:gd name="T54" fmla="*/ 412 w 8416"/>
                <a:gd name="T55" fmla="*/ 8058 h 8980"/>
                <a:gd name="T56" fmla="*/ 1793 w 8416"/>
                <a:gd name="T57" fmla="*/ 5836 h 8980"/>
                <a:gd name="T58" fmla="*/ 2127 w 8416"/>
                <a:gd name="T59" fmla="*/ 6352 h 8980"/>
                <a:gd name="T60" fmla="*/ 2810 w 8416"/>
                <a:gd name="T61" fmla="*/ 5836 h 8980"/>
                <a:gd name="T62" fmla="*/ 3191 w 8416"/>
                <a:gd name="T63" fmla="*/ 6812 h 8980"/>
                <a:gd name="T64" fmla="*/ 2715 w 8416"/>
                <a:gd name="T65" fmla="*/ 6900 h 8980"/>
                <a:gd name="T66" fmla="*/ 2985 w 8416"/>
                <a:gd name="T67" fmla="*/ 7551 h 8980"/>
                <a:gd name="T68" fmla="*/ 2365 w 8416"/>
                <a:gd name="T69" fmla="*/ 8408 h 8980"/>
                <a:gd name="T70" fmla="*/ 2015 w 8416"/>
                <a:gd name="T71" fmla="*/ 7876 h 8980"/>
                <a:gd name="T72" fmla="*/ 1826 w 8416"/>
                <a:gd name="T73" fmla="*/ 8535 h 8980"/>
                <a:gd name="T74" fmla="*/ 1031 w 8416"/>
                <a:gd name="T75" fmla="*/ 8161 h 8980"/>
                <a:gd name="T76" fmla="*/ 6351 w 8416"/>
                <a:gd name="T77" fmla="*/ 6074 h 8980"/>
                <a:gd name="T78" fmla="*/ 6113 w 8416"/>
                <a:gd name="T79" fmla="*/ 6233 h 8980"/>
                <a:gd name="T80" fmla="*/ 5009 w 8416"/>
                <a:gd name="T81" fmla="*/ 6106 h 8980"/>
                <a:gd name="T82" fmla="*/ 4715 w 8416"/>
                <a:gd name="T83" fmla="*/ 6193 h 8980"/>
                <a:gd name="T84" fmla="*/ 3246 w 8416"/>
                <a:gd name="T85" fmla="*/ 5836 h 8980"/>
                <a:gd name="T86" fmla="*/ 2142 w 8416"/>
                <a:gd name="T87" fmla="*/ 6233 h 8980"/>
                <a:gd name="T88" fmla="*/ 1913 w 8416"/>
                <a:gd name="T89" fmla="*/ 5836 h 8980"/>
                <a:gd name="T90" fmla="*/ 3326 w 8416"/>
                <a:gd name="T91" fmla="*/ 8550 h 8980"/>
                <a:gd name="T92" fmla="*/ 3326 w 8416"/>
                <a:gd name="T93" fmla="*/ 8018 h 8980"/>
                <a:gd name="T94" fmla="*/ 3596 w 8416"/>
                <a:gd name="T95" fmla="*/ 8161 h 8980"/>
                <a:gd name="T96" fmla="*/ 2945 w 8416"/>
                <a:gd name="T97" fmla="*/ 7424 h 8980"/>
                <a:gd name="T98" fmla="*/ 2833 w 8416"/>
                <a:gd name="T99" fmla="*/ 6916 h 8980"/>
                <a:gd name="T100" fmla="*/ 1913 w 8416"/>
                <a:gd name="T101" fmla="*/ 8408 h 8980"/>
                <a:gd name="T102" fmla="*/ 2111 w 8416"/>
                <a:gd name="T103" fmla="*/ 7995 h 8980"/>
                <a:gd name="T104" fmla="*/ 2231 w 8416"/>
                <a:gd name="T105" fmla="*/ 8487 h 8980"/>
                <a:gd name="T106" fmla="*/ 4659 w 8416"/>
                <a:gd name="T107" fmla="*/ 8408 h 8980"/>
                <a:gd name="T108" fmla="*/ 4874 w 8416"/>
                <a:gd name="T109" fmla="*/ 7995 h 8980"/>
                <a:gd name="T110" fmla="*/ 4993 w 8416"/>
                <a:gd name="T111" fmla="*/ 8487 h 8980"/>
                <a:gd name="T112" fmla="*/ 4667 w 8416"/>
                <a:gd name="T113" fmla="*/ 8431 h 8980"/>
                <a:gd name="T114" fmla="*/ 6177 w 8416"/>
                <a:gd name="T115" fmla="*/ 7986 h 8980"/>
                <a:gd name="T116" fmla="*/ 6351 w 8416"/>
                <a:gd name="T117" fmla="*/ 8431 h 8980"/>
                <a:gd name="T118" fmla="*/ 6017 w 8416"/>
                <a:gd name="T119" fmla="*/ 8431 h 8980"/>
                <a:gd name="T120" fmla="*/ 2476 w 8416"/>
                <a:gd name="T121" fmla="*/ 1136 h 89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8416" h="8980">
                  <a:moveTo>
                    <a:pt x="8304" y="7718"/>
                  </a:moveTo>
                  <a:lnTo>
                    <a:pt x="5811" y="3248"/>
                  </a:lnTo>
                  <a:lnTo>
                    <a:pt x="5811" y="1541"/>
                  </a:lnTo>
                  <a:lnTo>
                    <a:pt x="6343" y="1541"/>
                  </a:lnTo>
                  <a:lnTo>
                    <a:pt x="6343" y="0"/>
                  </a:lnTo>
                  <a:lnTo>
                    <a:pt x="2071" y="0"/>
                  </a:lnTo>
                  <a:lnTo>
                    <a:pt x="2071" y="1541"/>
                  </a:lnTo>
                  <a:lnTo>
                    <a:pt x="2603" y="1541"/>
                  </a:lnTo>
                  <a:lnTo>
                    <a:pt x="2603" y="3248"/>
                  </a:lnTo>
                  <a:lnTo>
                    <a:pt x="1293" y="5590"/>
                  </a:lnTo>
                  <a:lnTo>
                    <a:pt x="111" y="7718"/>
                  </a:lnTo>
                  <a:lnTo>
                    <a:pt x="111" y="7718"/>
                  </a:lnTo>
                  <a:lnTo>
                    <a:pt x="64" y="7821"/>
                  </a:lnTo>
                  <a:lnTo>
                    <a:pt x="24" y="7923"/>
                  </a:lnTo>
                  <a:lnTo>
                    <a:pt x="8" y="8026"/>
                  </a:lnTo>
                  <a:lnTo>
                    <a:pt x="0" y="8138"/>
                  </a:lnTo>
                  <a:lnTo>
                    <a:pt x="8" y="8248"/>
                  </a:lnTo>
                  <a:lnTo>
                    <a:pt x="31" y="8352"/>
                  </a:lnTo>
                  <a:lnTo>
                    <a:pt x="64" y="8455"/>
                  </a:lnTo>
                  <a:lnTo>
                    <a:pt x="119" y="8558"/>
                  </a:lnTo>
                  <a:lnTo>
                    <a:pt x="119" y="8558"/>
                  </a:lnTo>
                  <a:lnTo>
                    <a:pt x="181" y="8653"/>
                  </a:lnTo>
                  <a:lnTo>
                    <a:pt x="253" y="8733"/>
                  </a:lnTo>
                  <a:lnTo>
                    <a:pt x="333" y="8804"/>
                  </a:lnTo>
                  <a:lnTo>
                    <a:pt x="428" y="8867"/>
                  </a:lnTo>
                  <a:lnTo>
                    <a:pt x="523" y="8915"/>
                  </a:lnTo>
                  <a:lnTo>
                    <a:pt x="626" y="8948"/>
                  </a:lnTo>
                  <a:lnTo>
                    <a:pt x="738" y="8971"/>
                  </a:lnTo>
                  <a:lnTo>
                    <a:pt x="848" y="8979"/>
                  </a:lnTo>
                  <a:lnTo>
                    <a:pt x="7566" y="8979"/>
                  </a:lnTo>
                  <a:lnTo>
                    <a:pt x="7566" y="8979"/>
                  </a:lnTo>
                  <a:lnTo>
                    <a:pt x="7677" y="8971"/>
                  </a:lnTo>
                  <a:lnTo>
                    <a:pt x="7788" y="8948"/>
                  </a:lnTo>
                  <a:lnTo>
                    <a:pt x="7892" y="8915"/>
                  </a:lnTo>
                  <a:lnTo>
                    <a:pt x="7986" y="8867"/>
                  </a:lnTo>
                  <a:lnTo>
                    <a:pt x="8074" y="8804"/>
                  </a:lnTo>
                  <a:lnTo>
                    <a:pt x="8162" y="8733"/>
                  </a:lnTo>
                  <a:lnTo>
                    <a:pt x="8233" y="8653"/>
                  </a:lnTo>
                  <a:lnTo>
                    <a:pt x="8297" y="8558"/>
                  </a:lnTo>
                  <a:lnTo>
                    <a:pt x="8297" y="8558"/>
                  </a:lnTo>
                  <a:lnTo>
                    <a:pt x="8343" y="8455"/>
                  </a:lnTo>
                  <a:lnTo>
                    <a:pt x="8384" y="8352"/>
                  </a:lnTo>
                  <a:lnTo>
                    <a:pt x="8407" y="8248"/>
                  </a:lnTo>
                  <a:lnTo>
                    <a:pt x="8415" y="8138"/>
                  </a:lnTo>
                  <a:lnTo>
                    <a:pt x="8407" y="8026"/>
                  </a:lnTo>
                  <a:lnTo>
                    <a:pt x="8384" y="7923"/>
                  </a:lnTo>
                  <a:lnTo>
                    <a:pt x="8352" y="7821"/>
                  </a:lnTo>
                  <a:lnTo>
                    <a:pt x="8304" y="7718"/>
                  </a:lnTo>
                  <a:close/>
                  <a:moveTo>
                    <a:pt x="7352" y="8408"/>
                  </a:moveTo>
                  <a:lnTo>
                    <a:pt x="7352" y="8161"/>
                  </a:lnTo>
                  <a:lnTo>
                    <a:pt x="7352" y="8161"/>
                  </a:lnTo>
                  <a:lnTo>
                    <a:pt x="7352" y="8121"/>
                  </a:lnTo>
                  <a:lnTo>
                    <a:pt x="7367" y="8090"/>
                  </a:lnTo>
                  <a:lnTo>
                    <a:pt x="7383" y="8066"/>
                  </a:lnTo>
                  <a:lnTo>
                    <a:pt x="7399" y="8042"/>
                  </a:lnTo>
                  <a:lnTo>
                    <a:pt x="7431" y="8018"/>
                  </a:lnTo>
                  <a:lnTo>
                    <a:pt x="7454" y="8003"/>
                  </a:lnTo>
                  <a:lnTo>
                    <a:pt x="7494" y="7995"/>
                  </a:lnTo>
                  <a:lnTo>
                    <a:pt x="7526" y="7986"/>
                  </a:lnTo>
                  <a:lnTo>
                    <a:pt x="7526" y="7986"/>
                  </a:lnTo>
                  <a:lnTo>
                    <a:pt x="7558" y="7995"/>
                  </a:lnTo>
                  <a:lnTo>
                    <a:pt x="7589" y="8003"/>
                  </a:lnTo>
                  <a:lnTo>
                    <a:pt x="7622" y="8018"/>
                  </a:lnTo>
                  <a:lnTo>
                    <a:pt x="7645" y="8042"/>
                  </a:lnTo>
                  <a:lnTo>
                    <a:pt x="7669" y="8066"/>
                  </a:lnTo>
                  <a:lnTo>
                    <a:pt x="7685" y="8090"/>
                  </a:lnTo>
                  <a:lnTo>
                    <a:pt x="7701" y="8121"/>
                  </a:lnTo>
                  <a:lnTo>
                    <a:pt x="7701" y="8161"/>
                  </a:lnTo>
                  <a:lnTo>
                    <a:pt x="7701" y="8408"/>
                  </a:lnTo>
                  <a:lnTo>
                    <a:pt x="7701" y="8408"/>
                  </a:lnTo>
                  <a:lnTo>
                    <a:pt x="7701" y="8431"/>
                  </a:lnTo>
                  <a:lnTo>
                    <a:pt x="7693" y="8463"/>
                  </a:lnTo>
                  <a:lnTo>
                    <a:pt x="7677" y="8487"/>
                  </a:lnTo>
                  <a:lnTo>
                    <a:pt x="7661" y="8510"/>
                  </a:lnTo>
                  <a:lnTo>
                    <a:pt x="7622" y="8550"/>
                  </a:lnTo>
                  <a:lnTo>
                    <a:pt x="7566" y="8566"/>
                  </a:lnTo>
                  <a:lnTo>
                    <a:pt x="7566" y="8566"/>
                  </a:lnTo>
                  <a:lnTo>
                    <a:pt x="7566" y="8566"/>
                  </a:lnTo>
                  <a:lnTo>
                    <a:pt x="7487" y="8566"/>
                  </a:lnTo>
                  <a:lnTo>
                    <a:pt x="7487" y="8566"/>
                  </a:lnTo>
                  <a:lnTo>
                    <a:pt x="7454" y="8558"/>
                  </a:lnTo>
                  <a:lnTo>
                    <a:pt x="7431" y="8550"/>
                  </a:lnTo>
                  <a:lnTo>
                    <a:pt x="7391" y="8510"/>
                  </a:lnTo>
                  <a:lnTo>
                    <a:pt x="7375" y="8487"/>
                  </a:lnTo>
                  <a:lnTo>
                    <a:pt x="7359" y="8463"/>
                  </a:lnTo>
                  <a:lnTo>
                    <a:pt x="7352" y="8431"/>
                  </a:lnTo>
                  <a:lnTo>
                    <a:pt x="7352" y="8408"/>
                  </a:lnTo>
                  <a:close/>
                  <a:moveTo>
                    <a:pt x="6796" y="5844"/>
                  </a:moveTo>
                  <a:lnTo>
                    <a:pt x="6796" y="6288"/>
                  </a:lnTo>
                  <a:lnTo>
                    <a:pt x="6906" y="6288"/>
                  </a:lnTo>
                  <a:lnTo>
                    <a:pt x="6906" y="6058"/>
                  </a:lnTo>
                  <a:lnTo>
                    <a:pt x="7947" y="7916"/>
                  </a:lnTo>
                  <a:lnTo>
                    <a:pt x="7947" y="7916"/>
                  </a:lnTo>
                  <a:lnTo>
                    <a:pt x="7971" y="7970"/>
                  </a:lnTo>
                  <a:lnTo>
                    <a:pt x="7994" y="8018"/>
                  </a:lnTo>
                  <a:lnTo>
                    <a:pt x="8002" y="8074"/>
                  </a:lnTo>
                  <a:lnTo>
                    <a:pt x="8002" y="8138"/>
                  </a:lnTo>
                  <a:lnTo>
                    <a:pt x="8002" y="8193"/>
                  </a:lnTo>
                  <a:lnTo>
                    <a:pt x="7986" y="8248"/>
                  </a:lnTo>
                  <a:lnTo>
                    <a:pt x="7971" y="8296"/>
                  </a:lnTo>
                  <a:lnTo>
                    <a:pt x="7947" y="8352"/>
                  </a:lnTo>
                  <a:lnTo>
                    <a:pt x="7947" y="8352"/>
                  </a:lnTo>
                  <a:lnTo>
                    <a:pt x="7915" y="8391"/>
                  </a:lnTo>
                  <a:lnTo>
                    <a:pt x="7884" y="8431"/>
                  </a:lnTo>
                  <a:lnTo>
                    <a:pt x="7844" y="8471"/>
                  </a:lnTo>
                  <a:lnTo>
                    <a:pt x="7804" y="8495"/>
                  </a:lnTo>
                  <a:lnTo>
                    <a:pt x="7804" y="8495"/>
                  </a:lnTo>
                  <a:lnTo>
                    <a:pt x="7820" y="8455"/>
                  </a:lnTo>
                  <a:lnTo>
                    <a:pt x="7820" y="8408"/>
                  </a:lnTo>
                  <a:lnTo>
                    <a:pt x="7820" y="8161"/>
                  </a:lnTo>
                  <a:lnTo>
                    <a:pt x="7820" y="8161"/>
                  </a:lnTo>
                  <a:lnTo>
                    <a:pt x="7812" y="8105"/>
                  </a:lnTo>
                  <a:lnTo>
                    <a:pt x="7796" y="8050"/>
                  </a:lnTo>
                  <a:lnTo>
                    <a:pt x="7772" y="8003"/>
                  </a:lnTo>
                  <a:lnTo>
                    <a:pt x="7732" y="7963"/>
                  </a:lnTo>
                  <a:lnTo>
                    <a:pt x="7693" y="7923"/>
                  </a:lnTo>
                  <a:lnTo>
                    <a:pt x="7637" y="7900"/>
                  </a:lnTo>
                  <a:lnTo>
                    <a:pt x="7581" y="7876"/>
                  </a:lnTo>
                  <a:lnTo>
                    <a:pt x="7526" y="7876"/>
                  </a:lnTo>
                  <a:lnTo>
                    <a:pt x="7526" y="7876"/>
                  </a:lnTo>
                  <a:lnTo>
                    <a:pt x="7471" y="7876"/>
                  </a:lnTo>
                  <a:lnTo>
                    <a:pt x="7415" y="7892"/>
                  </a:lnTo>
                  <a:lnTo>
                    <a:pt x="7359" y="7923"/>
                  </a:lnTo>
                  <a:lnTo>
                    <a:pt x="7319" y="7955"/>
                  </a:lnTo>
                  <a:lnTo>
                    <a:pt x="7280" y="8003"/>
                  </a:lnTo>
                  <a:lnTo>
                    <a:pt x="7256" y="8050"/>
                  </a:lnTo>
                  <a:lnTo>
                    <a:pt x="7240" y="8105"/>
                  </a:lnTo>
                  <a:lnTo>
                    <a:pt x="7232" y="8161"/>
                  </a:lnTo>
                  <a:lnTo>
                    <a:pt x="7232" y="8408"/>
                  </a:lnTo>
                  <a:lnTo>
                    <a:pt x="7232" y="8408"/>
                  </a:lnTo>
                  <a:lnTo>
                    <a:pt x="7240" y="8447"/>
                  </a:lnTo>
                  <a:lnTo>
                    <a:pt x="7248" y="8495"/>
                  </a:lnTo>
                  <a:lnTo>
                    <a:pt x="7265" y="8535"/>
                  </a:lnTo>
                  <a:lnTo>
                    <a:pt x="7288" y="8566"/>
                  </a:lnTo>
                  <a:lnTo>
                    <a:pt x="6906" y="8566"/>
                  </a:lnTo>
                  <a:lnTo>
                    <a:pt x="6906" y="7931"/>
                  </a:lnTo>
                  <a:lnTo>
                    <a:pt x="6796" y="7931"/>
                  </a:lnTo>
                  <a:lnTo>
                    <a:pt x="6796" y="8566"/>
                  </a:lnTo>
                  <a:lnTo>
                    <a:pt x="6414" y="8566"/>
                  </a:lnTo>
                  <a:lnTo>
                    <a:pt x="6414" y="8566"/>
                  </a:lnTo>
                  <a:lnTo>
                    <a:pt x="6438" y="8535"/>
                  </a:lnTo>
                  <a:lnTo>
                    <a:pt x="6455" y="8495"/>
                  </a:lnTo>
                  <a:lnTo>
                    <a:pt x="6470" y="8447"/>
                  </a:lnTo>
                  <a:lnTo>
                    <a:pt x="6470" y="8408"/>
                  </a:lnTo>
                  <a:lnTo>
                    <a:pt x="6470" y="8161"/>
                  </a:lnTo>
                  <a:lnTo>
                    <a:pt x="6470" y="8161"/>
                  </a:lnTo>
                  <a:lnTo>
                    <a:pt x="6462" y="8105"/>
                  </a:lnTo>
                  <a:lnTo>
                    <a:pt x="6447" y="8050"/>
                  </a:lnTo>
                  <a:lnTo>
                    <a:pt x="6422" y="8003"/>
                  </a:lnTo>
                  <a:lnTo>
                    <a:pt x="6383" y="7955"/>
                  </a:lnTo>
                  <a:lnTo>
                    <a:pt x="6343" y="7923"/>
                  </a:lnTo>
                  <a:lnTo>
                    <a:pt x="6295" y="7892"/>
                  </a:lnTo>
                  <a:lnTo>
                    <a:pt x="6240" y="7876"/>
                  </a:lnTo>
                  <a:lnTo>
                    <a:pt x="6177" y="7876"/>
                  </a:lnTo>
                  <a:lnTo>
                    <a:pt x="6177" y="7876"/>
                  </a:lnTo>
                  <a:lnTo>
                    <a:pt x="6121" y="7876"/>
                  </a:lnTo>
                  <a:lnTo>
                    <a:pt x="6065" y="7900"/>
                  </a:lnTo>
                  <a:lnTo>
                    <a:pt x="6017" y="7923"/>
                  </a:lnTo>
                  <a:lnTo>
                    <a:pt x="5978" y="7955"/>
                  </a:lnTo>
                  <a:lnTo>
                    <a:pt x="5946" y="8003"/>
                  </a:lnTo>
                  <a:lnTo>
                    <a:pt x="5922" y="8050"/>
                  </a:lnTo>
                  <a:lnTo>
                    <a:pt x="5907" y="8105"/>
                  </a:lnTo>
                  <a:lnTo>
                    <a:pt x="5898" y="8161"/>
                  </a:lnTo>
                  <a:lnTo>
                    <a:pt x="5898" y="8408"/>
                  </a:lnTo>
                  <a:lnTo>
                    <a:pt x="5898" y="8408"/>
                  </a:lnTo>
                  <a:lnTo>
                    <a:pt x="5898" y="8447"/>
                  </a:lnTo>
                  <a:lnTo>
                    <a:pt x="5915" y="8495"/>
                  </a:lnTo>
                  <a:lnTo>
                    <a:pt x="5930" y="8535"/>
                  </a:lnTo>
                  <a:lnTo>
                    <a:pt x="5946" y="8566"/>
                  </a:lnTo>
                  <a:lnTo>
                    <a:pt x="5573" y="8566"/>
                  </a:lnTo>
                  <a:lnTo>
                    <a:pt x="5573" y="7931"/>
                  </a:lnTo>
                  <a:lnTo>
                    <a:pt x="5454" y="7931"/>
                  </a:lnTo>
                  <a:lnTo>
                    <a:pt x="5454" y="8566"/>
                  </a:lnTo>
                  <a:lnTo>
                    <a:pt x="5080" y="8566"/>
                  </a:lnTo>
                  <a:lnTo>
                    <a:pt x="5080" y="8566"/>
                  </a:lnTo>
                  <a:lnTo>
                    <a:pt x="5105" y="8535"/>
                  </a:lnTo>
                  <a:lnTo>
                    <a:pt x="5120" y="8495"/>
                  </a:lnTo>
                  <a:lnTo>
                    <a:pt x="5128" y="8447"/>
                  </a:lnTo>
                  <a:lnTo>
                    <a:pt x="5136" y="8408"/>
                  </a:lnTo>
                  <a:lnTo>
                    <a:pt x="5136" y="8161"/>
                  </a:lnTo>
                  <a:lnTo>
                    <a:pt x="5136" y="8161"/>
                  </a:lnTo>
                  <a:lnTo>
                    <a:pt x="5128" y="8105"/>
                  </a:lnTo>
                  <a:lnTo>
                    <a:pt x="5112" y="8050"/>
                  </a:lnTo>
                  <a:lnTo>
                    <a:pt x="5080" y="8003"/>
                  </a:lnTo>
                  <a:lnTo>
                    <a:pt x="5049" y="7955"/>
                  </a:lnTo>
                  <a:lnTo>
                    <a:pt x="5001" y="7923"/>
                  </a:lnTo>
                  <a:lnTo>
                    <a:pt x="4954" y="7892"/>
                  </a:lnTo>
                  <a:lnTo>
                    <a:pt x="4898" y="7876"/>
                  </a:lnTo>
                  <a:lnTo>
                    <a:pt x="4842" y="7876"/>
                  </a:lnTo>
                  <a:lnTo>
                    <a:pt x="4842" y="7876"/>
                  </a:lnTo>
                  <a:lnTo>
                    <a:pt x="4779" y="7876"/>
                  </a:lnTo>
                  <a:lnTo>
                    <a:pt x="4723" y="7892"/>
                  </a:lnTo>
                  <a:lnTo>
                    <a:pt x="4676" y="7923"/>
                  </a:lnTo>
                  <a:lnTo>
                    <a:pt x="4628" y="7955"/>
                  </a:lnTo>
                  <a:lnTo>
                    <a:pt x="4596" y="8003"/>
                  </a:lnTo>
                  <a:lnTo>
                    <a:pt x="4565" y="8050"/>
                  </a:lnTo>
                  <a:lnTo>
                    <a:pt x="4549" y="8105"/>
                  </a:lnTo>
                  <a:lnTo>
                    <a:pt x="4549" y="8161"/>
                  </a:lnTo>
                  <a:lnTo>
                    <a:pt x="4549" y="8408"/>
                  </a:lnTo>
                  <a:lnTo>
                    <a:pt x="4549" y="8408"/>
                  </a:lnTo>
                  <a:lnTo>
                    <a:pt x="4549" y="8447"/>
                  </a:lnTo>
                  <a:lnTo>
                    <a:pt x="4557" y="8495"/>
                  </a:lnTo>
                  <a:lnTo>
                    <a:pt x="4572" y="8535"/>
                  </a:lnTo>
                  <a:lnTo>
                    <a:pt x="4596" y="8566"/>
                  </a:lnTo>
                  <a:lnTo>
                    <a:pt x="4223" y="8566"/>
                  </a:lnTo>
                  <a:lnTo>
                    <a:pt x="4223" y="7931"/>
                  </a:lnTo>
                  <a:lnTo>
                    <a:pt x="4104" y="7931"/>
                  </a:lnTo>
                  <a:lnTo>
                    <a:pt x="4104" y="8566"/>
                  </a:lnTo>
                  <a:lnTo>
                    <a:pt x="3660" y="8566"/>
                  </a:lnTo>
                  <a:lnTo>
                    <a:pt x="3660" y="8566"/>
                  </a:lnTo>
                  <a:lnTo>
                    <a:pt x="3683" y="8535"/>
                  </a:lnTo>
                  <a:lnTo>
                    <a:pt x="3699" y="8487"/>
                  </a:lnTo>
                  <a:lnTo>
                    <a:pt x="3714" y="8447"/>
                  </a:lnTo>
                  <a:lnTo>
                    <a:pt x="3714" y="8408"/>
                  </a:lnTo>
                  <a:lnTo>
                    <a:pt x="3714" y="8161"/>
                  </a:lnTo>
                  <a:lnTo>
                    <a:pt x="3714" y="8161"/>
                  </a:lnTo>
                  <a:lnTo>
                    <a:pt x="3707" y="8105"/>
                  </a:lnTo>
                  <a:lnTo>
                    <a:pt x="3691" y="8050"/>
                  </a:lnTo>
                  <a:lnTo>
                    <a:pt x="3668" y="8003"/>
                  </a:lnTo>
                  <a:lnTo>
                    <a:pt x="3627" y="7963"/>
                  </a:lnTo>
                  <a:lnTo>
                    <a:pt x="3588" y="7923"/>
                  </a:lnTo>
                  <a:lnTo>
                    <a:pt x="3533" y="7900"/>
                  </a:lnTo>
                  <a:lnTo>
                    <a:pt x="3477" y="7876"/>
                  </a:lnTo>
                  <a:lnTo>
                    <a:pt x="3421" y="7876"/>
                  </a:lnTo>
                  <a:lnTo>
                    <a:pt x="3421" y="7876"/>
                  </a:lnTo>
                  <a:lnTo>
                    <a:pt x="3365" y="7876"/>
                  </a:lnTo>
                  <a:lnTo>
                    <a:pt x="3309" y="7892"/>
                  </a:lnTo>
                  <a:lnTo>
                    <a:pt x="3596" y="6868"/>
                  </a:lnTo>
                  <a:lnTo>
                    <a:pt x="3596" y="7472"/>
                  </a:lnTo>
                  <a:lnTo>
                    <a:pt x="3714" y="7472"/>
                  </a:lnTo>
                  <a:lnTo>
                    <a:pt x="3714" y="6789"/>
                  </a:lnTo>
                  <a:lnTo>
                    <a:pt x="3620" y="6789"/>
                  </a:lnTo>
                  <a:lnTo>
                    <a:pt x="3890" y="5836"/>
                  </a:lnTo>
                  <a:lnTo>
                    <a:pt x="4104" y="5836"/>
                  </a:lnTo>
                  <a:lnTo>
                    <a:pt x="4104" y="6288"/>
                  </a:lnTo>
                  <a:lnTo>
                    <a:pt x="4223" y="6288"/>
                  </a:lnTo>
                  <a:lnTo>
                    <a:pt x="4223" y="5836"/>
                  </a:lnTo>
                  <a:lnTo>
                    <a:pt x="4549" y="5836"/>
                  </a:lnTo>
                  <a:lnTo>
                    <a:pt x="4549" y="6074"/>
                  </a:lnTo>
                  <a:lnTo>
                    <a:pt x="4549" y="6074"/>
                  </a:lnTo>
                  <a:lnTo>
                    <a:pt x="4549" y="6129"/>
                  </a:lnTo>
                  <a:lnTo>
                    <a:pt x="4572" y="6185"/>
                  </a:lnTo>
                  <a:lnTo>
                    <a:pt x="4596" y="6233"/>
                  </a:lnTo>
                  <a:lnTo>
                    <a:pt x="4636" y="6272"/>
                  </a:lnTo>
                  <a:lnTo>
                    <a:pt x="4676" y="6312"/>
                  </a:lnTo>
                  <a:lnTo>
                    <a:pt x="4731" y="6336"/>
                  </a:lnTo>
                  <a:lnTo>
                    <a:pt x="4779" y="6352"/>
                  </a:lnTo>
                  <a:lnTo>
                    <a:pt x="4842" y="6360"/>
                  </a:lnTo>
                  <a:lnTo>
                    <a:pt x="4842" y="6360"/>
                  </a:lnTo>
                  <a:lnTo>
                    <a:pt x="4898" y="6352"/>
                  </a:lnTo>
                  <a:lnTo>
                    <a:pt x="4954" y="6336"/>
                  </a:lnTo>
                  <a:lnTo>
                    <a:pt x="5001" y="6312"/>
                  </a:lnTo>
                  <a:lnTo>
                    <a:pt x="5049" y="6272"/>
                  </a:lnTo>
                  <a:lnTo>
                    <a:pt x="5080" y="6233"/>
                  </a:lnTo>
                  <a:lnTo>
                    <a:pt x="5112" y="6185"/>
                  </a:lnTo>
                  <a:lnTo>
                    <a:pt x="5128" y="6129"/>
                  </a:lnTo>
                  <a:lnTo>
                    <a:pt x="5136" y="6074"/>
                  </a:lnTo>
                  <a:lnTo>
                    <a:pt x="5136" y="5836"/>
                  </a:lnTo>
                  <a:lnTo>
                    <a:pt x="5454" y="5836"/>
                  </a:lnTo>
                  <a:lnTo>
                    <a:pt x="5454" y="6288"/>
                  </a:lnTo>
                  <a:lnTo>
                    <a:pt x="5573" y="6288"/>
                  </a:lnTo>
                  <a:lnTo>
                    <a:pt x="5573" y="5836"/>
                  </a:lnTo>
                  <a:lnTo>
                    <a:pt x="5898" y="5836"/>
                  </a:lnTo>
                  <a:lnTo>
                    <a:pt x="5898" y="6074"/>
                  </a:lnTo>
                  <a:lnTo>
                    <a:pt x="5898" y="6074"/>
                  </a:lnTo>
                  <a:lnTo>
                    <a:pt x="5907" y="6129"/>
                  </a:lnTo>
                  <a:lnTo>
                    <a:pt x="5922" y="6185"/>
                  </a:lnTo>
                  <a:lnTo>
                    <a:pt x="5946" y="6233"/>
                  </a:lnTo>
                  <a:lnTo>
                    <a:pt x="5986" y="6272"/>
                  </a:lnTo>
                  <a:lnTo>
                    <a:pt x="6025" y="6312"/>
                  </a:lnTo>
                  <a:lnTo>
                    <a:pt x="6073" y="6336"/>
                  </a:lnTo>
                  <a:lnTo>
                    <a:pt x="6121" y="6352"/>
                  </a:lnTo>
                  <a:lnTo>
                    <a:pt x="6177" y="6360"/>
                  </a:lnTo>
                  <a:lnTo>
                    <a:pt x="6177" y="6360"/>
                  </a:lnTo>
                  <a:lnTo>
                    <a:pt x="6231" y="6352"/>
                  </a:lnTo>
                  <a:lnTo>
                    <a:pt x="6287" y="6336"/>
                  </a:lnTo>
                  <a:lnTo>
                    <a:pt x="6335" y="6312"/>
                  </a:lnTo>
                  <a:lnTo>
                    <a:pt x="6383" y="6272"/>
                  </a:lnTo>
                  <a:lnTo>
                    <a:pt x="6414" y="6233"/>
                  </a:lnTo>
                  <a:lnTo>
                    <a:pt x="6447" y="6185"/>
                  </a:lnTo>
                  <a:lnTo>
                    <a:pt x="6462" y="6129"/>
                  </a:lnTo>
                  <a:lnTo>
                    <a:pt x="6470" y="6074"/>
                  </a:lnTo>
                  <a:lnTo>
                    <a:pt x="6470" y="5836"/>
                  </a:lnTo>
                  <a:lnTo>
                    <a:pt x="6788" y="5836"/>
                  </a:lnTo>
                  <a:lnTo>
                    <a:pt x="6796" y="5844"/>
                  </a:lnTo>
                  <a:close/>
                  <a:moveTo>
                    <a:pt x="570" y="8471"/>
                  </a:moveTo>
                  <a:lnTo>
                    <a:pt x="570" y="8471"/>
                  </a:lnTo>
                  <a:lnTo>
                    <a:pt x="563" y="8439"/>
                  </a:lnTo>
                  <a:lnTo>
                    <a:pt x="555" y="8408"/>
                  </a:lnTo>
                  <a:lnTo>
                    <a:pt x="555" y="8161"/>
                  </a:lnTo>
                  <a:lnTo>
                    <a:pt x="555" y="8161"/>
                  </a:lnTo>
                  <a:lnTo>
                    <a:pt x="563" y="8121"/>
                  </a:lnTo>
                  <a:lnTo>
                    <a:pt x="570" y="8090"/>
                  </a:lnTo>
                  <a:lnTo>
                    <a:pt x="586" y="8066"/>
                  </a:lnTo>
                  <a:lnTo>
                    <a:pt x="611" y="8042"/>
                  </a:lnTo>
                  <a:lnTo>
                    <a:pt x="634" y="8018"/>
                  </a:lnTo>
                  <a:lnTo>
                    <a:pt x="666" y="8003"/>
                  </a:lnTo>
                  <a:lnTo>
                    <a:pt x="698" y="7995"/>
                  </a:lnTo>
                  <a:lnTo>
                    <a:pt x="738" y="7986"/>
                  </a:lnTo>
                  <a:lnTo>
                    <a:pt x="738" y="7986"/>
                  </a:lnTo>
                  <a:lnTo>
                    <a:pt x="769" y="7995"/>
                  </a:lnTo>
                  <a:lnTo>
                    <a:pt x="801" y="8003"/>
                  </a:lnTo>
                  <a:lnTo>
                    <a:pt x="833" y="8018"/>
                  </a:lnTo>
                  <a:lnTo>
                    <a:pt x="864" y="8042"/>
                  </a:lnTo>
                  <a:lnTo>
                    <a:pt x="881" y="8066"/>
                  </a:lnTo>
                  <a:lnTo>
                    <a:pt x="896" y="8090"/>
                  </a:lnTo>
                  <a:lnTo>
                    <a:pt x="904" y="8121"/>
                  </a:lnTo>
                  <a:lnTo>
                    <a:pt x="912" y="8161"/>
                  </a:lnTo>
                  <a:lnTo>
                    <a:pt x="912" y="8408"/>
                  </a:lnTo>
                  <a:lnTo>
                    <a:pt x="912" y="8408"/>
                  </a:lnTo>
                  <a:lnTo>
                    <a:pt x="904" y="8455"/>
                  </a:lnTo>
                  <a:lnTo>
                    <a:pt x="881" y="8502"/>
                  </a:lnTo>
                  <a:lnTo>
                    <a:pt x="840" y="8543"/>
                  </a:lnTo>
                  <a:lnTo>
                    <a:pt x="792" y="8566"/>
                  </a:lnTo>
                  <a:lnTo>
                    <a:pt x="792" y="8566"/>
                  </a:lnTo>
                  <a:lnTo>
                    <a:pt x="729" y="8550"/>
                  </a:lnTo>
                  <a:lnTo>
                    <a:pt x="674" y="8535"/>
                  </a:lnTo>
                  <a:lnTo>
                    <a:pt x="618" y="8502"/>
                  </a:lnTo>
                  <a:lnTo>
                    <a:pt x="570" y="8471"/>
                  </a:lnTo>
                  <a:close/>
                  <a:moveTo>
                    <a:pt x="738" y="7876"/>
                  </a:moveTo>
                  <a:lnTo>
                    <a:pt x="738" y="7876"/>
                  </a:lnTo>
                  <a:lnTo>
                    <a:pt x="674" y="7876"/>
                  </a:lnTo>
                  <a:lnTo>
                    <a:pt x="618" y="7892"/>
                  </a:lnTo>
                  <a:lnTo>
                    <a:pt x="570" y="7923"/>
                  </a:lnTo>
                  <a:lnTo>
                    <a:pt x="523" y="7955"/>
                  </a:lnTo>
                  <a:lnTo>
                    <a:pt x="491" y="8003"/>
                  </a:lnTo>
                  <a:lnTo>
                    <a:pt x="468" y="8050"/>
                  </a:lnTo>
                  <a:lnTo>
                    <a:pt x="443" y="8105"/>
                  </a:lnTo>
                  <a:lnTo>
                    <a:pt x="443" y="8161"/>
                  </a:lnTo>
                  <a:lnTo>
                    <a:pt x="443" y="8296"/>
                  </a:lnTo>
                  <a:lnTo>
                    <a:pt x="443" y="8296"/>
                  </a:lnTo>
                  <a:lnTo>
                    <a:pt x="428" y="8248"/>
                  </a:lnTo>
                  <a:lnTo>
                    <a:pt x="412" y="8201"/>
                  </a:lnTo>
                  <a:lnTo>
                    <a:pt x="412" y="8153"/>
                  </a:lnTo>
                  <a:lnTo>
                    <a:pt x="412" y="8105"/>
                  </a:lnTo>
                  <a:lnTo>
                    <a:pt x="412" y="8058"/>
                  </a:lnTo>
                  <a:lnTo>
                    <a:pt x="428" y="8010"/>
                  </a:lnTo>
                  <a:lnTo>
                    <a:pt x="443" y="7963"/>
                  </a:lnTo>
                  <a:lnTo>
                    <a:pt x="468" y="7916"/>
                  </a:lnTo>
                  <a:lnTo>
                    <a:pt x="912" y="7114"/>
                  </a:lnTo>
                  <a:lnTo>
                    <a:pt x="912" y="7472"/>
                  </a:lnTo>
                  <a:lnTo>
                    <a:pt x="1031" y="7472"/>
                  </a:lnTo>
                  <a:lnTo>
                    <a:pt x="1031" y="6900"/>
                  </a:lnTo>
                  <a:lnTo>
                    <a:pt x="1373" y="6288"/>
                  </a:lnTo>
                  <a:lnTo>
                    <a:pt x="1467" y="6288"/>
                  </a:lnTo>
                  <a:lnTo>
                    <a:pt x="1467" y="6114"/>
                  </a:lnTo>
                  <a:lnTo>
                    <a:pt x="1627" y="5836"/>
                  </a:lnTo>
                  <a:lnTo>
                    <a:pt x="1793" y="5836"/>
                  </a:lnTo>
                  <a:lnTo>
                    <a:pt x="1793" y="6074"/>
                  </a:lnTo>
                  <a:lnTo>
                    <a:pt x="1793" y="6074"/>
                  </a:lnTo>
                  <a:lnTo>
                    <a:pt x="1801" y="6129"/>
                  </a:lnTo>
                  <a:lnTo>
                    <a:pt x="1817" y="6185"/>
                  </a:lnTo>
                  <a:lnTo>
                    <a:pt x="1841" y="6233"/>
                  </a:lnTo>
                  <a:lnTo>
                    <a:pt x="1880" y="6272"/>
                  </a:lnTo>
                  <a:lnTo>
                    <a:pt x="1920" y="6312"/>
                  </a:lnTo>
                  <a:lnTo>
                    <a:pt x="1968" y="6336"/>
                  </a:lnTo>
                  <a:lnTo>
                    <a:pt x="2015" y="6352"/>
                  </a:lnTo>
                  <a:lnTo>
                    <a:pt x="2071" y="6360"/>
                  </a:lnTo>
                  <a:lnTo>
                    <a:pt x="2071" y="6360"/>
                  </a:lnTo>
                  <a:lnTo>
                    <a:pt x="2127" y="6352"/>
                  </a:lnTo>
                  <a:lnTo>
                    <a:pt x="2183" y="6336"/>
                  </a:lnTo>
                  <a:lnTo>
                    <a:pt x="2231" y="6312"/>
                  </a:lnTo>
                  <a:lnTo>
                    <a:pt x="2277" y="6272"/>
                  </a:lnTo>
                  <a:lnTo>
                    <a:pt x="2318" y="6233"/>
                  </a:lnTo>
                  <a:lnTo>
                    <a:pt x="2341" y="6185"/>
                  </a:lnTo>
                  <a:lnTo>
                    <a:pt x="2357" y="6129"/>
                  </a:lnTo>
                  <a:lnTo>
                    <a:pt x="2365" y="6074"/>
                  </a:lnTo>
                  <a:lnTo>
                    <a:pt x="2365" y="5836"/>
                  </a:lnTo>
                  <a:lnTo>
                    <a:pt x="2690" y="5836"/>
                  </a:lnTo>
                  <a:lnTo>
                    <a:pt x="2690" y="6288"/>
                  </a:lnTo>
                  <a:lnTo>
                    <a:pt x="2810" y="6288"/>
                  </a:lnTo>
                  <a:lnTo>
                    <a:pt x="2810" y="5836"/>
                  </a:lnTo>
                  <a:lnTo>
                    <a:pt x="3128" y="5836"/>
                  </a:lnTo>
                  <a:lnTo>
                    <a:pt x="3128" y="6074"/>
                  </a:lnTo>
                  <a:lnTo>
                    <a:pt x="3128" y="6074"/>
                  </a:lnTo>
                  <a:lnTo>
                    <a:pt x="3135" y="6122"/>
                  </a:lnTo>
                  <a:lnTo>
                    <a:pt x="3143" y="6162"/>
                  </a:lnTo>
                  <a:lnTo>
                    <a:pt x="3159" y="6201"/>
                  </a:lnTo>
                  <a:lnTo>
                    <a:pt x="3183" y="6241"/>
                  </a:lnTo>
                  <a:lnTo>
                    <a:pt x="3215" y="6272"/>
                  </a:lnTo>
                  <a:lnTo>
                    <a:pt x="3246" y="6297"/>
                  </a:lnTo>
                  <a:lnTo>
                    <a:pt x="3286" y="6320"/>
                  </a:lnTo>
                  <a:lnTo>
                    <a:pt x="3326" y="6344"/>
                  </a:lnTo>
                  <a:lnTo>
                    <a:pt x="3191" y="6812"/>
                  </a:lnTo>
                  <a:lnTo>
                    <a:pt x="3191" y="6812"/>
                  </a:lnTo>
                  <a:lnTo>
                    <a:pt x="3143" y="6781"/>
                  </a:lnTo>
                  <a:lnTo>
                    <a:pt x="3095" y="6756"/>
                  </a:lnTo>
                  <a:lnTo>
                    <a:pt x="3040" y="6733"/>
                  </a:lnTo>
                  <a:lnTo>
                    <a:pt x="2985" y="6733"/>
                  </a:lnTo>
                  <a:lnTo>
                    <a:pt x="2985" y="6733"/>
                  </a:lnTo>
                  <a:lnTo>
                    <a:pt x="2921" y="6733"/>
                  </a:lnTo>
                  <a:lnTo>
                    <a:pt x="2865" y="6749"/>
                  </a:lnTo>
                  <a:lnTo>
                    <a:pt x="2817" y="6781"/>
                  </a:lnTo>
                  <a:lnTo>
                    <a:pt x="2778" y="6812"/>
                  </a:lnTo>
                  <a:lnTo>
                    <a:pt x="2738" y="6852"/>
                  </a:lnTo>
                  <a:lnTo>
                    <a:pt x="2715" y="6900"/>
                  </a:lnTo>
                  <a:lnTo>
                    <a:pt x="2690" y="6947"/>
                  </a:lnTo>
                  <a:lnTo>
                    <a:pt x="2690" y="7003"/>
                  </a:lnTo>
                  <a:lnTo>
                    <a:pt x="2690" y="7257"/>
                  </a:lnTo>
                  <a:lnTo>
                    <a:pt x="2690" y="7257"/>
                  </a:lnTo>
                  <a:lnTo>
                    <a:pt x="2698" y="7321"/>
                  </a:lnTo>
                  <a:lnTo>
                    <a:pt x="2715" y="7368"/>
                  </a:lnTo>
                  <a:lnTo>
                    <a:pt x="2738" y="7416"/>
                  </a:lnTo>
                  <a:lnTo>
                    <a:pt x="2778" y="7464"/>
                  </a:lnTo>
                  <a:lnTo>
                    <a:pt x="2817" y="7495"/>
                  </a:lnTo>
                  <a:lnTo>
                    <a:pt x="2873" y="7527"/>
                  </a:lnTo>
                  <a:lnTo>
                    <a:pt x="2921" y="7543"/>
                  </a:lnTo>
                  <a:lnTo>
                    <a:pt x="2985" y="7551"/>
                  </a:lnTo>
                  <a:lnTo>
                    <a:pt x="2985" y="7551"/>
                  </a:lnTo>
                  <a:lnTo>
                    <a:pt x="2985" y="7551"/>
                  </a:lnTo>
                  <a:lnTo>
                    <a:pt x="2810" y="8185"/>
                  </a:lnTo>
                  <a:lnTo>
                    <a:pt x="2810" y="7931"/>
                  </a:lnTo>
                  <a:lnTo>
                    <a:pt x="2690" y="7931"/>
                  </a:lnTo>
                  <a:lnTo>
                    <a:pt x="2690" y="8566"/>
                  </a:lnTo>
                  <a:lnTo>
                    <a:pt x="2310" y="8566"/>
                  </a:lnTo>
                  <a:lnTo>
                    <a:pt x="2310" y="8566"/>
                  </a:lnTo>
                  <a:lnTo>
                    <a:pt x="2333" y="8535"/>
                  </a:lnTo>
                  <a:lnTo>
                    <a:pt x="2349" y="8495"/>
                  </a:lnTo>
                  <a:lnTo>
                    <a:pt x="2365" y="8447"/>
                  </a:lnTo>
                  <a:lnTo>
                    <a:pt x="2365" y="8408"/>
                  </a:lnTo>
                  <a:lnTo>
                    <a:pt x="2365" y="8161"/>
                  </a:lnTo>
                  <a:lnTo>
                    <a:pt x="2365" y="8161"/>
                  </a:lnTo>
                  <a:lnTo>
                    <a:pt x="2357" y="8105"/>
                  </a:lnTo>
                  <a:lnTo>
                    <a:pt x="2341" y="8050"/>
                  </a:lnTo>
                  <a:lnTo>
                    <a:pt x="2318" y="8003"/>
                  </a:lnTo>
                  <a:lnTo>
                    <a:pt x="2277" y="7955"/>
                  </a:lnTo>
                  <a:lnTo>
                    <a:pt x="2238" y="7923"/>
                  </a:lnTo>
                  <a:lnTo>
                    <a:pt x="2190" y="7892"/>
                  </a:lnTo>
                  <a:lnTo>
                    <a:pt x="2135" y="7876"/>
                  </a:lnTo>
                  <a:lnTo>
                    <a:pt x="2071" y="7876"/>
                  </a:lnTo>
                  <a:lnTo>
                    <a:pt x="2071" y="7876"/>
                  </a:lnTo>
                  <a:lnTo>
                    <a:pt x="2015" y="7876"/>
                  </a:lnTo>
                  <a:lnTo>
                    <a:pt x="1961" y="7900"/>
                  </a:lnTo>
                  <a:lnTo>
                    <a:pt x="1913" y="7923"/>
                  </a:lnTo>
                  <a:lnTo>
                    <a:pt x="1872" y="7955"/>
                  </a:lnTo>
                  <a:lnTo>
                    <a:pt x="1841" y="8003"/>
                  </a:lnTo>
                  <a:lnTo>
                    <a:pt x="1817" y="8050"/>
                  </a:lnTo>
                  <a:lnTo>
                    <a:pt x="1801" y="8105"/>
                  </a:lnTo>
                  <a:lnTo>
                    <a:pt x="1793" y="8161"/>
                  </a:lnTo>
                  <a:lnTo>
                    <a:pt x="1793" y="8408"/>
                  </a:lnTo>
                  <a:lnTo>
                    <a:pt x="1793" y="8408"/>
                  </a:lnTo>
                  <a:lnTo>
                    <a:pt x="1793" y="8447"/>
                  </a:lnTo>
                  <a:lnTo>
                    <a:pt x="1809" y="8495"/>
                  </a:lnTo>
                  <a:lnTo>
                    <a:pt x="1826" y="8535"/>
                  </a:lnTo>
                  <a:lnTo>
                    <a:pt x="1841" y="8566"/>
                  </a:lnTo>
                  <a:lnTo>
                    <a:pt x="1467" y="8566"/>
                  </a:lnTo>
                  <a:lnTo>
                    <a:pt x="1467" y="7931"/>
                  </a:lnTo>
                  <a:lnTo>
                    <a:pt x="1349" y="7931"/>
                  </a:lnTo>
                  <a:lnTo>
                    <a:pt x="1349" y="8566"/>
                  </a:lnTo>
                  <a:lnTo>
                    <a:pt x="975" y="8566"/>
                  </a:lnTo>
                  <a:lnTo>
                    <a:pt x="975" y="8566"/>
                  </a:lnTo>
                  <a:lnTo>
                    <a:pt x="999" y="8535"/>
                  </a:lnTo>
                  <a:lnTo>
                    <a:pt x="1016" y="8495"/>
                  </a:lnTo>
                  <a:lnTo>
                    <a:pt x="1023" y="8447"/>
                  </a:lnTo>
                  <a:lnTo>
                    <a:pt x="1031" y="8408"/>
                  </a:lnTo>
                  <a:lnTo>
                    <a:pt x="1031" y="8161"/>
                  </a:lnTo>
                  <a:lnTo>
                    <a:pt x="1031" y="8161"/>
                  </a:lnTo>
                  <a:lnTo>
                    <a:pt x="1023" y="8105"/>
                  </a:lnTo>
                  <a:lnTo>
                    <a:pt x="1008" y="8050"/>
                  </a:lnTo>
                  <a:lnTo>
                    <a:pt x="975" y="8003"/>
                  </a:lnTo>
                  <a:lnTo>
                    <a:pt x="944" y="7955"/>
                  </a:lnTo>
                  <a:lnTo>
                    <a:pt x="896" y="7923"/>
                  </a:lnTo>
                  <a:lnTo>
                    <a:pt x="848" y="7892"/>
                  </a:lnTo>
                  <a:lnTo>
                    <a:pt x="792" y="7876"/>
                  </a:lnTo>
                  <a:lnTo>
                    <a:pt x="738" y="7876"/>
                  </a:lnTo>
                  <a:close/>
                  <a:moveTo>
                    <a:pt x="6017" y="5836"/>
                  </a:moveTo>
                  <a:lnTo>
                    <a:pt x="6351" y="5836"/>
                  </a:lnTo>
                  <a:lnTo>
                    <a:pt x="6351" y="6074"/>
                  </a:lnTo>
                  <a:lnTo>
                    <a:pt x="6351" y="6074"/>
                  </a:lnTo>
                  <a:lnTo>
                    <a:pt x="6351" y="6106"/>
                  </a:lnTo>
                  <a:lnTo>
                    <a:pt x="6343" y="6137"/>
                  </a:lnTo>
                  <a:lnTo>
                    <a:pt x="6327" y="6162"/>
                  </a:lnTo>
                  <a:lnTo>
                    <a:pt x="6303" y="6193"/>
                  </a:lnTo>
                  <a:lnTo>
                    <a:pt x="6279" y="6209"/>
                  </a:lnTo>
                  <a:lnTo>
                    <a:pt x="6248" y="6233"/>
                  </a:lnTo>
                  <a:lnTo>
                    <a:pt x="6216" y="6241"/>
                  </a:lnTo>
                  <a:lnTo>
                    <a:pt x="6177" y="6241"/>
                  </a:lnTo>
                  <a:lnTo>
                    <a:pt x="6177" y="6241"/>
                  </a:lnTo>
                  <a:lnTo>
                    <a:pt x="6144" y="6241"/>
                  </a:lnTo>
                  <a:lnTo>
                    <a:pt x="6113" y="6233"/>
                  </a:lnTo>
                  <a:lnTo>
                    <a:pt x="6089" y="6217"/>
                  </a:lnTo>
                  <a:lnTo>
                    <a:pt x="6065" y="6193"/>
                  </a:lnTo>
                  <a:lnTo>
                    <a:pt x="6042" y="6170"/>
                  </a:lnTo>
                  <a:lnTo>
                    <a:pt x="6025" y="6137"/>
                  </a:lnTo>
                  <a:lnTo>
                    <a:pt x="6017" y="6106"/>
                  </a:lnTo>
                  <a:lnTo>
                    <a:pt x="6017" y="6074"/>
                  </a:lnTo>
                  <a:lnTo>
                    <a:pt x="6017" y="5836"/>
                  </a:lnTo>
                  <a:close/>
                  <a:moveTo>
                    <a:pt x="4659" y="5836"/>
                  </a:moveTo>
                  <a:lnTo>
                    <a:pt x="5017" y="5836"/>
                  </a:lnTo>
                  <a:lnTo>
                    <a:pt x="5017" y="6074"/>
                  </a:lnTo>
                  <a:lnTo>
                    <a:pt x="5017" y="6074"/>
                  </a:lnTo>
                  <a:lnTo>
                    <a:pt x="5009" y="6106"/>
                  </a:lnTo>
                  <a:lnTo>
                    <a:pt x="5001" y="6137"/>
                  </a:lnTo>
                  <a:lnTo>
                    <a:pt x="4985" y="6162"/>
                  </a:lnTo>
                  <a:lnTo>
                    <a:pt x="4962" y="6193"/>
                  </a:lnTo>
                  <a:lnTo>
                    <a:pt x="4937" y="6209"/>
                  </a:lnTo>
                  <a:lnTo>
                    <a:pt x="4906" y="6233"/>
                  </a:lnTo>
                  <a:lnTo>
                    <a:pt x="4874" y="6241"/>
                  </a:lnTo>
                  <a:lnTo>
                    <a:pt x="4842" y="6241"/>
                  </a:lnTo>
                  <a:lnTo>
                    <a:pt x="4842" y="6241"/>
                  </a:lnTo>
                  <a:lnTo>
                    <a:pt x="4802" y="6241"/>
                  </a:lnTo>
                  <a:lnTo>
                    <a:pt x="4771" y="6233"/>
                  </a:lnTo>
                  <a:lnTo>
                    <a:pt x="4739" y="6209"/>
                  </a:lnTo>
                  <a:lnTo>
                    <a:pt x="4715" y="6193"/>
                  </a:lnTo>
                  <a:lnTo>
                    <a:pt x="4692" y="6162"/>
                  </a:lnTo>
                  <a:lnTo>
                    <a:pt x="4676" y="6137"/>
                  </a:lnTo>
                  <a:lnTo>
                    <a:pt x="4667" y="6106"/>
                  </a:lnTo>
                  <a:lnTo>
                    <a:pt x="4659" y="6074"/>
                  </a:lnTo>
                  <a:lnTo>
                    <a:pt x="4659" y="5836"/>
                  </a:lnTo>
                  <a:close/>
                  <a:moveTo>
                    <a:pt x="3357" y="6233"/>
                  </a:moveTo>
                  <a:lnTo>
                    <a:pt x="3357" y="6233"/>
                  </a:lnTo>
                  <a:lnTo>
                    <a:pt x="3309" y="6201"/>
                  </a:lnTo>
                  <a:lnTo>
                    <a:pt x="3278" y="6162"/>
                  </a:lnTo>
                  <a:lnTo>
                    <a:pt x="3255" y="6122"/>
                  </a:lnTo>
                  <a:lnTo>
                    <a:pt x="3246" y="6074"/>
                  </a:lnTo>
                  <a:lnTo>
                    <a:pt x="3246" y="5836"/>
                  </a:lnTo>
                  <a:lnTo>
                    <a:pt x="3461" y="5836"/>
                  </a:lnTo>
                  <a:lnTo>
                    <a:pt x="3357" y="6233"/>
                  </a:lnTo>
                  <a:close/>
                  <a:moveTo>
                    <a:pt x="1913" y="5836"/>
                  </a:moveTo>
                  <a:lnTo>
                    <a:pt x="2246" y="5836"/>
                  </a:lnTo>
                  <a:lnTo>
                    <a:pt x="2246" y="6074"/>
                  </a:lnTo>
                  <a:lnTo>
                    <a:pt x="2246" y="6074"/>
                  </a:lnTo>
                  <a:lnTo>
                    <a:pt x="2246" y="6106"/>
                  </a:lnTo>
                  <a:lnTo>
                    <a:pt x="2238" y="6137"/>
                  </a:lnTo>
                  <a:lnTo>
                    <a:pt x="2222" y="6162"/>
                  </a:lnTo>
                  <a:lnTo>
                    <a:pt x="2198" y="6193"/>
                  </a:lnTo>
                  <a:lnTo>
                    <a:pt x="2175" y="6209"/>
                  </a:lnTo>
                  <a:lnTo>
                    <a:pt x="2142" y="6233"/>
                  </a:lnTo>
                  <a:lnTo>
                    <a:pt x="2111" y="6241"/>
                  </a:lnTo>
                  <a:lnTo>
                    <a:pt x="2071" y="6241"/>
                  </a:lnTo>
                  <a:lnTo>
                    <a:pt x="2071" y="6241"/>
                  </a:lnTo>
                  <a:lnTo>
                    <a:pt x="2040" y="6241"/>
                  </a:lnTo>
                  <a:lnTo>
                    <a:pt x="2015" y="6233"/>
                  </a:lnTo>
                  <a:lnTo>
                    <a:pt x="1984" y="6217"/>
                  </a:lnTo>
                  <a:lnTo>
                    <a:pt x="1961" y="6193"/>
                  </a:lnTo>
                  <a:lnTo>
                    <a:pt x="1936" y="6170"/>
                  </a:lnTo>
                  <a:lnTo>
                    <a:pt x="1920" y="6137"/>
                  </a:lnTo>
                  <a:lnTo>
                    <a:pt x="1913" y="6106"/>
                  </a:lnTo>
                  <a:lnTo>
                    <a:pt x="1913" y="6074"/>
                  </a:lnTo>
                  <a:lnTo>
                    <a:pt x="1913" y="5836"/>
                  </a:lnTo>
                  <a:close/>
                  <a:moveTo>
                    <a:pt x="3596" y="8408"/>
                  </a:moveTo>
                  <a:lnTo>
                    <a:pt x="3596" y="8408"/>
                  </a:lnTo>
                  <a:lnTo>
                    <a:pt x="3596" y="8431"/>
                  </a:lnTo>
                  <a:lnTo>
                    <a:pt x="3588" y="8463"/>
                  </a:lnTo>
                  <a:lnTo>
                    <a:pt x="3572" y="8487"/>
                  </a:lnTo>
                  <a:lnTo>
                    <a:pt x="3556" y="8510"/>
                  </a:lnTo>
                  <a:lnTo>
                    <a:pt x="3516" y="8550"/>
                  </a:lnTo>
                  <a:lnTo>
                    <a:pt x="3461" y="8566"/>
                  </a:lnTo>
                  <a:lnTo>
                    <a:pt x="3381" y="8566"/>
                  </a:lnTo>
                  <a:lnTo>
                    <a:pt x="3381" y="8566"/>
                  </a:lnTo>
                  <a:lnTo>
                    <a:pt x="3350" y="8558"/>
                  </a:lnTo>
                  <a:lnTo>
                    <a:pt x="3326" y="8550"/>
                  </a:lnTo>
                  <a:lnTo>
                    <a:pt x="3286" y="8510"/>
                  </a:lnTo>
                  <a:lnTo>
                    <a:pt x="3270" y="8487"/>
                  </a:lnTo>
                  <a:lnTo>
                    <a:pt x="3255" y="8463"/>
                  </a:lnTo>
                  <a:lnTo>
                    <a:pt x="3246" y="8431"/>
                  </a:lnTo>
                  <a:lnTo>
                    <a:pt x="3246" y="8408"/>
                  </a:lnTo>
                  <a:lnTo>
                    <a:pt x="3246" y="8161"/>
                  </a:lnTo>
                  <a:lnTo>
                    <a:pt x="3246" y="8161"/>
                  </a:lnTo>
                  <a:lnTo>
                    <a:pt x="3246" y="8121"/>
                  </a:lnTo>
                  <a:lnTo>
                    <a:pt x="3263" y="8090"/>
                  </a:lnTo>
                  <a:lnTo>
                    <a:pt x="3278" y="8066"/>
                  </a:lnTo>
                  <a:lnTo>
                    <a:pt x="3294" y="8042"/>
                  </a:lnTo>
                  <a:lnTo>
                    <a:pt x="3326" y="8018"/>
                  </a:lnTo>
                  <a:lnTo>
                    <a:pt x="3350" y="8003"/>
                  </a:lnTo>
                  <a:lnTo>
                    <a:pt x="3390" y="7995"/>
                  </a:lnTo>
                  <a:lnTo>
                    <a:pt x="3421" y="7986"/>
                  </a:lnTo>
                  <a:lnTo>
                    <a:pt x="3421" y="7986"/>
                  </a:lnTo>
                  <a:lnTo>
                    <a:pt x="3453" y="7995"/>
                  </a:lnTo>
                  <a:lnTo>
                    <a:pt x="3485" y="8003"/>
                  </a:lnTo>
                  <a:lnTo>
                    <a:pt x="3516" y="8018"/>
                  </a:lnTo>
                  <a:lnTo>
                    <a:pt x="3540" y="8042"/>
                  </a:lnTo>
                  <a:lnTo>
                    <a:pt x="3564" y="8066"/>
                  </a:lnTo>
                  <a:lnTo>
                    <a:pt x="3579" y="8090"/>
                  </a:lnTo>
                  <a:lnTo>
                    <a:pt x="3596" y="8121"/>
                  </a:lnTo>
                  <a:lnTo>
                    <a:pt x="3596" y="8161"/>
                  </a:lnTo>
                  <a:lnTo>
                    <a:pt x="3596" y="8408"/>
                  </a:lnTo>
                  <a:close/>
                  <a:moveTo>
                    <a:pt x="3183" y="8566"/>
                  </a:moveTo>
                  <a:lnTo>
                    <a:pt x="3128" y="8566"/>
                  </a:lnTo>
                  <a:lnTo>
                    <a:pt x="3143" y="8495"/>
                  </a:lnTo>
                  <a:lnTo>
                    <a:pt x="3143" y="8495"/>
                  </a:lnTo>
                  <a:lnTo>
                    <a:pt x="3159" y="8535"/>
                  </a:lnTo>
                  <a:lnTo>
                    <a:pt x="3183" y="8566"/>
                  </a:lnTo>
                  <a:close/>
                  <a:moveTo>
                    <a:pt x="3016" y="7424"/>
                  </a:moveTo>
                  <a:lnTo>
                    <a:pt x="3016" y="7424"/>
                  </a:lnTo>
                  <a:lnTo>
                    <a:pt x="2985" y="7431"/>
                  </a:lnTo>
                  <a:lnTo>
                    <a:pt x="2985" y="7431"/>
                  </a:lnTo>
                  <a:lnTo>
                    <a:pt x="2945" y="7424"/>
                  </a:lnTo>
                  <a:lnTo>
                    <a:pt x="2913" y="7416"/>
                  </a:lnTo>
                  <a:lnTo>
                    <a:pt x="2881" y="7400"/>
                  </a:lnTo>
                  <a:lnTo>
                    <a:pt x="2858" y="7376"/>
                  </a:lnTo>
                  <a:lnTo>
                    <a:pt x="2833" y="7352"/>
                  </a:lnTo>
                  <a:lnTo>
                    <a:pt x="2817" y="7321"/>
                  </a:lnTo>
                  <a:lnTo>
                    <a:pt x="2810" y="7289"/>
                  </a:lnTo>
                  <a:lnTo>
                    <a:pt x="2810" y="7257"/>
                  </a:lnTo>
                  <a:lnTo>
                    <a:pt x="2810" y="7003"/>
                  </a:lnTo>
                  <a:lnTo>
                    <a:pt x="2810" y="7003"/>
                  </a:lnTo>
                  <a:lnTo>
                    <a:pt x="2810" y="6972"/>
                  </a:lnTo>
                  <a:lnTo>
                    <a:pt x="2817" y="6947"/>
                  </a:lnTo>
                  <a:lnTo>
                    <a:pt x="2833" y="6916"/>
                  </a:lnTo>
                  <a:lnTo>
                    <a:pt x="2858" y="6891"/>
                  </a:lnTo>
                  <a:lnTo>
                    <a:pt x="2881" y="6876"/>
                  </a:lnTo>
                  <a:lnTo>
                    <a:pt x="2913" y="6860"/>
                  </a:lnTo>
                  <a:lnTo>
                    <a:pt x="2945" y="6852"/>
                  </a:lnTo>
                  <a:lnTo>
                    <a:pt x="2985" y="6845"/>
                  </a:lnTo>
                  <a:lnTo>
                    <a:pt x="2985" y="6845"/>
                  </a:lnTo>
                  <a:lnTo>
                    <a:pt x="3032" y="6860"/>
                  </a:lnTo>
                  <a:lnTo>
                    <a:pt x="3087" y="6884"/>
                  </a:lnTo>
                  <a:lnTo>
                    <a:pt x="3120" y="6916"/>
                  </a:lnTo>
                  <a:lnTo>
                    <a:pt x="3151" y="6955"/>
                  </a:lnTo>
                  <a:lnTo>
                    <a:pt x="3016" y="7424"/>
                  </a:lnTo>
                  <a:close/>
                  <a:moveTo>
                    <a:pt x="1913" y="8408"/>
                  </a:moveTo>
                  <a:lnTo>
                    <a:pt x="1913" y="8161"/>
                  </a:lnTo>
                  <a:lnTo>
                    <a:pt x="1913" y="8161"/>
                  </a:lnTo>
                  <a:lnTo>
                    <a:pt x="1913" y="8130"/>
                  </a:lnTo>
                  <a:lnTo>
                    <a:pt x="1920" y="8098"/>
                  </a:lnTo>
                  <a:lnTo>
                    <a:pt x="1936" y="8066"/>
                  </a:lnTo>
                  <a:lnTo>
                    <a:pt x="1961" y="8042"/>
                  </a:lnTo>
                  <a:lnTo>
                    <a:pt x="1984" y="8018"/>
                  </a:lnTo>
                  <a:lnTo>
                    <a:pt x="2007" y="8003"/>
                  </a:lnTo>
                  <a:lnTo>
                    <a:pt x="2040" y="7995"/>
                  </a:lnTo>
                  <a:lnTo>
                    <a:pt x="2071" y="7986"/>
                  </a:lnTo>
                  <a:lnTo>
                    <a:pt x="2071" y="7986"/>
                  </a:lnTo>
                  <a:lnTo>
                    <a:pt x="2111" y="7995"/>
                  </a:lnTo>
                  <a:lnTo>
                    <a:pt x="2142" y="8003"/>
                  </a:lnTo>
                  <a:lnTo>
                    <a:pt x="2175" y="8018"/>
                  </a:lnTo>
                  <a:lnTo>
                    <a:pt x="2198" y="8042"/>
                  </a:lnTo>
                  <a:lnTo>
                    <a:pt x="2222" y="8066"/>
                  </a:lnTo>
                  <a:lnTo>
                    <a:pt x="2238" y="8090"/>
                  </a:lnTo>
                  <a:lnTo>
                    <a:pt x="2246" y="8121"/>
                  </a:lnTo>
                  <a:lnTo>
                    <a:pt x="2246" y="8161"/>
                  </a:lnTo>
                  <a:lnTo>
                    <a:pt x="2246" y="8408"/>
                  </a:lnTo>
                  <a:lnTo>
                    <a:pt x="2246" y="8408"/>
                  </a:lnTo>
                  <a:lnTo>
                    <a:pt x="2246" y="8431"/>
                  </a:lnTo>
                  <a:lnTo>
                    <a:pt x="2238" y="8463"/>
                  </a:lnTo>
                  <a:lnTo>
                    <a:pt x="2231" y="8487"/>
                  </a:lnTo>
                  <a:lnTo>
                    <a:pt x="2214" y="8510"/>
                  </a:lnTo>
                  <a:lnTo>
                    <a:pt x="2167" y="8550"/>
                  </a:lnTo>
                  <a:lnTo>
                    <a:pt x="2142" y="8558"/>
                  </a:lnTo>
                  <a:lnTo>
                    <a:pt x="2111" y="8566"/>
                  </a:lnTo>
                  <a:lnTo>
                    <a:pt x="2032" y="8566"/>
                  </a:lnTo>
                  <a:lnTo>
                    <a:pt x="2032" y="8566"/>
                  </a:lnTo>
                  <a:lnTo>
                    <a:pt x="1984" y="8543"/>
                  </a:lnTo>
                  <a:lnTo>
                    <a:pt x="1944" y="8510"/>
                  </a:lnTo>
                  <a:lnTo>
                    <a:pt x="1920" y="8463"/>
                  </a:lnTo>
                  <a:lnTo>
                    <a:pt x="1913" y="8431"/>
                  </a:lnTo>
                  <a:lnTo>
                    <a:pt x="1913" y="8408"/>
                  </a:lnTo>
                  <a:close/>
                  <a:moveTo>
                    <a:pt x="4659" y="8408"/>
                  </a:moveTo>
                  <a:lnTo>
                    <a:pt x="4659" y="8161"/>
                  </a:lnTo>
                  <a:lnTo>
                    <a:pt x="4659" y="8161"/>
                  </a:lnTo>
                  <a:lnTo>
                    <a:pt x="4667" y="8121"/>
                  </a:lnTo>
                  <a:lnTo>
                    <a:pt x="4676" y="8090"/>
                  </a:lnTo>
                  <a:lnTo>
                    <a:pt x="4692" y="8066"/>
                  </a:lnTo>
                  <a:lnTo>
                    <a:pt x="4715" y="8042"/>
                  </a:lnTo>
                  <a:lnTo>
                    <a:pt x="4739" y="8018"/>
                  </a:lnTo>
                  <a:lnTo>
                    <a:pt x="4771" y="8003"/>
                  </a:lnTo>
                  <a:lnTo>
                    <a:pt x="4802" y="7995"/>
                  </a:lnTo>
                  <a:lnTo>
                    <a:pt x="4842" y="7986"/>
                  </a:lnTo>
                  <a:lnTo>
                    <a:pt x="4842" y="7986"/>
                  </a:lnTo>
                  <a:lnTo>
                    <a:pt x="4874" y="7995"/>
                  </a:lnTo>
                  <a:lnTo>
                    <a:pt x="4906" y="8003"/>
                  </a:lnTo>
                  <a:lnTo>
                    <a:pt x="4937" y="8018"/>
                  </a:lnTo>
                  <a:lnTo>
                    <a:pt x="4962" y="8042"/>
                  </a:lnTo>
                  <a:lnTo>
                    <a:pt x="4985" y="8066"/>
                  </a:lnTo>
                  <a:lnTo>
                    <a:pt x="5001" y="8090"/>
                  </a:lnTo>
                  <a:lnTo>
                    <a:pt x="5009" y="8121"/>
                  </a:lnTo>
                  <a:lnTo>
                    <a:pt x="5017" y="8161"/>
                  </a:lnTo>
                  <a:lnTo>
                    <a:pt x="5017" y="8408"/>
                  </a:lnTo>
                  <a:lnTo>
                    <a:pt x="5017" y="8408"/>
                  </a:lnTo>
                  <a:lnTo>
                    <a:pt x="5017" y="8431"/>
                  </a:lnTo>
                  <a:lnTo>
                    <a:pt x="5009" y="8463"/>
                  </a:lnTo>
                  <a:lnTo>
                    <a:pt x="4993" y="8487"/>
                  </a:lnTo>
                  <a:lnTo>
                    <a:pt x="4977" y="8510"/>
                  </a:lnTo>
                  <a:lnTo>
                    <a:pt x="4937" y="8550"/>
                  </a:lnTo>
                  <a:lnTo>
                    <a:pt x="4914" y="8558"/>
                  </a:lnTo>
                  <a:lnTo>
                    <a:pt x="4882" y="8566"/>
                  </a:lnTo>
                  <a:lnTo>
                    <a:pt x="4794" y="8566"/>
                  </a:lnTo>
                  <a:lnTo>
                    <a:pt x="4794" y="8566"/>
                  </a:lnTo>
                  <a:lnTo>
                    <a:pt x="4771" y="8558"/>
                  </a:lnTo>
                  <a:lnTo>
                    <a:pt x="4739" y="8550"/>
                  </a:lnTo>
                  <a:lnTo>
                    <a:pt x="4700" y="8510"/>
                  </a:lnTo>
                  <a:lnTo>
                    <a:pt x="4684" y="8487"/>
                  </a:lnTo>
                  <a:lnTo>
                    <a:pt x="4676" y="8463"/>
                  </a:lnTo>
                  <a:lnTo>
                    <a:pt x="4667" y="8431"/>
                  </a:lnTo>
                  <a:lnTo>
                    <a:pt x="4659" y="8408"/>
                  </a:lnTo>
                  <a:close/>
                  <a:moveTo>
                    <a:pt x="6017" y="8408"/>
                  </a:moveTo>
                  <a:lnTo>
                    <a:pt x="6017" y="8161"/>
                  </a:lnTo>
                  <a:lnTo>
                    <a:pt x="6017" y="8161"/>
                  </a:lnTo>
                  <a:lnTo>
                    <a:pt x="6017" y="8130"/>
                  </a:lnTo>
                  <a:lnTo>
                    <a:pt x="6025" y="8098"/>
                  </a:lnTo>
                  <a:lnTo>
                    <a:pt x="6042" y="8066"/>
                  </a:lnTo>
                  <a:lnTo>
                    <a:pt x="6065" y="8042"/>
                  </a:lnTo>
                  <a:lnTo>
                    <a:pt x="6089" y="8018"/>
                  </a:lnTo>
                  <a:lnTo>
                    <a:pt x="6113" y="8003"/>
                  </a:lnTo>
                  <a:lnTo>
                    <a:pt x="6144" y="7995"/>
                  </a:lnTo>
                  <a:lnTo>
                    <a:pt x="6177" y="7986"/>
                  </a:lnTo>
                  <a:lnTo>
                    <a:pt x="6177" y="7986"/>
                  </a:lnTo>
                  <a:lnTo>
                    <a:pt x="6216" y="7995"/>
                  </a:lnTo>
                  <a:lnTo>
                    <a:pt x="6248" y="8003"/>
                  </a:lnTo>
                  <a:lnTo>
                    <a:pt x="6279" y="8018"/>
                  </a:lnTo>
                  <a:lnTo>
                    <a:pt x="6303" y="8042"/>
                  </a:lnTo>
                  <a:lnTo>
                    <a:pt x="6327" y="8066"/>
                  </a:lnTo>
                  <a:lnTo>
                    <a:pt x="6343" y="8090"/>
                  </a:lnTo>
                  <a:lnTo>
                    <a:pt x="6351" y="8121"/>
                  </a:lnTo>
                  <a:lnTo>
                    <a:pt x="6351" y="8161"/>
                  </a:lnTo>
                  <a:lnTo>
                    <a:pt x="6351" y="8408"/>
                  </a:lnTo>
                  <a:lnTo>
                    <a:pt x="6351" y="8408"/>
                  </a:lnTo>
                  <a:lnTo>
                    <a:pt x="6351" y="8431"/>
                  </a:lnTo>
                  <a:lnTo>
                    <a:pt x="6343" y="8463"/>
                  </a:lnTo>
                  <a:lnTo>
                    <a:pt x="6327" y="8487"/>
                  </a:lnTo>
                  <a:lnTo>
                    <a:pt x="6312" y="8510"/>
                  </a:lnTo>
                  <a:lnTo>
                    <a:pt x="6272" y="8550"/>
                  </a:lnTo>
                  <a:lnTo>
                    <a:pt x="6248" y="8558"/>
                  </a:lnTo>
                  <a:lnTo>
                    <a:pt x="6216" y="8566"/>
                  </a:lnTo>
                  <a:lnTo>
                    <a:pt x="6137" y="8566"/>
                  </a:lnTo>
                  <a:lnTo>
                    <a:pt x="6137" y="8566"/>
                  </a:lnTo>
                  <a:lnTo>
                    <a:pt x="6089" y="8543"/>
                  </a:lnTo>
                  <a:lnTo>
                    <a:pt x="6050" y="8510"/>
                  </a:lnTo>
                  <a:lnTo>
                    <a:pt x="6025" y="8463"/>
                  </a:lnTo>
                  <a:lnTo>
                    <a:pt x="6017" y="8431"/>
                  </a:lnTo>
                  <a:lnTo>
                    <a:pt x="6017" y="8408"/>
                  </a:lnTo>
                  <a:close/>
                  <a:moveTo>
                    <a:pt x="5930" y="413"/>
                  </a:moveTo>
                  <a:lnTo>
                    <a:pt x="5930" y="1136"/>
                  </a:lnTo>
                  <a:lnTo>
                    <a:pt x="5398" y="1136"/>
                  </a:lnTo>
                  <a:lnTo>
                    <a:pt x="5398" y="3351"/>
                  </a:lnTo>
                  <a:lnTo>
                    <a:pt x="6557" y="5423"/>
                  </a:lnTo>
                  <a:lnTo>
                    <a:pt x="3938" y="5423"/>
                  </a:lnTo>
                  <a:lnTo>
                    <a:pt x="3913" y="413"/>
                  </a:lnTo>
                  <a:lnTo>
                    <a:pt x="5930" y="413"/>
                  </a:lnTo>
                  <a:close/>
                  <a:moveTo>
                    <a:pt x="3008" y="3351"/>
                  </a:moveTo>
                  <a:lnTo>
                    <a:pt x="3008" y="1136"/>
                  </a:lnTo>
                  <a:lnTo>
                    <a:pt x="2476" y="1136"/>
                  </a:lnTo>
                  <a:lnTo>
                    <a:pt x="2476" y="413"/>
                  </a:lnTo>
                  <a:lnTo>
                    <a:pt x="3500" y="413"/>
                  </a:lnTo>
                  <a:lnTo>
                    <a:pt x="3533" y="5423"/>
                  </a:lnTo>
                  <a:lnTo>
                    <a:pt x="1857" y="5423"/>
                  </a:lnTo>
                  <a:lnTo>
                    <a:pt x="3008" y="3351"/>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36"/>
            </a:p>
          </p:txBody>
        </p:sp>
        <p:sp>
          <p:nvSpPr>
            <p:cNvPr id="98" name="Freeform 2"/>
            <p:cNvSpPr>
              <a:spLocks noChangeArrowheads="1"/>
            </p:cNvSpPr>
            <p:nvPr/>
          </p:nvSpPr>
          <p:spPr bwMode="auto">
            <a:xfrm>
              <a:off x="8939538" y="3119281"/>
              <a:ext cx="33185" cy="44812"/>
            </a:xfrm>
            <a:custGeom>
              <a:avLst/>
              <a:gdLst>
                <a:gd name="T0" fmla="*/ 293 w 588"/>
                <a:gd name="T1" fmla="*/ 818 h 819"/>
                <a:gd name="T2" fmla="*/ 405 w 588"/>
                <a:gd name="T3" fmla="*/ 794 h 819"/>
                <a:gd name="T4" fmla="*/ 492 w 588"/>
                <a:gd name="T5" fmla="*/ 731 h 819"/>
                <a:gd name="T6" fmla="*/ 563 w 588"/>
                <a:gd name="T7" fmla="*/ 635 h 819"/>
                <a:gd name="T8" fmla="*/ 587 w 588"/>
                <a:gd name="T9" fmla="*/ 524 h 819"/>
                <a:gd name="T10" fmla="*/ 587 w 588"/>
                <a:gd name="T11" fmla="*/ 270 h 819"/>
                <a:gd name="T12" fmla="*/ 563 w 588"/>
                <a:gd name="T13" fmla="*/ 167 h 819"/>
                <a:gd name="T14" fmla="*/ 492 w 588"/>
                <a:gd name="T15" fmla="*/ 79 h 819"/>
                <a:gd name="T16" fmla="*/ 405 w 588"/>
                <a:gd name="T17" fmla="*/ 16 h 819"/>
                <a:gd name="T18" fmla="*/ 293 w 588"/>
                <a:gd name="T19" fmla="*/ 0 h 819"/>
                <a:gd name="T20" fmla="*/ 230 w 588"/>
                <a:gd name="T21" fmla="*/ 0 h 819"/>
                <a:gd name="T22" fmla="*/ 127 w 588"/>
                <a:gd name="T23" fmla="*/ 48 h 819"/>
                <a:gd name="T24" fmla="*/ 47 w 588"/>
                <a:gd name="T25" fmla="*/ 119 h 819"/>
                <a:gd name="T26" fmla="*/ 0 w 588"/>
                <a:gd name="T27" fmla="*/ 214 h 819"/>
                <a:gd name="T28" fmla="*/ 0 w 588"/>
                <a:gd name="T29" fmla="*/ 524 h 819"/>
                <a:gd name="T30" fmla="*/ 0 w 588"/>
                <a:gd name="T31" fmla="*/ 588 h 819"/>
                <a:gd name="T32" fmla="*/ 47 w 588"/>
                <a:gd name="T33" fmla="*/ 683 h 819"/>
                <a:gd name="T34" fmla="*/ 127 w 588"/>
                <a:gd name="T35" fmla="*/ 762 h 819"/>
                <a:gd name="T36" fmla="*/ 230 w 588"/>
                <a:gd name="T37" fmla="*/ 810 h 819"/>
                <a:gd name="T38" fmla="*/ 110 w 588"/>
                <a:gd name="T39" fmla="*/ 270 h 819"/>
                <a:gd name="T40" fmla="*/ 118 w 588"/>
                <a:gd name="T41" fmla="*/ 239 h 819"/>
                <a:gd name="T42" fmla="*/ 143 w 588"/>
                <a:gd name="T43" fmla="*/ 183 h 819"/>
                <a:gd name="T44" fmla="*/ 190 w 588"/>
                <a:gd name="T45" fmla="*/ 143 h 819"/>
                <a:gd name="T46" fmla="*/ 253 w 588"/>
                <a:gd name="T47" fmla="*/ 119 h 819"/>
                <a:gd name="T48" fmla="*/ 293 w 588"/>
                <a:gd name="T49" fmla="*/ 112 h 819"/>
                <a:gd name="T50" fmla="*/ 357 w 588"/>
                <a:gd name="T51" fmla="*/ 127 h 819"/>
                <a:gd name="T52" fmla="*/ 413 w 588"/>
                <a:gd name="T53" fmla="*/ 167 h 819"/>
                <a:gd name="T54" fmla="*/ 452 w 588"/>
                <a:gd name="T55" fmla="*/ 214 h 819"/>
                <a:gd name="T56" fmla="*/ 469 w 588"/>
                <a:gd name="T57" fmla="*/ 270 h 819"/>
                <a:gd name="T58" fmla="*/ 469 w 588"/>
                <a:gd name="T59" fmla="*/ 524 h 819"/>
                <a:gd name="T60" fmla="*/ 452 w 588"/>
                <a:gd name="T61" fmla="*/ 588 h 819"/>
                <a:gd name="T62" fmla="*/ 413 w 588"/>
                <a:gd name="T63" fmla="*/ 643 h 819"/>
                <a:gd name="T64" fmla="*/ 357 w 588"/>
                <a:gd name="T65" fmla="*/ 683 h 819"/>
                <a:gd name="T66" fmla="*/ 293 w 588"/>
                <a:gd name="T67" fmla="*/ 698 h 819"/>
                <a:gd name="T68" fmla="*/ 253 w 588"/>
                <a:gd name="T69" fmla="*/ 691 h 819"/>
                <a:gd name="T70" fmla="*/ 190 w 588"/>
                <a:gd name="T71" fmla="*/ 667 h 819"/>
                <a:gd name="T72" fmla="*/ 143 w 588"/>
                <a:gd name="T73" fmla="*/ 619 h 819"/>
                <a:gd name="T74" fmla="*/ 118 w 588"/>
                <a:gd name="T75" fmla="*/ 556 h 819"/>
                <a:gd name="T76" fmla="*/ 110 w 588"/>
                <a:gd name="T77" fmla="*/ 270 h 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88" h="819">
                  <a:moveTo>
                    <a:pt x="293" y="818"/>
                  </a:moveTo>
                  <a:lnTo>
                    <a:pt x="293" y="818"/>
                  </a:lnTo>
                  <a:lnTo>
                    <a:pt x="349" y="810"/>
                  </a:lnTo>
                  <a:lnTo>
                    <a:pt x="405" y="794"/>
                  </a:lnTo>
                  <a:lnTo>
                    <a:pt x="452" y="762"/>
                  </a:lnTo>
                  <a:lnTo>
                    <a:pt x="492" y="731"/>
                  </a:lnTo>
                  <a:lnTo>
                    <a:pt x="531" y="683"/>
                  </a:lnTo>
                  <a:lnTo>
                    <a:pt x="563" y="635"/>
                  </a:lnTo>
                  <a:lnTo>
                    <a:pt x="579" y="580"/>
                  </a:lnTo>
                  <a:lnTo>
                    <a:pt x="587" y="524"/>
                  </a:lnTo>
                  <a:lnTo>
                    <a:pt x="587" y="270"/>
                  </a:lnTo>
                  <a:lnTo>
                    <a:pt x="587" y="270"/>
                  </a:lnTo>
                  <a:lnTo>
                    <a:pt x="579" y="214"/>
                  </a:lnTo>
                  <a:lnTo>
                    <a:pt x="563" y="167"/>
                  </a:lnTo>
                  <a:lnTo>
                    <a:pt x="531" y="119"/>
                  </a:lnTo>
                  <a:lnTo>
                    <a:pt x="492" y="79"/>
                  </a:lnTo>
                  <a:lnTo>
                    <a:pt x="452" y="48"/>
                  </a:lnTo>
                  <a:lnTo>
                    <a:pt x="405" y="16"/>
                  </a:lnTo>
                  <a:lnTo>
                    <a:pt x="349" y="0"/>
                  </a:lnTo>
                  <a:lnTo>
                    <a:pt x="293" y="0"/>
                  </a:lnTo>
                  <a:lnTo>
                    <a:pt x="293" y="0"/>
                  </a:lnTo>
                  <a:lnTo>
                    <a:pt x="230" y="0"/>
                  </a:lnTo>
                  <a:lnTo>
                    <a:pt x="174" y="16"/>
                  </a:lnTo>
                  <a:lnTo>
                    <a:pt x="127" y="48"/>
                  </a:lnTo>
                  <a:lnTo>
                    <a:pt x="87" y="79"/>
                  </a:lnTo>
                  <a:lnTo>
                    <a:pt x="47" y="119"/>
                  </a:lnTo>
                  <a:lnTo>
                    <a:pt x="23" y="167"/>
                  </a:lnTo>
                  <a:lnTo>
                    <a:pt x="0" y="214"/>
                  </a:lnTo>
                  <a:lnTo>
                    <a:pt x="0" y="270"/>
                  </a:lnTo>
                  <a:lnTo>
                    <a:pt x="0" y="524"/>
                  </a:lnTo>
                  <a:lnTo>
                    <a:pt x="0" y="524"/>
                  </a:lnTo>
                  <a:lnTo>
                    <a:pt x="0" y="588"/>
                  </a:lnTo>
                  <a:lnTo>
                    <a:pt x="23" y="635"/>
                  </a:lnTo>
                  <a:lnTo>
                    <a:pt x="47" y="683"/>
                  </a:lnTo>
                  <a:lnTo>
                    <a:pt x="87" y="731"/>
                  </a:lnTo>
                  <a:lnTo>
                    <a:pt x="127" y="762"/>
                  </a:lnTo>
                  <a:lnTo>
                    <a:pt x="182" y="794"/>
                  </a:lnTo>
                  <a:lnTo>
                    <a:pt x="230" y="810"/>
                  </a:lnTo>
                  <a:lnTo>
                    <a:pt x="293" y="818"/>
                  </a:lnTo>
                  <a:close/>
                  <a:moveTo>
                    <a:pt x="110" y="270"/>
                  </a:moveTo>
                  <a:lnTo>
                    <a:pt x="110" y="270"/>
                  </a:lnTo>
                  <a:lnTo>
                    <a:pt x="118" y="239"/>
                  </a:lnTo>
                  <a:lnTo>
                    <a:pt x="127" y="214"/>
                  </a:lnTo>
                  <a:lnTo>
                    <a:pt x="143" y="183"/>
                  </a:lnTo>
                  <a:lnTo>
                    <a:pt x="166" y="158"/>
                  </a:lnTo>
                  <a:lnTo>
                    <a:pt x="190" y="143"/>
                  </a:lnTo>
                  <a:lnTo>
                    <a:pt x="222" y="127"/>
                  </a:lnTo>
                  <a:lnTo>
                    <a:pt x="253" y="119"/>
                  </a:lnTo>
                  <a:lnTo>
                    <a:pt x="293" y="112"/>
                  </a:lnTo>
                  <a:lnTo>
                    <a:pt x="293" y="112"/>
                  </a:lnTo>
                  <a:lnTo>
                    <a:pt x="325" y="119"/>
                  </a:lnTo>
                  <a:lnTo>
                    <a:pt x="357" y="127"/>
                  </a:lnTo>
                  <a:lnTo>
                    <a:pt x="388" y="143"/>
                  </a:lnTo>
                  <a:lnTo>
                    <a:pt x="413" y="167"/>
                  </a:lnTo>
                  <a:lnTo>
                    <a:pt x="436" y="183"/>
                  </a:lnTo>
                  <a:lnTo>
                    <a:pt x="452" y="214"/>
                  </a:lnTo>
                  <a:lnTo>
                    <a:pt x="460" y="239"/>
                  </a:lnTo>
                  <a:lnTo>
                    <a:pt x="469" y="270"/>
                  </a:lnTo>
                  <a:lnTo>
                    <a:pt x="469" y="524"/>
                  </a:lnTo>
                  <a:lnTo>
                    <a:pt x="469" y="524"/>
                  </a:lnTo>
                  <a:lnTo>
                    <a:pt x="460" y="556"/>
                  </a:lnTo>
                  <a:lnTo>
                    <a:pt x="452" y="588"/>
                  </a:lnTo>
                  <a:lnTo>
                    <a:pt x="436" y="619"/>
                  </a:lnTo>
                  <a:lnTo>
                    <a:pt x="413" y="643"/>
                  </a:lnTo>
                  <a:lnTo>
                    <a:pt x="380" y="667"/>
                  </a:lnTo>
                  <a:lnTo>
                    <a:pt x="357" y="683"/>
                  </a:lnTo>
                  <a:lnTo>
                    <a:pt x="325" y="691"/>
                  </a:lnTo>
                  <a:lnTo>
                    <a:pt x="293" y="698"/>
                  </a:lnTo>
                  <a:lnTo>
                    <a:pt x="293" y="698"/>
                  </a:lnTo>
                  <a:lnTo>
                    <a:pt x="253" y="691"/>
                  </a:lnTo>
                  <a:lnTo>
                    <a:pt x="222" y="683"/>
                  </a:lnTo>
                  <a:lnTo>
                    <a:pt x="190" y="667"/>
                  </a:lnTo>
                  <a:lnTo>
                    <a:pt x="166" y="643"/>
                  </a:lnTo>
                  <a:lnTo>
                    <a:pt x="143" y="619"/>
                  </a:lnTo>
                  <a:lnTo>
                    <a:pt x="127" y="588"/>
                  </a:lnTo>
                  <a:lnTo>
                    <a:pt x="118" y="556"/>
                  </a:lnTo>
                  <a:lnTo>
                    <a:pt x="110" y="524"/>
                  </a:lnTo>
                  <a:lnTo>
                    <a:pt x="110" y="27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36"/>
            </a:p>
          </p:txBody>
        </p:sp>
        <p:sp>
          <p:nvSpPr>
            <p:cNvPr id="99" name="Freeform 3"/>
            <p:cNvSpPr>
              <a:spLocks noChangeArrowheads="1"/>
            </p:cNvSpPr>
            <p:nvPr/>
          </p:nvSpPr>
          <p:spPr bwMode="auto">
            <a:xfrm>
              <a:off x="8838736" y="3122413"/>
              <a:ext cx="6737" cy="37344"/>
            </a:xfrm>
            <a:custGeom>
              <a:avLst/>
              <a:gdLst>
                <a:gd name="T0" fmla="*/ 0 w 120"/>
                <a:gd name="T1" fmla="*/ 683 h 684"/>
                <a:gd name="T2" fmla="*/ 119 w 120"/>
                <a:gd name="T3" fmla="*/ 683 h 684"/>
                <a:gd name="T4" fmla="*/ 119 w 120"/>
                <a:gd name="T5" fmla="*/ 0 h 684"/>
                <a:gd name="T6" fmla="*/ 0 w 120"/>
                <a:gd name="T7" fmla="*/ 0 h 684"/>
                <a:gd name="T8" fmla="*/ 0 w 120"/>
                <a:gd name="T9" fmla="*/ 683 h 684"/>
              </a:gdLst>
              <a:ahLst/>
              <a:cxnLst>
                <a:cxn ang="0">
                  <a:pos x="T0" y="T1"/>
                </a:cxn>
                <a:cxn ang="0">
                  <a:pos x="T2" y="T3"/>
                </a:cxn>
                <a:cxn ang="0">
                  <a:pos x="T4" y="T5"/>
                </a:cxn>
                <a:cxn ang="0">
                  <a:pos x="T6" y="T7"/>
                </a:cxn>
                <a:cxn ang="0">
                  <a:pos x="T8" y="T9"/>
                </a:cxn>
              </a:cxnLst>
              <a:rect l="0" t="0" r="r" b="b"/>
              <a:pathLst>
                <a:path w="120" h="684">
                  <a:moveTo>
                    <a:pt x="0" y="683"/>
                  </a:moveTo>
                  <a:lnTo>
                    <a:pt x="119" y="683"/>
                  </a:lnTo>
                  <a:lnTo>
                    <a:pt x="119" y="0"/>
                  </a:lnTo>
                  <a:lnTo>
                    <a:pt x="0" y="0"/>
                  </a:lnTo>
                  <a:lnTo>
                    <a:pt x="0" y="68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36"/>
            </a:p>
          </p:txBody>
        </p:sp>
        <p:sp>
          <p:nvSpPr>
            <p:cNvPr id="100" name="Freeform 4"/>
            <p:cNvSpPr>
              <a:spLocks noChangeArrowheads="1"/>
            </p:cNvSpPr>
            <p:nvPr/>
          </p:nvSpPr>
          <p:spPr bwMode="auto">
            <a:xfrm>
              <a:off x="8914337" y="3122413"/>
              <a:ext cx="6737" cy="37344"/>
            </a:xfrm>
            <a:custGeom>
              <a:avLst/>
              <a:gdLst>
                <a:gd name="T0" fmla="*/ 0 w 120"/>
                <a:gd name="T1" fmla="*/ 683 h 684"/>
                <a:gd name="T2" fmla="*/ 119 w 120"/>
                <a:gd name="T3" fmla="*/ 683 h 684"/>
                <a:gd name="T4" fmla="*/ 119 w 120"/>
                <a:gd name="T5" fmla="*/ 0 h 684"/>
                <a:gd name="T6" fmla="*/ 0 w 120"/>
                <a:gd name="T7" fmla="*/ 0 h 684"/>
                <a:gd name="T8" fmla="*/ 0 w 120"/>
                <a:gd name="T9" fmla="*/ 683 h 684"/>
              </a:gdLst>
              <a:ahLst/>
              <a:cxnLst>
                <a:cxn ang="0">
                  <a:pos x="T0" y="T1"/>
                </a:cxn>
                <a:cxn ang="0">
                  <a:pos x="T2" y="T3"/>
                </a:cxn>
                <a:cxn ang="0">
                  <a:pos x="T4" y="T5"/>
                </a:cxn>
                <a:cxn ang="0">
                  <a:pos x="T6" y="T7"/>
                </a:cxn>
                <a:cxn ang="0">
                  <a:pos x="T8" y="T9"/>
                </a:cxn>
              </a:cxnLst>
              <a:rect l="0" t="0" r="r" b="b"/>
              <a:pathLst>
                <a:path w="120" h="684">
                  <a:moveTo>
                    <a:pt x="0" y="683"/>
                  </a:moveTo>
                  <a:lnTo>
                    <a:pt x="119" y="683"/>
                  </a:lnTo>
                  <a:lnTo>
                    <a:pt x="119" y="0"/>
                  </a:lnTo>
                  <a:lnTo>
                    <a:pt x="0" y="0"/>
                  </a:lnTo>
                  <a:lnTo>
                    <a:pt x="0" y="68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36"/>
            </a:p>
          </p:txBody>
        </p:sp>
        <p:sp>
          <p:nvSpPr>
            <p:cNvPr id="101" name="Freeform 5"/>
            <p:cNvSpPr>
              <a:spLocks noChangeArrowheads="1"/>
            </p:cNvSpPr>
            <p:nvPr/>
          </p:nvSpPr>
          <p:spPr bwMode="auto">
            <a:xfrm>
              <a:off x="8787088" y="3119281"/>
              <a:ext cx="33434" cy="44812"/>
            </a:xfrm>
            <a:custGeom>
              <a:avLst/>
              <a:gdLst>
                <a:gd name="T0" fmla="*/ 293 w 589"/>
                <a:gd name="T1" fmla="*/ 0 h 819"/>
                <a:gd name="T2" fmla="*/ 183 w 589"/>
                <a:gd name="T3" fmla="*/ 16 h 819"/>
                <a:gd name="T4" fmla="*/ 87 w 589"/>
                <a:gd name="T5" fmla="*/ 79 h 819"/>
                <a:gd name="T6" fmla="*/ 23 w 589"/>
                <a:gd name="T7" fmla="*/ 167 h 819"/>
                <a:gd name="T8" fmla="*/ 0 w 589"/>
                <a:gd name="T9" fmla="*/ 270 h 819"/>
                <a:gd name="T10" fmla="*/ 0 w 589"/>
                <a:gd name="T11" fmla="*/ 524 h 819"/>
                <a:gd name="T12" fmla="*/ 23 w 589"/>
                <a:gd name="T13" fmla="*/ 635 h 819"/>
                <a:gd name="T14" fmla="*/ 87 w 589"/>
                <a:gd name="T15" fmla="*/ 731 h 819"/>
                <a:gd name="T16" fmla="*/ 183 w 589"/>
                <a:gd name="T17" fmla="*/ 794 h 819"/>
                <a:gd name="T18" fmla="*/ 293 w 589"/>
                <a:gd name="T19" fmla="*/ 818 h 819"/>
                <a:gd name="T20" fmla="*/ 349 w 589"/>
                <a:gd name="T21" fmla="*/ 810 h 819"/>
                <a:gd name="T22" fmla="*/ 453 w 589"/>
                <a:gd name="T23" fmla="*/ 762 h 819"/>
                <a:gd name="T24" fmla="*/ 540 w 589"/>
                <a:gd name="T25" fmla="*/ 683 h 819"/>
                <a:gd name="T26" fmla="*/ 580 w 589"/>
                <a:gd name="T27" fmla="*/ 588 h 819"/>
                <a:gd name="T28" fmla="*/ 588 w 589"/>
                <a:gd name="T29" fmla="*/ 270 h 819"/>
                <a:gd name="T30" fmla="*/ 580 w 589"/>
                <a:gd name="T31" fmla="*/ 214 h 819"/>
                <a:gd name="T32" fmla="*/ 540 w 589"/>
                <a:gd name="T33" fmla="*/ 119 h 819"/>
                <a:gd name="T34" fmla="*/ 461 w 589"/>
                <a:gd name="T35" fmla="*/ 48 h 819"/>
                <a:gd name="T36" fmla="*/ 357 w 589"/>
                <a:gd name="T37" fmla="*/ 0 h 819"/>
                <a:gd name="T38" fmla="*/ 468 w 589"/>
                <a:gd name="T39" fmla="*/ 524 h 819"/>
                <a:gd name="T40" fmla="*/ 468 w 589"/>
                <a:gd name="T41" fmla="*/ 556 h 819"/>
                <a:gd name="T42" fmla="*/ 445 w 589"/>
                <a:gd name="T43" fmla="*/ 619 h 819"/>
                <a:gd name="T44" fmla="*/ 397 w 589"/>
                <a:gd name="T45" fmla="*/ 667 h 819"/>
                <a:gd name="T46" fmla="*/ 333 w 589"/>
                <a:gd name="T47" fmla="*/ 691 h 819"/>
                <a:gd name="T48" fmla="*/ 293 w 589"/>
                <a:gd name="T49" fmla="*/ 698 h 819"/>
                <a:gd name="T50" fmla="*/ 222 w 589"/>
                <a:gd name="T51" fmla="*/ 683 h 819"/>
                <a:gd name="T52" fmla="*/ 167 w 589"/>
                <a:gd name="T53" fmla="*/ 643 h 819"/>
                <a:gd name="T54" fmla="*/ 135 w 589"/>
                <a:gd name="T55" fmla="*/ 588 h 819"/>
                <a:gd name="T56" fmla="*/ 119 w 589"/>
                <a:gd name="T57" fmla="*/ 524 h 819"/>
                <a:gd name="T58" fmla="*/ 119 w 589"/>
                <a:gd name="T59" fmla="*/ 270 h 819"/>
                <a:gd name="T60" fmla="*/ 135 w 589"/>
                <a:gd name="T61" fmla="*/ 214 h 819"/>
                <a:gd name="T62" fmla="*/ 175 w 589"/>
                <a:gd name="T63" fmla="*/ 158 h 819"/>
                <a:gd name="T64" fmla="*/ 230 w 589"/>
                <a:gd name="T65" fmla="*/ 127 h 819"/>
                <a:gd name="T66" fmla="*/ 293 w 589"/>
                <a:gd name="T67" fmla="*/ 112 h 819"/>
                <a:gd name="T68" fmla="*/ 333 w 589"/>
                <a:gd name="T69" fmla="*/ 119 h 819"/>
                <a:gd name="T70" fmla="*/ 389 w 589"/>
                <a:gd name="T71" fmla="*/ 143 h 819"/>
                <a:gd name="T72" fmla="*/ 437 w 589"/>
                <a:gd name="T73" fmla="*/ 183 h 819"/>
                <a:gd name="T74" fmla="*/ 468 w 589"/>
                <a:gd name="T75" fmla="*/ 239 h 819"/>
                <a:gd name="T76" fmla="*/ 468 w 589"/>
                <a:gd name="T77" fmla="*/ 524 h 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89" h="819">
                  <a:moveTo>
                    <a:pt x="293" y="0"/>
                  </a:moveTo>
                  <a:lnTo>
                    <a:pt x="293" y="0"/>
                  </a:lnTo>
                  <a:lnTo>
                    <a:pt x="239" y="0"/>
                  </a:lnTo>
                  <a:lnTo>
                    <a:pt x="183" y="16"/>
                  </a:lnTo>
                  <a:lnTo>
                    <a:pt x="127" y="48"/>
                  </a:lnTo>
                  <a:lnTo>
                    <a:pt x="87" y="79"/>
                  </a:lnTo>
                  <a:lnTo>
                    <a:pt x="48" y="119"/>
                  </a:lnTo>
                  <a:lnTo>
                    <a:pt x="23" y="167"/>
                  </a:lnTo>
                  <a:lnTo>
                    <a:pt x="8" y="214"/>
                  </a:lnTo>
                  <a:lnTo>
                    <a:pt x="0" y="270"/>
                  </a:lnTo>
                  <a:lnTo>
                    <a:pt x="0" y="524"/>
                  </a:lnTo>
                  <a:lnTo>
                    <a:pt x="0" y="524"/>
                  </a:lnTo>
                  <a:lnTo>
                    <a:pt x="8" y="588"/>
                  </a:lnTo>
                  <a:lnTo>
                    <a:pt x="23" y="635"/>
                  </a:lnTo>
                  <a:lnTo>
                    <a:pt x="56" y="683"/>
                  </a:lnTo>
                  <a:lnTo>
                    <a:pt x="87" y="731"/>
                  </a:lnTo>
                  <a:lnTo>
                    <a:pt x="135" y="762"/>
                  </a:lnTo>
                  <a:lnTo>
                    <a:pt x="183" y="794"/>
                  </a:lnTo>
                  <a:lnTo>
                    <a:pt x="239" y="810"/>
                  </a:lnTo>
                  <a:lnTo>
                    <a:pt x="293" y="818"/>
                  </a:lnTo>
                  <a:lnTo>
                    <a:pt x="293" y="818"/>
                  </a:lnTo>
                  <a:lnTo>
                    <a:pt x="349" y="810"/>
                  </a:lnTo>
                  <a:lnTo>
                    <a:pt x="405" y="794"/>
                  </a:lnTo>
                  <a:lnTo>
                    <a:pt x="453" y="762"/>
                  </a:lnTo>
                  <a:lnTo>
                    <a:pt x="500" y="731"/>
                  </a:lnTo>
                  <a:lnTo>
                    <a:pt x="540" y="683"/>
                  </a:lnTo>
                  <a:lnTo>
                    <a:pt x="563" y="635"/>
                  </a:lnTo>
                  <a:lnTo>
                    <a:pt x="580" y="588"/>
                  </a:lnTo>
                  <a:lnTo>
                    <a:pt x="588" y="524"/>
                  </a:lnTo>
                  <a:lnTo>
                    <a:pt x="588" y="270"/>
                  </a:lnTo>
                  <a:lnTo>
                    <a:pt x="588" y="270"/>
                  </a:lnTo>
                  <a:lnTo>
                    <a:pt x="580" y="214"/>
                  </a:lnTo>
                  <a:lnTo>
                    <a:pt x="563" y="167"/>
                  </a:lnTo>
                  <a:lnTo>
                    <a:pt x="540" y="119"/>
                  </a:lnTo>
                  <a:lnTo>
                    <a:pt x="500" y="79"/>
                  </a:lnTo>
                  <a:lnTo>
                    <a:pt x="461" y="48"/>
                  </a:lnTo>
                  <a:lnTo>
                    <a:pt x="413" y="16"/>
                  </a:lnTo>
                  <a:lnTo>
                    <a:pt x="357" y="0"/>
                  </a:lnTo>
                  <a:lnTo>
                    <a:pt x="293" y="0"/>
                  </a:lnTo>
                  <a:close/>
                  <a:moveTo>
                    <a:pt x="468" y="524"/>
                  </a:moveTo>
                  <a:lnTo>
                    <a:pt x="468" y="524"/>
                  </a:lnTo>
                  <a:lnTo>
                    <a:pt x="468" y="556"/>
                  </a:lnTo>
                  <a:lnTo>
                    <a:pt x="461" y="588"/>
                  </a:lnTo>
                  <a:lnTo>
                    <a:pt x="445" y="619"/>
                  </a:lnTo>
                  <a:lnTo>
                    <a:pt x="420" y="643"/>
                  </a:lnTo>
                  <a:lnTo>
                    <a:pt x="397" y="667"/>
                  </a:lnTo>
                  <a:lnTo>
                    <a:pt x="365" y="683"/>
                  </a:lnTo>
                  <a:lnTo>
                    <a:pt x="333" y="691"/>
                  </a:lnTo>
                  <a:lnTo>
                    <a:pt x="293" y="698"/>
                  </a:lnTo>
                  <a:lnTo>
                    <a:pt x="293" y="698"/>
                  </a:lnTo>
                  <a:lnTo>
                    <a:pt x="262" y="691"/>
                  </a:lnTo>
                  <a:lnTo>
                    <a:pt x="222" y="683"/>
                  </a:lnTo>
                  <a:lnTo>
                    <a:pt x="198" y="667"/>
                  </a:lnTo>
                  <a:lnTo>
                    <a:pt x="167" y="643"/>
                  </a:lnTo>
                  <a:lnTo>
                    <a:pt x="150" y="619"/>
                  </a:lnTo>
                  <a:lnTo>
                    <a:pt x="135" y="588"/>
                  </a:lnTo>
                  <a:lnTo>
                    <a:pt x="119" y="556"/>
                  </a:lnTo>
                  <a:lnTo>
                    <a:pt x="119" y="524"/>
                  </a:lnTo>
                  <a:lnTo>
                    <a:pt x="119" y="270"/>
                  </a:lnTo>
                  <a:lnTo>
                    <a:pt x="119" y="270"/>
                  </a:lnTo>
                  <a:lnTo>
                    <a:pt x="119" y="239"/>
                  </a:lnTo>
                  <a:lnTo>
                    <a:pt x="135" y="214"/>
                  </a:lnTo>
                  <a:lnTo>
                    <a:pt x="150" y="183"/>
                  </a:lnTo>
                  <a:lnTo>
                    <a:pt x="175" y="158"/>
                  </a:lnTo>
                  <a:lnTo>
                    <a:pt x="198" y="143"/>
                  </a:lnTo>
                  <a:lnTo>
                    <a:pt x="230" y="127"/>
                  </a:lnTo>
                  <a:lnTo>
                    <a:pt x="262" y="119"/>
                  </a:lnTo>
                  <a:lnTo>
                    <a:pt x="293" y="112"/>
                  </a:lnTo>
                  <a:lnTo>
                    <a:pt x="293" y="112"/>
                  </a:lnTo>
                  <a:lnTo>
                    <a:pt x="333" y="119"/>
                  </a:lnTo>
                  <a:lnTo>
                    <a:pt x="365" y="127"/>
                  </a:lnTo>
                  <a:lnTo>
                    <a:pt x="389" y="143"/>
                  </a:lnTo>
                  <a:lnTo>
                    <a:pt x="420" y="158"/>
                  </a:lnTo>
                  <a:lnTo>
                    <a:pt x="437" y="183"/>
                  </a:lnTo>
                  <a:lnTo>
                    <a:pt x="461" y="214"/>
                  </a:lnTo>
                  <a:lnTo>
                    <a:pt x="468" y="239"/>
                  </a:lnTo>
                  <a:lnTo>
                    <a:pt x="468" y="270"/>
                  </a:lnTo>
                  <a:lnTo>
                    <a:pt x="468" y="52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36"/>
            </a:p>
          </p:txBody>
        </p:sp>
        <p:sp>
          <p:nvSpPr>
            <p:cNvPr id="102" name="Freeform 6"/>
            <p:cNvSpPr>
              <a:spLocks noChangeArrowheads="1"/>
            </p:cNvSpPr>
            <p:nvPr/>
          </p:nvSpPr>
          <p:spPr bwMode="auto">
            <a:xfrm>
              <a:off x="8863438" y="3119281"/>
              <a:ext cx="32436" cy="44812"/>
            </a:xfrm>
            <a:custGeom>
              <a:avLst/>
              <a:gdLst>
                <a:gd name="T0" fmla="*/ 278 w 572"/>
                <a:gd name="T1" fmla="*/ 0 h 819"/>
                <a:gd name="T2" fmla="*/ 174 w 572"/>
                <a:gd name="T3" fmla="*/ 16 h 819"/>
                <a:gd name="T4" fmla="*/ 87 w 572"/>
                <a:gd name="T5" fmla="*/ 79 h 819"/>
                <a:gd name="T6" fmla="*/ 23 w 572"/>
                <a:gd name="T7" fmla="*/ 167 h 819"/>
                <a:gd name="T8" fmla="*/ 0 w 572"/>
                <a:gd name="T9" fmla="*/ 270 h 819"/>
                <a:gd name="T10" fmla="*/ 0 w 572"/>
                <a:gd name="T11" fmla="*/ 524 h 819"/>
                <a:gd name="T12" fmla="*/ 23 w 572"/>
                <a:gd name="T13" fmla="*/ 635 h 819"/>
                <a:gd name="T14" fmla="*/ 87 w 572"/>
                <a:gd name="T15" fmla="*/ 731 h 819"/>
                <a:gd name="T16" fmla="*/ 174 w 572"/>
                <a:gd name="T17" fmla="*/ 794 h 819"/>
                <a:gd name="T18" fmla="*/ 278 w 572"/>
                <a:gd name="T19" fmla="*/ 818 h 819"/>
                <a:gd name="T20" fmla="*/ 341 w 572"/>
                <a:gd name="T21" fmla="*/ 810 h 819"/>
                <a:gd name="T22" fmla="*/ 444 w 572"/>
                <a:gd name="T23" fmla="*/ 762 h 819"/>
                <a:gd name="T24" fmla="*/ 524 w 572"/>
                <a:gd name="T25" fmla="*/ 683 h 819"/>
                <a:gd name="T26" fmla="*/ 571 w 572"/>
                <a:gd name="T27" fmla="*/ 588 h 819"/>
                <a:gd name="T28" fmla="*/ 571 w 572"/>
                <a:gd name="T29" fmla="*/ 270 h 819"/>
                <a:gd name="T30" fmla="*/ 571 w 572"/>
                <a:gd name="T31" fmla="*/ 214 h 819"/>
                <a:gd name="T32" fmla="*/ 524 w 572"/>
                <a:gd name="T33" fmla="*/ 119 h 819"/>
                <a:gd name="T34" fmla="*/ 444 w 572"/>
                <a:gd name="T35" fmla="*/ 48 h 819"/>
                <a:gd name="T36" fmla="*/ 341 w 572"/>
                <a:gd name="T37" fmla="*/ 0 h 819"/>
                <a:gd name="T38" fmla="*/ 461 w 572"/>
                <a:gd name="T39" fmla="*/ 524 h 819"/>
                <a:gd name="T40" fmla="*/ 453 w 572"/>
                <a:gd name="T41" fmla="*/ 556 h 819"/>
                <a:gd name="T42" fmla="*/ 428 w 572"/>
                <a:gd name="T43" fmla="*/ 619 h 819"/>
                <a:gd name="T44" fmla="*/ 381 w 572"/>
                <a:gd name="T45" fmla="*/ 667 h 819"/>
                <a:gd name="T46" fmla="*/ 318 w 572"/>
                <a:gd name="T47" fmla="*/ 691 h 819"/>
                <a:gd name="T48" fmla="*/ 278 w 572"/>
                <a:gd name="T49" fmla="*/ 698 h 819"/>
                <a:gd name="T50" fmla="*/ 222 w 572"/>
                <a:gd name="T51" fmla="*/ 683 h 819"/>
                <a:gd name="T52" fmla="*/ 166 w 572"/>
                <a:gd name="T53" fmla="*/ 643 h 819"/>
                <a:gd name="T54" fmla="*/ 135 w 572"/>
                <a:gd name="T55" fmla="*/ 588 h 819"/>
                <a:gd name="T56" fmla="*/ 119 w 572"/>
                <a:gd name="T57" fmla="*/ 524 h 819"/>
                <a:gd name="T58" fmla="*/ 119 w 572"/>
                <a:gd name="T59" fmla="*/ 270 h 819"/>
                <a:gd name="T60" fmla="*/ 135 w 572"/>
                <a:gd name="T61" fmla="*/ 214 h 819"/>
                <a:gd name="T62" fmla="*/ 166 w 572"/>
                <a:gd name="T63" fmla="*/ 158 h 819"/>
                <a:gd name="T64" fmla="*/ 222 w 572"/>
                <a:gd name="T65" fmla="*/ 127 h 819"/>
                <a:gd name="T66" fmla="*/ 278 w 572"/>
                <a:gd name="T67" fmla="*/ 112 h 819"/>
                <a:gd name="T68" fmla="*/ 318 w 572"/>
                <a:gd name="T69" fmla="*/ 119 h 819"/>
                <a:gd name="T70" fmla="*/ 381 w 572"/>
                <a:gd name="T71" fmla="*/ 143 h 819"/>
                <a:gd name="T72" fmla="*/ 428 w 572"/>
                <a:gd name="T73" fmla="*/ 183 h 819"/>
                <a:gd name="T74" fmla="*/ 453 w 572"/>
                <a:gd name="T75" fmla="*/ 239 h 819"/>
                <a:gd name="T76" fmla="*/ 461 w 572"/>
                <a:gd name="T77" fmla="*/ 524 h 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72" h="819">
                  <a:moveTo>
                    <a:pt x="278" y="0"/>
                  </a:moveTo>
                  <a:lnTo>
                    <a:pt x="278" y="0"/>
                  </a:lnTo>
                  <a:lnTo>
                    <a:pt x="230" y="0"/>
                  </a:lnTo>
                  <a:lnTo>
                    <a:pt x="174" y="16"/>
                  </a:lnTo>
                  <a:lnTo>
                    <a:pt x="127" y="48"/>
                  </a:lnTo>
                  <a:lnTo>
                    <a:pt x="87" y="79"/>
                  </a:lnTo>
                  <a:lnTo>
                    <a:pt x="56" y="119"/>
                  </a:lnTo>
                  <a:lnTo>
                    <a:pt x="23" y="167"/>
                  </a:lnTo>
                  <a:lnTo>
                    <a:pt x="8" y="214"/>
                  </a:lnTo>
                  <a:lnTo>
                    <a:pt x="0" y="270"/>
                  </a:lnTo>
                  <a:lnTo>
                    <a:pt x="0" y="524"/>
                  </a:lnTo>
                  <a:lnTo>
                    <a:pt x="0" y="524"/>
                  </a:lnTo>
                  <a:lnTo>
                    <a:pt x="8" y="580"/>
                  </a:lnTo>
                  <a:lnTo>
                    <a:pt x="23" y="635"/>
                  </a:lnTo>
                  <a:lnTo>
                    <a:pt x="56" y="683"/>
                  </a:lnTo>
                  <a:lnTo>
                    <a:pt x="87" y="731"/>
                  </a:lnTo>
                  <a:lnTo>
                    <a:pt x="127" y="762"/>
                  </a:lnTo>
                  <a:lnTo>
                    <a:pt x="174" y="794"/>
                  </a:lnTo>
                  <a:lnTo>
                    <a:pt x="230" y="810"/>
                  </a:lnTo>
                  <a:lnTo>
                    <a:pt x="278" y="818"/>
                  </a:lnTo>
                  <a:lnTo>
                    <a:pt x="278" y="818"/>
                  </a:lnTo>
                  <a:lnTo>
                    <a:pt x="341" y="810"/>
                  </a:lnTo>
                  <a:lnTo>
                    <a:pt x="397" y="794"/>
                  </a:lnTo>
                  <a:lnTo>
                    <a:pt x="444" y="762"/>
                  </a:lnTo>
                  <a:lnTo>
                    <a:pt x="484" y="731"/>
                  </a:lnTo>
                  <a:lnTo>
                    <a:pt x="524" y="683"/>
                  </a:lnTo>
                  <a:lnTo>
                    <a:pt x="548" y="635"/>
                  </a:lnTo>
                  <a:lnTo>
                    <a:pt x="571" y="588"/>
                  </a:lnTo>
                  <a:lnTo>
                    <a:pt x="571" y="524"/>
                  </a:lnTo>
                  <a:lnTo>
                    <a:pt x="571" y="270"/>
                  </a:lnTo>
                  <a:lnTo>
                    <a:pt x="571" y="270"/>
                  </a:lnTo>
                  <a:lnTo>
                    <a:pt x="571" y="214"/>
                  </a:lnTo>
                  <a:lnTo>
                    <a:pt x="555" y="167"/>
                  </a:lnTo>
                  <a:lnTo>
                    <a:pt x="524" y="119"/>
                  </a:lnTo>
                  <a:lnTo>
                    <a:pt x="492" y="79"/>
                  </a:lnTo>
                  <a:lnTo>
                    <a:pt x="444" y="48"/>
                  </a:lnTo>
                  <a:lnTo>
                    <a:pt x="397" y="16"/>
                  </a:lnTo>
                  <a:lnTo>
                    <a:pt x="341" y="0"/>
                  </a:lnTo>
                  <a:lnTo>
                    <a:pt x="278" y="0"/>
                  </a:lnTo>
                  <a:close/>
                  <a:moveTo>
                    <a:pt x="461" y="524"/>
                  </a:moveTo>
                  <a:lnTo>
                    <a:pt x="461" y="524"/>
                  </a:lnTo>
                  <a:lnTo>
                    <a:pt x="453" y="556"/>
                  </a:lnTo>
                  <a:lnTo>
                    <a:pt x="444" y="588"/>
                  </a:lnTo>
                  <a:lnTo>
                    <a:pt x="428" y="619"/>
                  </a:lnTo>
                  <a:lnTo>
                    <a:pt x="405" y="643"/>
                  </a:lnTo>
                  <a:lnTo>
                    <a:pt x="381" y="667"/>
                  </a:lnTo>
                  <a:lnTo>
                    <a:pt x="349" y="683"/>
                  </a:lnTo>
                  <a:lnTo>
                    <a:pt x="318" y="691"/>
                  </a:lnTo>
                  <a:lnTo>
                    <a:pt x="278" y="698"/>
                  </a:lnTo>
                  <a:lnTo>
                    <a:pt x="278" y="698"/>
                  </a:lnTo>
                  <a:lnTo>
                    <a:pt x="254" y="691"/>
                  </a:lnTo>
                  <a:lnTo>
                    <a:pt x="222" y="683"/>
                  </a:lnTo>
                  <a:lnTo>
                    <a:pt x="198" y="667"/>
                  </a:lnTo>
                  <a:lnTo>
                    <a:pt x="166" y="643"/>
                  </a:lnTo>
                  <a:lnTo>
                    <a:pt x="150" y="619"/>
                  </a:lnTo>
                  <a:lnTo>
                    <a:pt x="135" y="588"/>
                  </a:lnTo>
                  <a:lnTo>
                    <a:pt x="127" y="556"/>
                  </a:lnTo>
                  <a:lnTo>
                    <a:pt x="119" y="524"/>
                  </a:lnTo>
                  <a:lnTo>
                    <a:pt x="119" y="270"/>
                  </a:lnTo>
                  <a:lnTo>
                    <a:pt x="119" y="270"/>
                  </a:lnTo>
                  <a:lnTo>
                    <a:pt x="127" y="239"/>
                  </a:lnTo>
                  <a:lnTo>
                    <a:pt x="135" y="214"/>
                  </a:lnTo>
                  <a:lnTo>
                    <a:pt x="150" y="183"/>
                  </a:lnTo>
                  <a:lnTo>
                    <a:pt x="166" y="158"/>
                  </a:lnTo>
                  <a:lnTo>
                    <a:pt x="191" y="143"/>
                  </a:lnTo>
                  <a:lnTo>
                    <a:pt x="222" y="127"/>
                  </a:lnTo>
                  <a:lnTo>
                    <a:pt x="254" y="119"/>
                  </a:lnTo>
                  <a:lnTo>
                    <a:pt x="278" y="112"/>
                  </a:lnTo>
                  <a:lnTo>
                    <a:pt x="278" y="112"/>
                  </a:lnTo>
                  <a:lnTo>
                    <a:pt x="318" y="119"/>
                  </a:lnTo>
                  <a:lnTo>
                    <a:pt x="349" y="127"/>
                  </a:lnTo>
                  <a:lnTo>
                    <a:pt x="381" y="143"/>
                  </a:lnTo>
                  <a:lnTo>
                    <a:pt x="405" y="158"/>
                  </a:lnTo>
                  <a:lnTo>
                    <a:pt x="428" y="183"/>
                  </a:lnTo>
                  <a:lnTo>
                    <a:pt x="444" y="214"/>
                  </a:lnTo>
                  <a:lnTo>
                    <a:pt x="453" y="239"/>
                  </a:lnTo>
                  <a:lnTo>
                    <a:pt x="461" y="270"/>
                  </a:lnTo>
                  <a:lnTo>
                    <a:pt x="461" y="52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36"/>
            </a:p>
          </p:txBody>
        </p:sp>
        <p:sp>
          <p:nvSpPr>
            <p:cNvPr id="103" name="Freeform 7"/>
            <p:cNvSpPr>
              <a:spLocks noChangeArrowheads="1"/>
            </p:cNvSpPr>
            <p:nvPr/>
          </p:nvSpPr>
          <p:spPr bwMode="auto">
            <a:xfrm>
              <a:off x="8682045" y="3122413"/>
              <a:ext cx="6737" cy="37344"/>
            </a:xfrm>
            <a:custGeom>
              <a:avLst/>
              <a:gdLst>
                <a:gd name="T0" fmla="*/ 119 w 120"/>
                <a:gd name="T1" fmla="*/ 0 h 684"/>
                <a:gd name="T2" fmla="*/ 0 w 120"/>
                <a:gd name="T3" fmla="*/ 0 h 684"/>
                <a:gd name="T4" fmla="*/ 0 w 120"/>
                <a:gd name="T5" fmla="*/ 683 h 684"/>
                <a:gd name="T6" fmla="*/ 119 w 120"/>
                <a:gd name="T7" fmla="*/ 683 h 684"/>
                <a:gd name="T8" fmla="*/ 119 w 120"/>
                <a:gd name="T9" fmla="*/ 0 h 684"/>
              </a:gdLst>
              <a:ahLst/>
              <a:cxnLst>
                <a:cxn ang="0">
                  <a:pos x="T0" y="T1"/>
                </a:cxn>
                <a:cxn ang="0">
                  <a:pos x="T2" y="T3"/>
                </a:cxn>
                <a:cxn ang="0">
                  <a:pos x="T4" y="T5"/>
                </a:cxn>
                <a:cxn ang="0">
                  <a:pos x="T6" y="T7"/>
                </a:cxn>
                <a:cxn ang="0">
                  <a:pos x="T8" y="T9"/>
                </a:cxn>
              </a:cxnLst>
              <a:rect l="0" t="0" r="r" b="b"/>
              <a:pathLst>
                <a:path w="120" h="684">
                  <a:moveTo>
                    <a:pt x="119" y="0"/>
                  </a:moveTo>
                  <a:lnTo>
                    <a:pt x="0" y="0"/>
                  </a:lnTo>
                  <a:lnTo>
                    <a:pt x="0" y="683"/>
                  </a:lnTo>
                  <a:lnTo>
                    <a:pt x="119" y="683"/>
                  </a:lnTo>
                  <a:lnTo>
                    <a:pt x="119"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36"/>
            </a:p>
          </p:txBody>
        </p:sp>
        <p:sp>
          <p:nvSpPr>
            <p:cNvPr id="104" name="Freeform 8"/>
            <p:cNvSpPr>
              <a:spLocks noChangeArrowheads="1"/>
            </p:cNvSpPr>
            <p:nvPr/>
          </p:nvSpPr>
          <p:spPr bwMode="auto">
            <a:xfrm>
              <a:off x="8631145" y="3119281"/>
              <a:ext cx="32935" cy="44812"/>
            </a:xfrm>
            <a:custGeom>
              <a:avLst/>
              <a:gdLst>
                <a:gd name="T0" fmla="*/ 286 w 580"/>
                <a:gd name="T1" fmla="*/ 818 h 819"/>
                <a:gd name="T2" fmla="*/ 396 w 580"/>
                <a:gd name="T3" fmla="*/ 794 h 819"/>
                <a:gd name="T4" fmla="*/ 484 w 580"/>
                <a:gd name="T5" fmla="*/ 731 h 819"/>
                <a:gd name="T6" fmla="*/ 556 w 580"/>
                <a:gd name="T7" fmla="*/ 635 h 819"/>
                <a:gd name="T8" fmla="*/ 579 w 580"/>
                <a:gd name="T9" fmla="*/ 524 h 819"/>
                <a:gd name="T10" fmla="*/ 579 w 580"/>
                <a:gd name="T11" fmla="*/ 270 h 819"/>
                <a:gd name="T12" fmla="*/ 556 w 580"/>
                <a:gd name="T13" fmla="*/ 167 h 819"/>
                <a:gd name="T14" fmla="*/ 492 w 580"/>
                <a:gd name="T15" fmla="*/ 79 h 819"/>
                <a:gd name="T16" fmla="*/ 396 w 580"/>
                <a:gd name="T17" fmla="*/ 16 h 819"/>
                <a:gd name="T18" fmla="*/ 286 w 580"/>
                <a:gd name="T19" fmla="*/ 0 h 819"/>
                <a:gd name="T20" fmla="*/ 230 w 580"/>
                <a:gd name="T21" fmla="*/ 0 h 819"/>
                <a:gd name="T22" fmla="*/ 126 w 580"/>
                <a:gd name="T23" fmla="*/ 48 h 819"/>
                <a:gd name="T24" fmla="*/ 55 w 580"/>
                <a:gd name="T25" fmla="*/ 119 h 819"/>
                <a:gd name="T26" fmla="*/ 8 w 580"/>
                <a:gd name="T27" fmla="*/ 214 h 819"/>
                <a:gd name="T28" fmla="*/ 0 w 580"/>
                <a:gd name="T29" fmla="*/ 524 h 819"/>
                <a:gd name="T30" fmla="*/ 8 w 580"/>
                <a:gd name="T31" fmla="*/ 580 h 819"/>
                <a:gd name="T32" fmla="*/ 55 w 580"/>
                <a:gd name="T33" fmla="*/ 683 h 819"/>
                <a:gd name="T34" fmla="*/ 126 w 580"/>
                <a:gd name="T35" fmla="*/ 762 h 819"/>
                <a:gd name="T36" fmla="*/ 230 w 580"/>
                <a:gd name="T37" fmla="*/ 810 h 819"/>
                <a:gd name="T38" fmla="*/ 118 w 580"/>
                <a:gd name="T39" fmla="*/ 270 h 819"/>
                <a:gd name="T40" fmla="*/ 126 w 580"/>
                <a:gd name="T41" fmla="*/ 239 h 819"/>
                <a:gd name="T42" fmla="*/ 151 w 580"/>
                <a:gd name="T43" fmla="*/ 183 h 819"/>
                <a:gd name="T44" fmla="*/ 190 w 580"/>
                <a:gd name="T45" fmla="*/ 143 h 819"/>
                <a:gd name="T46" fmla="*/ 253 w 580"/>
                <a:gd name="T47" fmla="*/ 119 h 819"/>
                <a:gd name="T48" fmla="*/ 286 w 580"/>
                <a:gd name="T49" fmla="*/ 112 h 819"/>
                <a:gd name="T50" fmla="*/ 349 w 580"/>
                <a:gd name="T51" fmla="*/ 127 h 819"/>
                <a:gd name="T52" fmla="*/ 405 w 580"/>
                <a:gd name="T53" fmla="*/ 158 h 819"/>
                <a:gd name="T54" fmla="*/ 444 w 580"/>
                <a:gd name="T55" fmla="*/ 214 h 819"/>
                <a:gd name="T56" fmla="*/ 460 w 580"/>
                <a:gd name="T57" fmla="*/ 270 h 819"/>
                <a:gd name="T58" fmla="*/ 460 w 580"/>
                <a:gd name="T59" fmla="*/ 524 h 819"/>
                <a:gd name="T60" fmla="*/ 444 w 580"/>
                <a:gd name="T61" fmla="*/ 588 h 819"/>
                <a:gd name="T62" fmla="*/ 405 w 580"/>
                <a:gd name="T63" fmla="*/ 643 h 819"/>
                <a:gd name="T64" fmla="*/ 349 w 580"/>
                <a:gd name="T65" fmla="*/ 683 h 819"/>
                <a:gd name="T66" fmla="*/ 286 w 580"/>
                <a:gd name="T67" fmla="*/ 698 h 819"/>
                <a:gd name="T68" fmla="*/ 253 w 580"/>
                <a:gd name="T69" fmla="*/ 691 h 819"/>
                <a:gd name="T70" fmla="*/ 198 w 580"/>
                <a:gd name="T71" fmla="*/ 667 h 819"/>
                <a:gd name="T72" fmla="*/ 151 w 580"/>
                <a:gd name="T73" fmla="*/ 619 h 819"/>
                <a:gd name="T74" fmla="*/ 126 w 580"/>
                <a:gd name="T75" fmla="*/ 556 h 819"/>
                <a:gd name="T76" fmla="*/ 118 w 580"/>
                <a:gd name="T77" fmla="*/ 270 h 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80" h="819">
                  <a:moveTo>
                    <a:pt x="286" y="818"/>
                  </a:moveTo>
                  <a:lnTo>
                    <a:pt x="286" y="818"/>
                  </a:lnTo>
                  <a:lnTo>
                    <a:pt x="342" y="810"/>
                  </a:lnTo>
                  <a:lnTo>
                    <a:pt x="396" y="794"/>
                  </a:lnTo>
                  <a:lnTo>
                    <a:pt x="444" y="762"/>
                  </a:lnTo>
                  <a:lnTo>
                    <a:pt x="484" y="731"/>
                  </a:lnTo>
                  <a:lnTo>
                    <a:pt x="523" y="683"/>
                  </a:lnTo>
                  <a:lnTo>
                    <a:pt x="556" y="635"/>
                  </a:lnTo>
                  <a:lnTo>
                    <a:pt x="571" y="588"/>
                  </a:lnTo>
                  <a:lnTo>
                    <a:pt x="579" y="524"/>
                  </a:lnTo>
                  <a:lnTo>
                    <a:pt x="579" y="270"/>
                  </a:lnTo>
                  <a:lnTo>
                    <a:pt x="579" y="270"/>
                  </a:lnTo>
                  <a:lnTo>
                    <a:pt x="571" y="214"/>
                  </a:lnTo>
                  <a:lnTo>
                    <a:pt x="556" y="167"/>
                  </a:lnTo>
                  <a:lnTo>
                    <a:pt x="523" y="119"/>
                  </a:lnTo>
                  <a:lnTo>
                    <a:pt x="492" y="79"/>
                  </a:lnTo>
                  <a:lnTo>
                    <a:pt x="444" y="48"/>
                  </a:lnTo>
                  <a:lnTo>
                    <a:pt x="396" y="16"/>
                  </a:lnTo>
                  <a:lnTo>
                    <a:pt x="342" y="0"/>
                  </a:lnTo>
                  <a:lnTo>
                    <a:pt x="286" y="0"/>
                  </a:lnTo>
                  <a:lnTo>
                    <a:pt x="286" y="0"/>
                  </a:lnTo>
                  <a:lnTo>
                    <a:pt x="230" y="0"/>
                  </a:lnTo>
                  <a:lnTo>
                    <a:pt x="174" y="16"/>
                  </a:lnTo>
                  <a:lnTo>
                    <a:pt x="126" y="48"/>
                  </a:lnTo>
                  <a:lnTo>
                    <a:pt x="87" y="79"/>
                  </a:lnTo>
                  <a:lnTo>
                    <a:pt x="55" y="119"/>
                  </a:lnTo>
                  <a:lnTo>
                    <a:pt x="24" y="167"/>
                  </a:lnTo>
                  <a:lnTo>
                    <a:pt x="8" y="214"/>
                  </a:lnTo>
                  <a:lnTo>
                    <a:pt x="0" y="270"/>
                  </a:lnTo>
                  <a:lnTo>
                    <a:pt x="0" y="524"/>
                  </a:lnTo>
                  <a:lnTo>
                    <a:pt x="0" y="524"/>
                  </a:lnTo>
                  <a:lnTo>
                    <a:pt x="8" y="580"/>
                  </a:lnTo>
                  <a:lnTo>
                    <a:pt x="24" y="635"/>
                  </a:lnTo>
                  <a:lnTo>
                    <a:pt x="55" y="683"/>
                  </a:lnTo>
                  <a:lnTo>
                    <a:pt x="87" y="731"/>
                  </a:lnTo>
                  <a:lnTo>
                    <a:pt x="126" y="762"/>
                  </a:lnTo>
                  <a:lnTo>
                    <a:pt x="174" y="794"/>
                  </a:lnTo>
                  <a:lnTo>
                    <a:pt x="230" y="810"/>
                  </a:lnTo>
                  <a:lnTo>
                    <a:pt x="286" y="818"/>
                  </a:lnTo>
                  <a:close/>
                  <a:moveTo>
                    <a:pt x="118" y="270"/>
                  </a:moveTo>
                  <a:lnTo>
                    <a:pt x="118" y="270"/>
                  </a:lnTo>
                  <a:lnTo>
                    <a:pt x="126" y="239"/>
                  </a:lnTo>
                  <a:lnTo>
                    <a:pt x="135" y="214"/>
                  </a:lnTo>
                  <a:lnTo>
                    <a:pt x="151" y="183"/>
                  </a:lnTo>
                  <a:lnTo>
                    <a:pt x="166" y="158"/>
                  </a:lnTo>
                  <a:lnTo>
                    <a:pt x="190" y="143"/>
                  </a:lnTo>
                  <a:lnTo>
                    <a:pt x="222" y="127"/>
                  </a:lnTo>
                  <a:lnTo>
                    <a:pt x="253" y="119"/>
                  </a:lnTo>
                  <a:lnTo>
                    <a:pt x="286" y="112"/>
                  </a:lnTo>
                  <a:lnTo>
                    <a:pt x="286" y="112"/>
                  </a:lnTo>
                  <a:lnTo>
                    <a:pt x="317" y="119"/>
                  </a:lnTo>
                  <a:lnTo>
                    <a:pt x="349" y="127"/>
                  </a:lnTo>
                  <a:lnTo>
                    <a:pt x="381" y="143"/>
                  </a:lnTo>
                  <a:lnTo>
                    <a:pt x="405" y="158"/>
                  </a:lnTo>
                  <a:lnTo>
                    <a:pt x="429" y="183"/>
                  </a:lnTo>
                  <a:lnTo>
                    <a:pt x="444" y="214"/>
                  </a:lnTo>
                  <a:lnTo>
                    <a:pt x="452" y="239"/>
                  </a:lnTo>
                  <a:lnTo>
                    <a:pt x="460" y="270"/>
                  </a:lnTo>
                  <a:lnTo>
                    <a:pt x="460" y="524"/>
                  </a:lnTo>
                  <a:lnTo>
                    <a:pt x="460" y="524"/>
                  </a:lnTo>
                  <a:lnTo>
                    <a:pt x="452" y="556"/>
                  </a:lnTo>
                  <a:lnTo>
                    <a:pt x="444" y="588"/>
                  </a:lnTo>
                  <a:lnTo>
                    <a:pt x="429" y="619"/>
                  </a:lnTo>
                  <a:lnTo>
                    <a:pt x="405" y="643"/>
                  </a:lnTo>
                  <a:lnTo>
                    <a:pt x="381" y="667"/>
                  </a:lnTo>
                  <a:lnTo>
                    <a:pt x="349" y="683"/>
                  </a:lnTo>
                  <a:lnTo>
                    <a:pt x="317" y="691"/>
                  </a:lnTo>
                  <a:lnTo>
                    <a:pt x="286" y="698"/>
                  </a:lnTo>
                  <a:lnTo>
                    <a:pt x="286" y="698"/>
                  </a:lnTo>
                  <a:lnTo>
                    <a:pt x="253" y="691"/>
                  </a:lnTo>
                  <a:lnTo>
                    <a:pt x="222" y="683"/>
                  </a:lnTo>
                  <a:lnTo>
                    <a:pt x="198" y="667"/>
                  </a:lnTo>
                  <a:lnTo>
                    <a:pt x="174" y="643"/>
                  </a:lnTo>
                  <a:lnTo>
                    <a:pt x="151" y="619"/>
                  </a:lnTo>
                  <a:lnTo>
                    <a:pt x="135" y="588"/>
                  </a:lnTo>
                  <a:lnTo>
                    <a:pt x="126" y="556"/>
                  </a:lnTo>
                  <a:lnTo>
                    <a:pt x="118" y="524"/>
                  </a:lnTo>
                  <a:lnTo>
                    <a:pt x="118" y="27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36"/>
            </a:p>
          </p:txBody>
        </p:sp>
      </p:grpSp>
      <p:grpSp>
        <p:nvGrpSpPr>
          <p:cNvPr id="2" name="Group 1"/>
          <p:cNvGrpSpPr/>
          <p:nvPr/>
        </p:nvGrpSpPr>
        <p:grpSpPr>
          <a:xfrm>
            <a:off x="3478634" y="2621061"/>
            <a:ext cx="887460" cy="854817"/>
            <a:chOff x="3277485" y="2324231"/>
            <a:chExt cx="529696" cy="510212"/>
          </a:xfrm>
          <a:solidFill>
            <a:srgbClr val="001F54"/>
          </a:solidFill>
        </p:grpSpPr>
        <p:sp>
          <p:nvSpPr>
            <p:cNvPr id="120" name="Freeform 67"/>
            <p:cNvSpPr>
              <a:spLocks noChangeArrowheads="1"/>
            </p:cNvSpPr>
            <p:nvPr/>
          </p:nvSpPr>
          <p:spPr bwMode="auto">
            <a:xfrm>
              <a:off x="3380075" y="2399423"/>
              <a:ext cx="128467" cy="25267"/>
            </a:xfrm>
            <a:custGeom>
              <a:avLst/>
              <a:gdLst>
                <a:gd name="T0" fmla="*/ 0 w 1859"/>
                <a:gd name="T1" fmla="*/ 365 h 366"/>
                <a:gd name="T2" fmla="*/ 0 w 1859"/>
                <a:gd name="T3" fmla="*/ 365 h 366"/>
                <a:gd name="T4" fmla="*/ 1858 w 1859"/>
                <a:gd name="T5" fmla="*/ 365 h 366"/>
                <a:gd name="T6" fmla="*/ 1858 w 1859"/>
                <a:gd name="T7" fmla="*/ 0 h 366"/>
                <a:gd name="T8" fmla="*/ 1858 w 1859"/>
                <a:gd name="T9" fmla="*/ 0 h 366"/>
                <a:gd name="T10" fmla="*/ 0 w 1859"/>
                <a:gd name="T11" fmla="*/ 0 h 366"/>
                <a:gd name="T12" fmla="*/ 0 w 1859"/>
                <a:gd name="T13" fmla="*/ 0 h 366"/>
                <a:gd name="T14" fmla="*/ 0 w 1859"/>
                <a:gd name="T15" fmla="*/ 365 h 3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59" h="366">
                  <a:moveTo>
                    <a:pt x="0" y="365"/>
                  </a:moveTo>
                  <a:lnTo>
                    <a:pt x="0" y="365"/>
                  </a:lnTo>
                  <a:lnTo>
                    <a:pt x="1858" y="365"/>
                  </a:lnTo>
                  <a:lnTo>
                    <a:pt x="1858" y="0"/>
                  </a:lnTo>
                  <a:lnTo>
                    <a:pt x="1858" y="0"/>
                  </a:lnTo>
                  <a:lnTo>
                    <a:pt x="0" y="0"/>
                  </a:lnTo>
                  <a:lnTo>
                    <a:pt x="0" y="0"/>
                  </a:lnTo>
                  <a:lnTo>
                    <a:pt x="0" y="36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36"/>
            </a:p>
          </p:txBody>
        </p:sp>
        <p:sp>
          <p:nvSpPr>
            <p:cNvPr id="121" name="Freeform 68"/>
            <p:cNvSpPr>
              <a:spLocks noChangeArrowheads="1"/>
            </p:cNvSpPr>
            <p:nvPr/>
          </p:nvSpPr>
          <p:spPr bwMode="auto">
            <a:xfrm>
              <a:off x="3380075" y="2474311"/>
              <a:ext cx="128467" cy="25267"/>
            </a:xfrm>
            <a:custGeom>
              <a:avLst/>
              <a:gdLst>
                <a:gd name="T0" fmla="*/ 0 w 1859"/>
                <a:gd name="T1" fmla="*/ 366 h 367"/>
                <a:gd name="T2" fmla="*/ 0 w 1859"/>
                <a:gd name="T3" fmla="*/ 366 h 367"/>
                <a:gd name="T4" fmla="*/ 1858 w 1859"/>
                <a:gd name="T5" fmla="*/ 366 h 367"/>
                <a:gd name="T6" fmla="*/ 1858 w 1859"/>
                <a:gd name="T7" fmla="*/ 0 h 367"/>
                <a:gd name="T8" fmla="*/ 1858 w 1859"/>
                <a:gd name="T9" fmla="*/ 0 h 367"/>
                <a:gd name="T10" fmla="*/ 0 w 1859"/>
                <a:gd name="T11" fmla="*/ 0 h 367"/>
                <a:gd name="T12" fmla="*/ 0 w 1859"/>
                <a:gd name="T13" fmla="*/ 0 h 367"/>
                <a:gd name="T14" fmla="*/ 0 w 1859"/>
                <a:gd name="T15" fmla="*/ 366 h 3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59" h="367">
                  <a:moveTo>
                    <a:pt x="0" y="366"/>
                  </a:moveTo>
                  <a:lnTo>
                    <a:pt x="0" y="366"/>
                  </a:lnTo>
                  <a:lnTo>
                    <a:pt x="1858" y="366"/>
                  </a:lnTo>
                  <a:lnTo>
                    <a:pt x="1858" y="0"/>
                  </a:lnTo>
                  <a:lnTo>
                    <a:pt x="1858" y="0"/>
                  </a:lnTo>
                  <a:lnTo>
                    <a:pt x="0" y="0"/>
                  </a:lnTo>
                  <a:lnTo>
                    <a:pt x="0" y="0"/>
                  </a:lnTo>
                  <a:lnTo>
                    <a:pt x="0" y="36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36"/>
            </a:p>
          </p:txBody>
        </p:sp>
        <p:sp>
          <p:nvSpPr>
            <p:cNvPr id="122" name="Freeform 69"/>
            <p:cNvSpPr>
              <a:spLocks noChangeArrowheads="1"/>
            </p:cNvSpPr>
            <p:nvPr/>
          </p:nvSpPr>
          <p:spPr bwMode="auto">
            <a:xfrm>
              <a:off x="3329237" y="2549504"/>
              <a:ext cx="25267" cy="25267"/>
            </a:xfrm>
            <a:custGeom>
              <a:avLst/>
              <a:gdLst>
                <a:gd name="T0" fmla="*/ 0 w 366"/>
                <a:gd name="T1" fmla="*/ 366 h 367"/>
                <a:gd name="T2" fmla="*/ 0 w 366"/>
                <a:gd name="T3" fmla="*/ 366 h 367"/>
                <a:gd name="T4" fmla="*/ 365 w 366"/>
                <a:gd name="T5" fmla="*/ 366 h 367"/>
                <a:gd name="T6" fmla="*/ 365 w 366"/>
                <a:gd name="T7" fmla="*/ 0 h 367"/>
                <a:gd name="T8" fmla="*/ 365 w 366"/>
                <a:gd name="T9" fmla="*/ 0 h 367"/>
                <a:gd name="T10" fmla="*/ 0 w 366"/>
                <a:gd name="T11" fmla="*/ 0 h 367"/>
                <a:gd name="T12" fmla="*/ 0 w 366"/>
                <a:gd name="T13" fmla="*/ 0 h 367"/>
                <a:gd name="T14" fmla="*/ 0 w 366"/>
                <a:gd name="T15" fmla="*/ 366 h 3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6" h="367">
                  <a:moveTo>
                    <a:pt x="0" y="366"/>
                  </a:moveTo>
                  <a:lnTo>
                    <a:pt x="0" y="366"/>
                  </a:lnTo>
                  <a:lnTo>
                    <a:pt x="365" y="366"/>
                  </a:lnTo>
                  <a:lnTo>
                    <a:pt x="365" y="0"/>
                  </a:lnTo>
                  <a:lnTo>
                    <a:pt x="365" y="0"/>
                  </a:lnTo>
                  <a:lnTo>
                    <a:pt x="0" y="0"/>
                  </a:lnTo>
                  <a:lnTo>
                    <a:pt x="0" y="0"/>
                  </a:lnTo>
                  <a:lnTo>
                    <a:pt x="0" y="36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36"/>
            </a:p>
          </p:txBody>
        </p:sp>
        <p:sp>
          <p:nvSpPr>
            <p:cNvPr id="123" name="Freeform 70"/>
            <p:cNvSpPr>
              <a:spLocks noChangeArrowheads="1"/>
            </p:cNvSpPr>
            <p:nvPr/>
          </p:nvSpPr>
          <p:spPr bwMode="auto">
            <a:xfrm>
              <a:off x="3380075" y="2549504"/>
              <a:ext cx="128467" cy="25267"/>
            </a:xfrm>
            <a:custGeom>
              <a:avLst/>
              <a:gdLst>
                <a:gd name="T0" fmla="*/ 0 w 1859"/>
                <a:gd name="T1" fmla="*/ 366 h 367"/>
                <a:gd name="T2" fmla="*/ 0 w 1859"/>
                <a:gd name="T3" fmla="*/ 366 h 367"/>
                <a:gd name="T4" fmla="*/ 1858 w 1859"/>
                <a:gd name="T5" fmla="*/ 366 h 367"/>
                <a:gd name="T6" fmla="*/ 1858 w 1859"/>
                <a:gd name="T7" fmla="*/ 0 h 367"/>
                <a:gd name="T8" fmla="*/ 1858 w 1859"/>
                <a:gd name="T9" fmla="*/ 0 h 367"/>
                <a:gd name="T10" fmla="*/ 0 w 1859"/>
                <a:gd name="T11" fmla="*/ 0 h 367"/>
                <a:gd name="T12" fmla="*/ 0 w 1859"/>
                <a:gd name="T13" fmla="*/ 0 h 367"/>
                <a:gd name="T14" fmla="*/ 0 w 1859"/>
                <a:gd name="T15" fmla="*/ 366 h 3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59" h="367">
                  <a:moveTo>
                    <a:pt x="0" y="366"/>
                  </a:moveTo>
                  <a:lnTo>
                    <a:pt x="0" y="366"/>
                  </a:lnTo>
                  <a:lnTo>
                    <a:pt x="1858" y="366"/>
                  </a:lnTo>
                  <a:lnTo>
                    <a:pt x="1858" y="0"/>
                  </a:lnTo>
                  <a:lnTo>
                    <a:pt x="1858" y="0"/>
                  </a:lnTo>
                  <a:lnTo>
                    <a:pt x="0" y="0"/>
                  </a:lnTo>
                  <a:lnTo>
                    <a:pt x="0" y="0"/>
                  </a:lnTo>
                  <a:lnTo>
                    <a:pt x="0" y="36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36"/>
            </a:p>
          </p:txBody>
        </p:sp>
        <p:sp>
          <p:nvSpPr>
            <p:cNvPr id="124" name="Freeform 71"/>
            <p:cNvSpPr>
              <a:spLocks noChangeArrowheads="1"/>
            </p:cNvSpPr>
            <p:nvPr/>
          </p:nvSpPr>
          <p:spPr bwMode="auto">
            <a:xfrm>
              <a:off x="3329237" y="2474311"/>
              <a:ext cx="25267" cy="25267"/>
            </a:xfrm>
            <a:custGeom>
              <a:avLst/>
              <a:gdLst>
                <a:gd name="T0" fmla="*/ 0 w 366"/>
                <a:gd name="T1" fmla="*/ 366 h 367"/>
                <a:gd name="T2" fmla="*/ 0 w 366"/>
                <a:gd name="T3" fmla="*/ 366 h 367"/>
                <a:gd name="T4" fmla="*/ 365 w 366"/>
                <a:gd name="T5" fmla="*/ 366 h 367"/>
                <a:gd name="T6" fmla="*/ 365 w 366"/>
                <a:gd name="T7" fmla="*/ 0 h 367"/>
                <a:gd name="T8" fmla="*/ 365 w 366"/>
                <a:gd name="T9" fmla="*/ 0 h 367"/>
                <a:gd name="T10" fmla="*/ 0 w 366"/>
                <a:gd name="T11" fmla="*/ 0 h 367"/>
                <a:gd name="T12" fmla="*/ 0 w 366"/>
                <a:gd name="T13" fmla="*/ 0 h 367"/>
                <a:gd name="T14" fmla="*/ 0 w 366"/>
                <a:gd name="T15" fmla="*/ 366 h 3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6" h="367">
                  <a:moveTo>
                    <a:pt x="0" y="366"/>
                  </a:moveTo>
                  <a:lnTo>
                    <a:pt x="0" y="366"/>
                  </a:lnTo>
                  <a:lnTo>
                    <a:pt x="365" y="366"/>
                  </a:lnTo>
                  <a:lnTo>
                    <a:pt x="365" y="0"/>
                  </a:lnTo>
                  <a:lnTo>
                    <a:pt x="365" y="0"/>
                  </a:lnTo>
                  <a:lnTo>
                    <a:pt x="0" y="0"/>
                  </a:lnTo>
                  <a:lnTo>
                    <a:pt x="0" y="0"/>
                  </a:lnTo>
                  <a:lnTo>
                    <a:pt x="0" y="36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36"/>
            </a:p>
          </p:txBody>
        </p:sp>
        <p:sp>
          <p:nvSpPr>
            <p:cNvPr id="125" name="Freeform 72"/>
            <p:cNvSpPr>
              <a:spLocks noChangeArrowheads="1"/>
            </p:cNvSpPr>
            <p:nvPr/>
          </p:nvSpPr>
          <p:spPr bwMode="auto">
            <a:xfrm>
              <a:off x="3329237" y="2399423"/>
              <a:ext cx="25267" cy="25267"/>
            </a:xfrm>
            <a:custGeom>
              <a:avLst/>
              <a:gdLst>
                <a:gd name="T0" fmla="*/ 0 w 366"/>
                <a:gd name="T1" fmla="*/ 365 h 366"/>
                <a:gd name="T2" fmla="*/ 0 w 366"/>
                <a:gd name="T3" fmla="*/ 365 h 366"/>
                <a:gd name="T4" fmla="*/ 365 w 366"/>
                <a:gd name="T5" fmla="*/ 365 h 366"/>
                <a:gd name="T6" fmla="*/ 365 w 366"/>
                <a:gd name="T7" fmla="*/ 0 h 366"/>
                <a:gd name="T8" fmla="*/ 365 w 366"/>
                <a:gd name="T9" fmla="*/ 0 h 366"/>
                <a:gd name="T10" fmla="*/ 0 w 366"/>
                <a:gd name="T11" fmla="*/ 0 h 366"/>
                <a:gd name="T12" fmla="*/ 0 w 366"/>
                <a:gd name="T13" fmla="*/ 0 h 366"/>
                <a:gd name="T14" fmla="*/ 0 w 366"/>
                <a:gd name="T15" fmla="*/ 365 h 3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6" h="366">
                  <a:moveTo>
                    <a:pt x="0" y="365"/>
                  </a:moveTo>
                  <a:lnTo>
                    <a:pt x="0" y="365"/>
                  </a:lnTo>
                  <a:lnTo>
                    <a:pt x="365" y="365"/>
                  </a:lnTo>
                  <a:lnTo>
                    <a:pt x="365" y="0"/>
                  </a:lnTo>
                  <a:lnTo>
                    <a:pt x="365" y="0"/>
                  </a:lnTo>
                  <a:lnTo>
                    <a:pt x="0" y="0"/>
                  </a:lnTo>
                  <a:lnTo>
                    <a:pt x="0" y="0"/>
                  </a:lnTo>
                  <a:lnTo>
                    <a:pt x="0" y="36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36"/>
            </a:p>
          </p:txBody>
        </p:sp>
        <p:sp>
          <p:nvSpPr>
            <p:cNvPr id="126" name="Freeform 73"/>
            <p:cNvSpPr>
              <a:spLocks noChangeArrowheads="1"/>
            </p:cNvSpPr>
            <p:nvPr/>
          </p:nvSpPr>
          <p:spPr bwMode="auto">
            <a:xfrm>
              <a:off x="3277485" y="2324231"/>
              <a:ext cx="529696" cy="510212"/>
            </a:xfrm>
            <a:custGeom>
              <a:avLst/>
              <a:gdLst>
                <a:gd name="T0" fmla="*/ 6479 w 7671"/>
                <a:gd name="T1" fmla="*/ 2549 h 7392"/>
                <a:gd name="T2" fmla="*/ 6225 w 7671"/>
                <a:gd name="T3" fmla="*/ 2549 h 7392"/>
                <a:gd name="T4" fmla="*/ 6145 w 7671"/>
                <a:gd name="T5" fmla="*/ 2374 h 7392"/>
                <a:gd name="T6" fmla="*/ 7075 w 7671"/>
                <a:gd name="T7" fmla="*/ 1358 h 7392"/>
                <a:gd name="T8" fmla="*/ 6463 w 7671"/>
                <a:gd name="T9" fmla="*/ 1072 h 7392"/>
                <a:gd name="T10" fmla="*/ 5987 w 7671"/>
                <a:gd name="T11" fmla="*/ 1041 h 7392"/>
                <a:gd name="T12" fmla="*/ 5146 w 7671"/>
                <a:gd name="T13" fmla="*/ 1405 h 7392"/>
                <a:gd name="T14" fmla="*/ 4804 w 7671"/>
                <a:gd name="T15" fmla="*/ 1795 h 7392"/>
                <a:gd name="T16" fmla="*/ 4621 w 7671"/>
                <a:gd name="T17" fmla="*/ 2295 h 7392"/>
                <a:gd name="T18" fmla="*/ 4629 w 7671"/>
                <a:gd name="T19" fmla="*/ 2842 h 7392"/>
                <a:gd name="T20" fmla="*/ 0 w 7671"/>
                <a:gd name="T21" fmla="*/ 0 h 7392"/>
                <a:gd name="T22" fmla="*/ 40 w 7671"/>
                <a:gd name="T23" fmla="*/ 4438 h 7392"/>
                <a:gd name="T24" fmla="*/ 341 w 7671"/>
                <a:gd name="T25" fmla="*/ 4866 h 7392"/>
                <a:gd name="T26" fmla="*/ 833 w 7671"/>
                <a:gd name="T27" fmla="*/ 5073 h 7392"/>
                <a:gd name="T28" fmla="*/ 1524 w 7671"/>
                <a:gd name="T29" fmla="*/ 5914 h 7392"/>
                <a:gd name="T30" fmla="*/ 1263 w 7671"/>
                <a:gd name="T31" fmla="*/ 6351 h 7392"/>
                <a:gd name="T32" fmla="*/ 1286 w 7671"/>
                <a:gd name="T33" fmla="*/ 6804 h 7392"/>
                <a:gd name="T34" fmla="*/ 1524 w 7671"/>
                <a:gd name="T35" fmla="*/ 7177 h 7392"/>
                <a:gd name="T36" fmla="*/ 1969 w 7671"/>
                <a:gd name="T37" fmla="*/ 7383 h 7392"/>
                <a:gd name="T38" fmla="*/ 2382 w 7671"/>
                <a:gd name="T39" fmla="*/ 7367 h 7392"/>
                <a:gd name="T40" fmla="*/ 2747 w 7671"/>
                <a:gd name="T41" fmla="*/ 7177 h 7392"/>
                <a:gd name="T42" fmla="*/ 6455 w 7671"/>
                <a:gd name="T43" fmla="*/ 4072 h 7392"/>
                <a:gd name="T44" fmla="*/ 7241 w 7671"/>
                <a:gd name="T45" fmla="*/ 3659 h 7392"/>
                <a:gd name="T46" fmla="*/ 7559 w 7671"/>
                <a:gd name="T47" fmla="*/ 3183 h 7392"/>
                <a:gd name="T48" fmla="*/ 7670 w 7671"/>
                <a:gd name="T49" fmla="*/ 2493 h 7392"/>
                <a:gd name="T50" fmla="*/ 1485 w 7671"/>
                <a:gd name="T51" fmla="*/ 4168 h 7392"/>
                <a:gd name="T52" fmla="*/ 1414 w 7671"/>
                <a:gd name="T53" fmla="*/ 4438 h 7392"/>
                <a:gd name="T54" fmla="*/ 1183 w 7671"/>
                <a:gd name="T55" fmla="*/ 4652 h 7392"/>
                <a:gd name="T56" fmla="*/ 929 w 7671"/>
                <a:gd name="T57" fmla="*/ 4708 h 7392"/>
                <a:gd name="T58" fmla="*/ 611 w 7671"/>
                <a:gd name="T59" fmla="*/ 4620 h 7392"/>
                <a:gd name="T60" fmla="*/ 413 w 7671"/>
                <a:gd name="T61" fmla="*/ 4390 h 7392"/>
                <a:gd name="T62" fmla="*/ 373 w 7671"/>
                <a:gd name="T63" fmla="*/ 366 h 7392"/>
                <a:gd name="T64" fmla="*/ 3716 w 7671"/>
                <a:gd name="T65" fmla="*/ 3985 h 7392"/>
                <a:gd name="T66" fmla="*/ 1485 w 7671"/>
                <a:gd name="T67" fmla="*/ 4168 h 7392"/>
                <a:gd name="T68" fmla="*/ 1811 w 7671"/>
                <a:gd name="T69" fmla="*/ 4398 h 7392"/>
                <a:gd name="T70" fmla="*/ 3716 w 7671"/>
                <a:gd name="T71" fmla="*/ 4350 h 7392"/>
                <a:gd name="T72" fmla="*/ 3835 w 7671"/>
                <a:gd name="T73" fmla="*/ 4612 h 7392"/>
                <a:gd name="T74" fmla="*/ 3350 w 7671"/>
                <a:gd name="T75" fmla="*/ 4708 h 7392"/>
                <a:gd name="T76" fmla="*/ 6908 w 7671"/>
                <a:gd name="T77" fmla="*/ 3389 h 7392"/>
                <a:gd name="T78" fmla="*/ 6217 w 7671"/>
                <a:gd name="T79" fmla="*/ 3699 h 7392"/>
                <a:gd name="T80" fmla="*/ 5852 w 7671"/>
                <a:gd name="T81" fmla="*/ 3659 h 7392"/>
                <a:gd name="T82" fmla="*/ 2398 w 7671"/>
                <a:gd name="T83" fmla="*/ 6899 h 7392"/>
                <a:gd name="T84" fmla="*/ 1865 w 7671"/>
                <a:gd name="T85" fmla="*/ 6899 h 7392"/>
                <a:gd name="T86" fmla="*/ 1699 w 7671"/>
                <a:gd name="T87" fmla="*/ 6629 h 7392"/>
                <a:gd name="T88" fmla="*/ 1723 w 7671"/>
                <a:gd name="T89" fmla="*/ 6359 h 7392"/>
                <a:gd name="T90" fmla="*/ 3526 w 7671"/>
                <a:gd name="T91" fmla="*/ 5073 h 7392"/>
                <a:gd name="T92" fmla="*/ 3970 w 7671"/>
                <a:gd name="T93" fmla="*/ 4961 h 7392"/>
                <a:gd name="T94" fmla="*/ 4343 w 7671"/>
                <a:gd name="T95" fmla="*/ 4596 h 7392"/>
                <a:gd name="T96" fmla="*/ 4454 w 7671"/>
                <a:gd name="T97" fmla="*/ 4168 h 7392"/>
                <a:gd name="T98" fmla="*/ 4089 w 7671"/>
                <a:gd name="T99" fmla="*/ 3985 h 7392"/>
                <a:gd name="T100" fmla="*/ 5042 w 7671"/>
                <a:gd name="T101" fmla="*/ 2747 h 7392"/>
                <a:gd name="T102" fmla="*/ 5113 w 7671"/>
                <a:gd name="T103" fmla="*/ 2167 h 7392"/>
                <a:gd name="T104" fmla="*/ 5352 w 7671"/>
                <a:gd name="T105" fmla="*/ 1795 h 7392"/>
                <a:gd name="T106" fmla="*/ 5923 w 7671"/>
                <a:gd name="T107" fmla="*/ 1493 h 7392"/>
                <a:gd name="T108" fmla="*/ 6257 w 7671"/>
                <a:gd name="T109" fmla="*/ 1517 h 7392"/>
                <a:gd name="T110" fmla="*/ 5821 w 7671"/>
                <a:gd name="T111" fmla="*/ 2017 h 7392"/>
                <a:gd name="T112" fmla="*/ 5701 w 7671"/>
                <a:gd name="T113" fmla="*/ 2374 h 7392"/>
                <a:gd name="T114" fmla="*/ 5821 w 7671"/>
                <a:gd name="T115" fmla="*/ 2732 h 7392"/>
                <a:gd name="T116" fmla="*/ 6058 w 7671"/>
                <a:gd name="T117" fmla="*/ 2937 h 7392"/>
                <a:gd name="T118" fmla="*/ 6423 w 7671"/>
                <a:gd name="T119" fmla="*/ 3001 h 7392"/>
                <a:gd name="T120" fmla="*/ 6797 w 7671"/>
                <a:gd name="T121" fmla="*/ 2882 h 7392"/>
                <a:gd name="T122" fmla="*/ 7250 w 7671"/>
                <a:gd name="T123" fmla="*/ 2700 h 7392"/>
                <a:gd name="T124" fmla="*/ 6908 w 7671"/>
                <a:gd name="T125" fmla="*/ 3389 h 7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671" h="7392">
                  <a:moveTo>
                    <a:pt x="7520" y="1906"/>
                  </a:moveTo>
                  <a:lnTo>
                    <a:pt x="7408" y="1636"/>
                  </a:lnTo>
                  <a:lnTo>
                    <a:pt x="7408" y="1636"/>
                  </a:lnTo>
                  <a:lnTo>
                    <a:pt x="6519" y="2509"/>
                  </a:lnTo>
                  <a:lnTo>
                    <a:pt x="6519" y="2509"/>
                  </a:lnTo>
                  <a:lnTo>
                    <a:pt x="6479" y="2549"/>
                  </a:lnTo>
                  <a:lnTo>
                    <a:pt x="6440" y="2572"/>
                  </a:lnTo>
                  <a:lnTo>
                    <a:pt x="6392" y="2589"/>
                  </a:lnTo>
                  <a:lnTo>
                    <a:pt x="6352" y="2597"/>
                  </a:lnTo>
                  <a:lnTo>
                    <a:pt x="6313" y="2589"/>
                  </a:lnTo>
                  <a:lnTo>
                    <a:pt x="6272" y="2572"/>
                  </a:lnTo>
                  <a:lnTo>
                    <a:pt x="6225" y="2549"/>
                  </a:lnTo>
                  <a:lnTo>
                    <a:pt x="6185" y="2509"/>
                  </a:lnTo>
                  <a:lnTo>
                    <a:pt x="6185" y="2509"/>
                  </a:lnTo>
                  <a:lnTo>
                    <a:pt x="6170" y="2485"/>
                  </a:lnTo>
                  <a:lnTo>
                    <a:pt x="6153" y="2454"/>
                  </a:lnTo>
                  <a:lnTo>
                    <a:pt x="6145" y="2414"/>
                  </a:lnTo>
                  <a:lnTo>
                    <a:pt x="6145" y="2374"/>
                  </a:lnTo>
                  <a:lnTo>
                    <a:pt x="6145" y="2335"/>
                  </a:lnTo>
                  <a:lnTo>
                    <a:pt x="6153" y="2295"/>
                  </a:lnTo>
                  <a:lnTo>
                    <a:pt x="6170" y="2263"/>
                  </a:lnTo>
                  <a:lnTo>
                    <a:pt x="6185" y="2239"/>
                  </a:lnTo>
                  <a:lnTo>
                    <a:pt x="6185" y="2239"/>
                  </a:lnTo>
                  <a:lnTo>
                    <a:pt x="7075" y="1358"/>
                  </a:lnTo>
                  <a:lnTo>
                    <a:pt x="7075" y="1358"/>
                  </a:lnTo>
                  <a:lnTo>
                    <a:pt x="6797" y="1191"/>
                  </a:lnTo>
                  <a:lnTo>
                    <a:pt x="6797" y="1191"/>
                  </a:lnTo>
                  <a:lnTo>
                    <a:pt x="6630" y="1120"/>
                  </a:lnTo>
                  <a:lnTo>
                    <a:pt x="6550" y="1096"/>
                  </a:lnTo>
                  <a:lnTo>
                    <a:pt x="6463" y="1072"/>
                  </a:lnTo>
                  <a:lnTo>
                    <a:pt x="6384" y="1048"/>
                  </a:lnTo>
                  <a:lnTo>
                    <a:pt x="6297" y="1041"/>
                  </a:lnTo>
                  <a:lnTo>
                    <a:pt x="6217" y="1033"/>
                  </a:lnTo>
                  <a:lnTo>
                    <a:pt x="6130" y="1033"/>
                  </a:lnTo>
                  <a:lnTo>
                    <a:pt x="6130" y="1033"/>
                  </a:lnTo>
                  <a:lnTo>
                    <a:pt x="5987" y="1041"/>
                  </a:lnTo>
                  <a:lnTo>
                    <a:pt x="5844" y="1056"/>
                  </a:lnTo>
                  <a:lnTo>
                    <a:pt x="5701" y="1096"/>
                  </a:lnTo>
                  <a:lnTo>
                    <a:pt x="5558" y="1151"/>
                  </a:lnTo>
                  <a:lnTo>
                    <a:pt x="5416" y="1223"/>
                  </a:lnTo>
                  <a:lnTo>
                    <a:pt x="5281" y="1311"/>
                  </a:lnTo>
                  <a:lnTo>
                    <a:pt x="5146" y="1405"/>
                  </a:lnTo>
                  <a:lnTo>
                    <a:pt x="5018" y="1525"/>
                  </a:lnTo>
                  <a:lnTo>
                    <a:pt x="5018" y="1525"/>
                  </a:lnTo>
                  <a:lnTo>
                    <a:pt x="4963" y="1588"/>
                  </a:lnTo>
                  <a:lnTo>
                    <a:pt x="4907" y="1652"/>
                  </a:lnTo>
                  <a:lnTo>
                    <a:pt x="4851" y="1723"/>
                  </a:lnTo>
                  <a:lnTo>
                    <a:pt x="4804" y="1795"/>
                  </a:lnTo>
                  <a:lnTo>
                    <a:pt x="4764" y="1874"/>
                  </a:lnTo>
                  <a:lnTo>
                    <a:pt x="4724" y="1953"/>
                  </a:lnTo>
                  <a:lnTo>
                    <a:pt x="4685" y="2032"/>
                  </a:lnTo>
                  <a:lnTo>
                    <a:pt x="4661" y="2120"/>
                  </a:lnTo>
                  <a:lnTo>
                    <a:pt x="4637" y="2208"/>
                  </a:lnTo>
                  <a:lnTo>
                    <a:pt x="4621" y="2295"/>
                  </a:lnTo>
                  <a:lnTo>
                    <a:pt x="4606" y="2382"/>
                  </a:lnTo>
                  <a:lnTo>
                    <a:pt x="4598" y="2470"/>
                  </a:lnTo>
                  <a:lnTo>
                    <a:pt x="4598" y="2565"/>
                  </a:lnTo>
                  <a:lnTo>
                    <a:pt x="4606" y="2652"/>
                  </a:lnTo>
                  <a:lnTo>
                    <a:pt x="4613" y="2747"/>
                  </a:lnTo>
                  <a:lnTo>
                    <a:pt x="4629" y="2842"/>
                  </a:lnTo>
                  <a:lnTo>
                    <a:pt x="4629" y="2842"/>
                  </a:lnTo>
                  <a:lnTo>
                    <a:pt x="4089" y="3381"/>
                  </a:lnTo>
                  <a:lnTo>
                    <a:pt x="4089" y="3381"/>
                  </a:lnTo>
                  <a:lnTo>
                    <a:pt x="4089" y="0"/>
                  </a:lnTo>
                  <a:lnTo>
                    <a:pt x="4089" y="0"/>
                  </a:lnTo>
                  <a:lnTo>
                    <a:pt x="0" y="0"/>
                  </a:lnTo>
                  <a:lnTo>
                    <a:pt x="0" y="0"/>
                  </a:lnTo>
                  <a:lnTo>
                    <a:pt x="0" y="4168"/>
                  </a:lnTo>
                  <a:lnTo>
                    <a:pt x="0" y="4168"/>
                  </a:lnTo>
                  <a:lnTo>
                    <a:pt x="8" y="4263"/>
                  </a:lnTo>
                  <a:lnTo>
                    <a:pt x="16" y="4350"/>
                  </a:lnTo>
                  <a:lnTo>
                    <a:pt x="40" y="4438"/>
                  </a:lnTo>
                  <a:lnTo>
                    <a:pt x="71" y="4517"/>
                  </a:lnTo>
                  <a:lnTo>
                    <a:pt x="112" y="4596"/>
                  </a:lnTo>
                  <a:lnTo>
                    <a:pt x="158" y="4675"/>
                  </a:lnTo>
                  <a:lnTo>
                    <a:pt x="214" y="4739"/>
                  </a:lnTo>
                  <a:lnTo>
                    <a:pt x="270" y="4810"/>
                  </a:lnTo>
                  <a:lnTo>
                    <a:pt x="341" y="4866"/>
                  </a:lnTo>
                  <a:lnTo>
                    <a:pt x="413" y="4922"/>
                  </a:lnTo>
                  <a:lnTo>
                    <a:pt x="484" y="4961"/>
                  </a:lnTo>
                  <a:lnTo>
                    <a:pt x="571" y="5001"/>
                  </a:lnTo>
                  <a:lnTo>
                    <a:pt x="652" y="5033"/>
                  </a:lnTo>
                  <a:lnTo>
                    <a:pt x="746" y="5057"/>
                  </a:lnTo>
                  <a:lnTo>
                    <a:pt x="833" y="5073"/>
                  </a:lnTo>
                  <a:lnTo>
                    <a:pt x="929" y="5073"/>
                  </a:lnTo>
                  <a:lnTo>
                    <a:pt x="929" y="5073"/>
                  </a:lnTo>
                  <a:lnTo>
                    <a:pt x="2374" y="5073"/>
                  </a:lnTo>
                  <a:lnTo>
                    <a:pt x="2374" y="5073"/>
                  </a:lnTo>
                  <a:lnTo>
                    <a:pt x="1524" y="5914"/>
                  </a:lnTo>
                  <a:lnTo>
                    <a:pt x="1524" y="5914"/>
                  </a:lnTo>
                  <a:lnTo>
                    <a:pt x="1461" y="5977"/>
                  </a:lnTo>
                  <a:lnTo>
                    <a:pt x="1406" y="6049"/>
                  </a:lnTo>
                  <a:lnTo>
                    <a:pt x="1358" y="6121"/>
                  </a:lnTo>
                  <a:lnTo>
                    <a:pt x="1318" y="6193"/>
                  </a:lnTo>
                  <a:lnTo>
                    <a:pt x="1286" y="6272"/>
                  </a:lnTo>
                  <a:lnTo>
                    <a:pt x="1263" y="6351"/>
                  </a:lnTo>
                  <a:lnTo>
                    <a:pt x="1246" y="6430"/>
                  </a:lnTo>
                  <a:lnTo>
                    <a:pt x="1246" y="6517"/>
                  </a:lnTo>
                  <a:lnTo>
                    <a:pt x="1246" y="6517"/>
                  </a:lnTo>
                  <a:lnTo>
                    <a:pt x="1246" y="6613"/>
                  </a:lnTo>
                  <a:lnTo>
                    <a:pt x="1263" y="6708"/>
                  </a:lnTo>
                  <a:lnTo>
                    <a:pt x="1286" y="6804"/>
                  </a:lnTo>
                  <a:lnTo>
                    <a:pt x="1318" y="6883"/>
                  </a:lnTo>
                  <a:lnTo>
                    <a:pt x="1358" y="6970"/>
                  </a:lnTo>
                  <a:lnTo>
                    <a:pt x="1406" y="7042"/>
                  </a:lnTo>
                  <a:lnTo>
                    <a:pt x="1461" y="7113"/>
                  </a:lnTo>
                  <a:lnTo>
                    <a:pt x="1524" y="7177"/>
                  </a:lnTo>
                  <a:lnTo>
                    <a:pt x="1524" y="7177"/>
                  </a:lnTo>
                  <a:lnTo>
                    <a:pt x="1588" y="7232"/>
                  </a:lnTo>
                  <a:lnTo>
                    <a:pt x="1659" y="7280"/>
                  </a:lnTo>
                  <a:lnTo>
                    <a:pt x="1730" y="7319"/>
                  </a:lnTo>
                  <a:lnTo>
                    <a:pt x="1802" y="7343"/>
                  </a:lnTo>
                  <a:lnTo>
                    <a:pt x="1882" y="7367"/>
                  </a:lnTo>
                  <a:lnTo>
                    <a:pt x="1969" y="7383"/>
                  </a:lnTo>
                  <a:lnTo>
                    <a:pt x="2048" y="7391"/>
                  </a:lnTo>
                  <a:lnTo>
                    <a:pt x="2135" y="7391"/>
                  </a:lnTo>
                  <a:lnTo>
                    <a:pt x="2135" y="7391"/>
                  </a:lnTo>
                  <a:lnTo>
                    <a:pt x="2216" y="7391"/>
                  </a:lnTo>
                  <a:lnTo>
                    <a:pt x="2295" y="7383"/>
                  </a:lnTo>
                  <a:lnTo>
                    <a:pt x="2382" y="7367"/>
                  </a:lnTo>
                  <a:lnTo>
                    <a:pt x="2461" y="7343"/>
                  </a:lnTo>
                  <a:lnTo>
                    <a:pt x="2533" y="7319"/>
                  </a:lnTo>
                  <a:lnTo>
                    <a:pt x="2612" y="7280"/>
                  </a:lnTo>
                  <a:lnTo>
                    <a:pt x="2675" y="7232"/>
                  </a:lnTo>
                  <a:lnTo>
                    <a:pt x="2747" y="7177"/>
                  </a:lnTo>
                  <a:lnTo>
                    <a:pt x="2747" y="7177"/>
                  </a:lnTo>
                  <a:lnTo>
                    <a:pt x="5852" y="4104"/>
                  </a:lnTo>
                  <a:lnTo>
                    <a:pt x="5852" y="4104"/>
                  </a:lnTo>
                  <a:lnTo>
                    <a:pt x="6130" y="4104"/>
                  </a:lnTo>
                  <a:lnTo>
                    <a:pt x="6130" y="4104"/>
                  </a:lnTo>
                  <a:lnTo>
                    <a:pt x="6297" y="4096"/>
                  </a:lnTo>
                  <a:lnTo>
                    <a:pt x="6455" y="4072"/>
                  </a:lnTo>
                  <a:lnTo>
                    <a:pt x="6606" y="4033"/>
                  </a:lnTo>
                  <a:lnTo>
                    <a:pt x="6749" y="3985"/>
                  </a:lnTo>
                  <a:lnTo>
                    <a:pt x="6884" y="3921"/>
                  </a:lnTo>
                  <a:lnTo>
                    <a:pt x="7011" y="3850"/>
                  </a:lnTo>
                  <a:lnTo>
                    <a:pt x="7130" y="3763"/>
                  </a:lnTo>
                  <a:lnTo>
                    <a:pt x="7241" y="3659"/>
                  </a:lnTo>
                  <a:lnTo>
                    <a:pt x="7241" y="3659"/>
                  </a:lnTo>
                  <a:lnTo>
                    <a:pt x="7321" y="3580"/>
                  </a:lnTo>
                  <a:lnTo>
                    <a:pt x="7393" y="3485"/>
                  </a:lnTo>
                  <a:lnTo>
                    <a:pt x="7456" y="3389"/>
                  </a:lnTo>
                  <a:lnTo>
                    <a:pt x="7511" y="3286"/>
                  </a:lnTo>
                  <a:lnTo>
                    <a:pt x="7559" y="3183"/>
                  </a:lnTo>
                  <a:lnTo>
                    <a:pt x="7599" y="3072"/>
                  </a:lnTo>
                  <a:lnTo>
                    <a:pt x="7630" y="2961"/>
                  </a:lnTo>
                  <a:lnTo>
                    <a:pt x="7654" y="2850"/>
                  </a:lnTo>
                  <a:lnTo>
                    <a:pt x="7663" y="2732"/>
                  </a:lnTo>
                  <a:lnTo>
                    <a:pt x="7670" y="2613"/>
                  </a:lnTo>
                  <a:lnTo>
                    <a:pt x="7670" y="2493"/>
                  </a:lnTo>
                  <a:lnTo>
                    <a:pt x="7654" y="2374"/>
                  </a:lnTo>
                  <a:lnTo>
                    <a:pt x="7638" y="2255"/>
                  </a:lnTo>
                  <a:lnTo>
                    <a:pt x="7607" y="2136"/>
                  </a:lnTo>
                  <a:lnTo>
                    <a:pt x="7567" y="2025"/>
                  </a:lnTo>
                  <a:lnTo>
                    <a:pt x="7520" y="1906"/>
                  </a:lnTo>
                  <a:close/>
                  <a:moveTo>
                    <a:pt x="1485" y="4168"/>
                  </a:moveTo>
                  <a:lnTo>
                    <a:pt x="1485" y="4168"/>
                  </a:lnTo>
                  <a:lnTo>
                    <a:pt x="1485" y="4224"/>
                  </a:lnTo>
                  <a:lnTo>
                    <a:pt x="1477" y="4278"/>
                  </a:lnTo>
                  <a:lnTo>
                    <a:pt x="1461" y="4334"/>
                  </a:lnTo>
                  <a:lnTo>
                    <a:pt x="1437" y="4390"/>
                  </a:lnTo>
                  <a:lnTo>
                    <a:pt x="1414" y="4438"/>
                  </a:lnTo>
                  <a:lnTo>
                    <a:pt x="1381" y="4477"/>
                  </a:lnTo>
                  <a:lnTo>
                    <a:pt x="1350" y="4517"/>
                  </a:lnTo>
                  <a:lnTo>
                    <a:pt x="1310" y="4557"/>
                  </a:lnTo>
                  <a:lnTo>
                    <a:pt x="1271" y="4596"/>
                  </a:lnTo>
                  <a:lnTo>
                    <a:pt x="1231" y="4620"/>
                  </a:lnTo>
                  <a:lnTo>
                    <a:pt x="1183" y="4652"/>
                  </a:lnTo>
                  <a:lnTo>
                    <a:pt x="1136" y="4668"/>
                  </a:lnTo>
                  <a:lnTo>
                    <a:pt x="1088" y="4691"/>
                  </a:lnTo>
                  <a:lnTo>
                    <a:pt x="1032" y="4700"/>
                  </a:lnTo>
                  <a:lnTo>
                    <a:pt x="984" y="4708"/>
                  </a:lnTo>
                  <a:lnTo>
                    <a:pt x="929" y="4708"/>
                  </a:lnTo>
                  <a:lnTo>
                    <a:pt x="929" y="4708"/>
                  </a:lnTo>
                  <a:lnTo>
                    <a:pt x="866" y="4708"/>
                  </a:lnTo>
                  <a:lnTo>
                    <a:pt x="810" y="4700"/>
                  </a:lnTo>
                  <a:lnTo>
                    <a:pt x="754" y="4691"/>
                  </a:lnTo>
                  <a:lnTo>
                    <a:pt x="706" y="4668"/>
                  </a:lnTo>
                  <a:lnTo>
                    <a:pt x="659" y="4652"/>
                  </a:lnTo>
                  <a:lnTo>
                    <a:pt x="611" y="4620"/>
                  </a:lnTo>
                  <a:lnTo>
                    <a:pt x="563" y="4596"/>
                  </a:lnTo>
                  <a:lnTo>
                    <a:pt x="532" y="4557"/>
                  </a:lnTo>
                  <a:lnTo>
                    <a:pt x="492" y="4517"/>
                  </a:lnTo>
                  <a:lnTo>
                    <a:pt x="461" y="4477"/>
                  </a:lnTo>
                  <a:lnTo>
                    <a:pt x="436" y="4438"/>
                  </a:lnTo>
                  <a:lnTo>
                    <a:pt x="413" y="4390"/>
                  </a:lnTo>
                  <a:lnTo>
                    <a:pt x="397" y="4334"/>
                  </a:lnTo>
                  <a:lnTo>
                    <a:pt x="382" y="4278"/>
                  </a:lnTo>
                  <a:lnTo>
                    <a:pt x="373" y="4224"/>
                  </a:lnTo>
                  <a:lnTo>
                    <a:pt x="373" y="4168"/>
                  </a:lnTo>
                  <a:lnTo>
                    <a:pt x="373" y="4168"/>
                  </a:lnTo>
                  <a:lnTo>
                    <a:pt x="373" y="366"/>
                  </a:lnTo>
                  <a:lnTo>
                    <a:pt x="373" y="366"/>
                  </a:lnTo>
                  <a:lnTo>
                    <a:pt x="3716" y="366"/>
                  </a:lnTo>
                  <a:lnTo>
                    <a:pt x="3716" y="366"/>
                  </a:lnTo>
                  <a:lnTo>
                    <a:pt x="3716" y="3747"/>
                  </a:lnTo>
                  <a:lnTo>
                    <a:pt x="3716" y="3747"/>
                  </a:lnTo>
                  <a:lnTo>
                    <a:pt x="3716" y="3985"/>
                  </a:lnTo>
                  <a:lnTo>
                    <a:pt x="3716" y="3985"/>
                  </a:lnTo>
                  <a:lnTo>
                    <a:pt x="3470" y="3985"/>
                  </a:lnTo>
                  <a:lnTo>
                    <a:pt x="3470" y="3985"/>
                  </a:lnTo>
                  <a:lnTo>
                    <a:pt x="1485" y="3985"/>
                  </a:lnTo>
                  <a:lnTo>
                    <a:pt x="1485" y="3985"/>
                  </a:lnTo>
                  <a:lnTo>
                    <a:pt x="1485" y="4168"/>
                  </a:lnTo>
                  <a:close/>
                  <a:moveTo>
                    <a:pt x="1676" y="4708"/>
                  </a:moveTo>
                  <a:lnTo>
                    <a:pt x="1676" y="4708"/>
                  </a:lnTo>
                  <a:lnTo>
                    <a:pt x="1715" y="4636"/>
                  </a:lnTo>
                  <a:lnTo>
                    <a:pt x="1763" y="4548"/>
                  </a:lnTo>
                  <a:lnTo>
                    <a:pt x="1794" y="4453"/>
                  </a:lnTo>
                  <a:lnTo>
                    <a:pt x="1811" y="4398"/>
                  </a:lnTo>
                  <a:lnTo>
                    <a:pt x="1811" y="4350"/>
                  </a:lnTo>
                  <a:lnTo>
                    <a:pt x="1811" y="4350"/>
                  </a:lnTo>
                  <a:lnTo>
                    <a:pt x="3105" y="4350"/>
                  </a:lnTo>
                  <a:lnTo>
                    <a:pt x="3105" y="4350"/>
                  </a:lnTo>
                  <a:lnTo>
                    <a:pt x="3716" y="4350"/>
                  </a:lnTo>
                  <a:lnTo>
                    <a:pt x="3716" y="4350"/>
                  </a:lnTo>
                  <a:lnTo>
                    <a:pt x="4041" y="4350"/>
                  </a:lnTo>
                  <a:lnTo>
                    <a:pt x="4041" y="4350"/>
                  </a:lnTo>
                  <a:lnTo>
                    <a:pt x="4002" y="4430"/>
                  </a:lnTo>
                  <a:lnTo>
                    <a:pt x="3954" y="4501"/>
                  </a:lnTo>
                  <a:lnTo>
                    <a:pt x="3898" y="4565"/>
                  </a:lnTo>
                  <a:lnTo>
                    <a:pt x="3835" y="4612"/>
                  </a:lnTo>
                  <a:lnTo>
                    <a:pt x="3771" y="4660"/>
                  </a:lnTo>
                  <a:lnTo>
                    <a:pt x="3692" y="4683"/>
                  </a:lnTo>
                  <a:lnTo>
                    <a:pt x="3613" y="4708"/>
                  </a:lnTo>
                  <a:lnTo>
                    <a:pt x="3526" y="4708"/>
                  </a:lnTo>
                  <a:lnTo>
                    <a:pt x="3526" y="4708"/>
                  </a:lnTo>
                  <a:lnTo>
                    <a:pt x="3350" y="4708"/>
                  </a:lnTo>
                  <a:lnTo>
                    <a:pt x="3350" y="4708"/>
                  </a:lnTo>
                  <a:lnTo>
                    <a:pt x="2739" y="4708"/>
                  </a:lnTo>
                  <a:lnTo>
                    <a:pt x="2739" y="4708"/>
                  </a:lnTo>
                  <a:lnTo>
                    <a:pt x="1676" y="4708"/>
                  </a:lnTo>
                  <a:close/>
                  <a:moveTo>
                    <a:pt x="6908" y="3389"/>
                  </a:moveTo>
                  <a:lnTo>
                    <a:pt x="6908" y="3389"/>
                  </a:lnTo>
                  <a:lnTo>
                    <a:pt x="6797" y="3485"/>
                  </a:lnTo>
                  <a:lnTo>
                    <a:pt x="6685" y="3564"/>
                  </a:lnTo>
                  <a:lnTo>
                    <a:pt x="6558" y="3628"/>
                  </a:lnTo>
                  <a:lnTo>
                    <a:pt x="6423" y="3667"/>
                  </a:lnTo>
                  <a:lnTo>
                    <a:pt x="6288" y="3699"/>
                  </a:lnTo>
                  <a:lnTo>
                    <a:pt x="6217" y="3699"/>
                  </a:lnTo>
                  <a:lnTo>
                    <a:pt x="6145" y="3707"/>
                  </a:lnTo>
                  <a:lnTo>
                    <a:pt x="6074" y="3699"/>
                  </a:lnTo>
                  <a:lnTo>
                    <a:pt x="6002" y="3691"/>
                  </a:lnTo>
                  <a:lnTo>
                    <a:pt x="5923" y="3684"/>
                  </a:lnTo>
                  <a:lnTo>
                    <a:pt x="5852" y="3659"/>
                  </a:lnTo>
                  <a:lnTo>
                    <a:pt x="5852" y="3659"/>
                  </a:lnTo>
                  <a:lnTo>
                    <a:pt x="5740" y="3604"/>
                  </a:lnTo>
                  <a:lnTo>
                    <a:pt x="5740" y="3604"/>
                  </a:lnTo>
                  <a:lnTo>
                    <a:pt x="2469" y="6843"/>
                  </a:lnTo>
                  <a:lnTo>
                    <a:pt x="2469" y="6843"/>
                  </a:lnTo>
                  <a:lnTo>
                    <a:pt x="2430" y="6875"/>
                  </a:lnTo>
                  <a:lnTo>
                    <a:pt x="2398" y="6899"/>
                  </a:lnTo>
                  <a:lnTo>
                    <a:pt x="2318" y="6939"/>
                  </a:lnTo>
                  <a:lnTo>
                    <a:pt x="2224" y="6962"/>
                  </a:lnTo>
                  <a:lnTo>
                    <a:pt x="2135" y="6970"/>
                  </a:lnTo>
                  <a:lnTo>
                    <a:pt x="2041" y="6962"/>
                  </a:lnTo>
                  <a:lnTo>
                    <a:pt x="1954" y="6939"/>
                  </a:lnTo>
                  <a:lnTo>
                    <a:pt x="1865" y="6899"/>
                  </a:lnTo>
                  <a:lnTo>
                    <a:pt x="1834" y="6875"/>
                  </a:lnTo>
                  <a:lnTo>
                    <a:pt x="1802" y="6843"/>
                  </a:lnTo>
                  <a:lnTo>
                    <a:pt x="1802" y="6843"/>
                  </a:lnTo>
                  <a:lnTo>
                    <a:pt x="1755" y="6795"/>
                  </a:lnTo>
                  <a:lnTo>
                    <a:pt x="1723" y="6724"/>
                  </a:lnTo>
                  <a:lnTo>
                    <a:pt x="1699" y="6629"/>
                  </a:lnTo>
                  <a:lnTo>
                    <a:pt x="1691" y="6573"/>
                  </a:lnTo>
                  <a:lnTo>
                    <a:pt x="1691" y="6517"/>
                  </a:lnTo>
                  <a:lnTo>
                    <a:pt x="1691" y="6517"/>
                  </a:lnTo>
                  <a:lnTo>
                    <a:pt x="1691" y="6478"/>
                  </a:lnTo>
                  <a:lnTo>
                    <a:pt x="1699" y="6438"/>
                  </a:lnTo>
                  <a:lnTo>
                    <a:pt x="1723" y="6359"/>
                  </a:lnTo>
                  <a:lnTo>
                    <a:pt x="1755" y="6295"/>
                  </a:lnTo>
                  <a:lnTo>
                    <a:pt x="1802" y="6239"/>
                  </a:lnTo>
                  <a:lnTo>
                    <a:pt x="1802" y="6239"/>
                  </a:lnTo>
                  <a:lnTo>
                    <a:pt x="2978" y="5073"/>
                  </a:lnTo>
                  <a:lnTo>
                    <a:pt x="2978" y="5073"/>
                  </a:lnTo>
                  <a:lnTo>
                    <a:pt x="3526" y="5073"/>
                  </a:lnTo>
                  <a:lnTo>
                    <a:pt x="3526" y="5073"/>
                  </a:lnTo>
                  <a:lnTo>
                    <a:pt x="3620" y="5073"/>
                  </a:lnTo>
                  <a:lnTo>
                    <a:pt x="3716" y="5057"/>
                  </a:lnTo>
                  <a:lnTo>
                    <a:pt x="3803" y="5033"/>
                  </a:lnTo>
                  <a:lnTo>
                    <a:pt x="3890" y="5001"/>
                  </a:lnTo>
                  <a:lnTo>
                    <a:pt x="3970" y="4961"/>
                  </a:lnTo>
                  <a:lnTo>
                    <a:pt x="4050" y="4922"/>
                  </a:lnTo>
                  <a:lnTo>
                    <a:pt x="4121" y="4866"/>
                  </a:lnTo>
                  <a:lnTo>
                    <a:pt x="4185" y="4810"/>
                  </a:lnTo>
                  <a:lnTo>
                    <a:pt x="4247" y="4739"/>
                  </a:lnTo>
                  <a:lnTo>
                    <a:pt x="4295" y="4675"/>
                  </a:lnTo>
                  <a:lnTo>
                    <a:pt x="4343" y="4596"/>
                  </a:lnTo>
                  <a:lnTo>
                    <a:pt x="4382" y="4517"/>
                  </a:lnTo>
                  <a:lnTo>
                    <a:pt x="4415" y="4438"/>
                  </a:lnTo>
                  <a:lnTo>
                    <a:pt x="4438" y="4350"/>
                  </a:lnTo>
                  <a:lnTo>
                    <a:pt x="4454" y="4263"/>
                  </a:lnTo>
                  <a:lnTo>
                    <a:pt x="4454" y="4168"/>
                  </a:lnTo>
                  <a:lnTo>
                    <a:pt x="4454" y="4168"/>
                  </a:lnTo>
                  <a:lnTo>
                    <a:pt x="4454" y="3985"/>
                  </a:lnTo>
                  <a:lnTo>
                    <a:pt x="4454" y="3985"/>
                  </a:lnTo>
                  <a:lnTo>
                    <a:pt x="4089" y="3985"/>
                  </a:lnTo>
                  <a:lnTo>
                    <a:pt x="4089" y="3985"/>
                  </a:lnTo>
                  <a:lnTo>
                    <a:pt x="4089" y="3985"/>
                  </a:lnTo>
                  <a:lnTo>
                    <a:pt x="4089" y="3985"/>
                  </a:lnTo>
                  <a:lnTo>
                    <a:pt x="5074" y="3001"/>
                  </a:lnTo>
                  <a:lnTo>
                    <a:pt x="5074" y="3001"/>
                  </a:lnTo>
                  <a:lnTo>
                    <a:pt x="5074" y="2898"/>
                  </a:lnTo>
                  <a:lnTo>
                    <a:pt x="5074" y="2898"/>
                  </a:lnTo>
                  <a:lnTo>
                    <a:pt x="5057" y="2819"/>
                  </a:lnTo>
                  <a:lnTo>
                    <a:pt x="5042" y="2747"/>
                  </a:lnTo>
                  <a:lnTo>
                    <a:pt x="5034" y="2676"/>
                  </a:lnTo>
                  <a:lnTo>
                    <a:pt x="5034" y="2597"/>
                  </a:lnTo>
                  <a:lnTo>
                    <a:pt x="5034" y="2525"/>
                  </a:lnTo>
                  <a:lnTo>
                    <a:pt x="5042" y="2454"/>
                  </a:lnTo>
                  <a:lnTo>
                    <a:pt x="5066" y="2302"/>
                  </a:lnTo>
                  <a:lnTo>
                    <a:pt x="5113" y="2167"/>
                  </a:lnTo>
                  <a:lnTo>
                    <a:pt x="5146" y="2096"/>
                  </a:lnTo>
                  <a:lnTo>
                    <a:pt x="5177" y="2032"/>
                  </a:lnTo>
                  <a:lnTo>
                    <a:pt x="5217" y="1969"/>
                  </a:lnTo>
                  <a:lnTo>
                    <a:pt x="5256" y="1906"/>
                  </a:lnTo>
                  <a:lnTo>
                    <a:pt x="5304" y="1851"/>
                  </a:lnTo>
                  <a:lnTo>
                    <a:pt x="5352" y="1795"/>
                  </a:lnTo>
                  <a:lnTo>
                    <a:pt x="5352" y="1795"/>
                  </a:lnTo>
                  <a:lnTo>
                    <a:pt x="5526" y="1675"/>
                  </a:lnTo>
                  <a:lnTo>
                    <a:pt x="5622" y="1620"/>
                  </a:lnTo>
                  <a:lnTo>
                    <a:pt x="5725" y="1573"/>
                  </a:lnTo>
                  <a:lnTo>
                    <a:pt x="5821" y="1533"/>
                  </a:lnTo>
                  <a:lnTo>
                    <a:pt x="5923" y="1493"/>
                  </a:lnTo>
                  <a:lnTo>
                    <a:pt x="6027" y="1477"/>
                  </a:lnTo>
                  <a:lnTo>
                    <a:pt x="6130" y="1469"/>
                  </a:lnTo>
                  <a:lnTo>
                    <a:pt x="6130" y="1469"/>
                  </a:lnTo>
                  <a:lnTo>
                    <a:pt x="6170" y="1477"/>
                  </a:lnTo>
                  <a:lnTo>
                    <a:pt x="6217" y="1493"/>
                  </a:lnTo>
                  <a:lnTo>
                    <a:pt x="6257" y="1517"/>
                  </a:lnTo>
                  <a:lnTo>
                    <a:pt x="6297" y="1525"/>
                  </a:lnTo>
                  <a:lnTo>
                    <a:pt x="6297" y="1525"/>
                  </a:lnTo>
                  <a:lnTo>
                    <a:pt x="5908" y="1906"/>
                  </a:lnTo>
                  <a:lnTo>
                    <a:pt x="5908" y="1906"/>
                  </a:lnTo>
                  <a:lnTo>
                    <a:pt x="5860" y="1961"/>
                  </a:lnTo>
                  <a:lnTo>
                    <a:pt x="5821" y="2017"/>
                  </a:lnTo>
                  <a:lnTo>
                    <a:pt x="5780" y="2073"/>
                  </a:lnTo>
                  <a:lnTo>
                    <a:pt x="5757" y="2128"/>
                  </a:lnTo>
                  <a:lnTo>
                    <a:pt x="5732" y="2192"/>
                  </a:lnTo>
                  <a:lnTo>
                    <a:pt x="5717" y="2247"/>
                  </a:lnTo>
                  <a:lnTo>
                    <a:pt x="5701" y="2310"/>
                  </a:lnTo>
                  <a:lnTo>
                    <a:pt x="5701" y="2374"/>
                  </a:lnTo>
                  <a:lnTo>
                    <a:pt x="5701" y="2437"/>
                  </a:lnTo>
                  <a:lnTo>
                    <a:pt x="5717" y="2493"/>
                  </a:lnTo>
                  <a:lnTo>
                    <a:pt x="5732" y="2557"/>
                  </a:lnTo>
                  <a:lnTo>
                    <a:pt x="5757" y="2620"/>
                  </a:lnTo>
                  <a:lnTo>
                    <a:pt x="5780" y="2676"/>
                  </a:lnTo>
                  <a:lnTo>
                    <a:pt x="5821" y="2732"/>
                  </a:lnTo>
                  <a:lnTo>
                    <a:pt x="5860" y="2787"/>
                  </a:lnTo>
                  <a:lnTo>
                    <a:pt x="5908" y="2842"/>
                  </a:lnTo>
                  <a:lnTo>
                    <a:pt x="5908" y="2842"/>
                  </a:lnTo>
                  <a:lnTo>
                    <a:pt x="5955" y="2882"/>
                  </a:lnTo>
                  <a:lnTo>
                    <a:pt x="6002" y="2914"/>
                  </a:lnTo>
                  <a:lnTo>
                    <a:pt x="6058" y="2937"/>
                  </a:lnTo>
                  <a:lnTo>
                    <a:pt x="6114" y="2961"/>
                  </a:lnTo>
                  <a:lnTo>
                    <a:pt x="6170" y="2976"/>
                  </a:lnTo>
                  <a:lnTo>
                    <a:pt x="6233" y="2992"/>
                  </a:lnTo>
                  <a:lnTo>
                    <a:pt x="6297" y="3001"/>
                  </a:lnTo>
                  <a:lnTo>
                    <a:pt x="6360" y="3001"/>
                  </a:lnTo>
                  <a:lnTo>
                    <a:pt x="6423" y="3001"/>
                  </a:lnTo>
                  <a:lnTo>
                    <a:pt x="6495" y="2992"/>
                  </a:lnTo>
                  <a:lnTo>
                    <a:pt x="6558" y="2976"/>
                  </a:lnTo>
                  <a:lnTo>
                    <a:pt x="6622" y="2961"/>
                  </a:lnTo>
                  <a:lnTo>
                    <a:pt x="6685" y="2937"/>
                  </a:lnTo>
                  <a:lnTo>
                    <a:pt x="6741" y="2914"/>
                  </a:lnTo>
                  <a:lnTo>
                    <a:pt x="6797" y="2882"/>
                  </a:lnTo>
                  <a:lnTo>
                    <a:pt x="6853" y="2842"/>
                  </a:lnTo>
                  <a:lnTo>
                    <a:pt x="6853" y="2842"/>
                  </a:lnTo>
                  <a:lnTo>
                    <a:pt x="7241" y="2454"/>
                  </a:lnTo>
                  <a:lnTo>
                    <a:pt x="7241" y="2454"/>
                  </a:lnTo>
                  <a:lnTo>
                    <a:pt x="7258" y="2580"/>
                  </a:lnTo>
                  <a:lnTo>
                    <a:pt x="7250" y="2700"/>
                  </a:lnTo>
                  <a:lnTo>
                    <a:pt x="7233" y="2827"/>
                  </a:lnTo>
                  <a:lnTo>
                    <a:pt x="7202" y="2945"/>
                  </a:lnTo>
                  <a:lnTo>
                    <a:pt x="7154" y="3056"/>
                  </a:lnTo>
                  <a:lnTo>
                    <a:pt x="7082" y="3175"/>
                  </a:lnTo>
                  <a:lnTo>
                    <a:pt x="7003" y="3286"/>
                  </a:lnTo>
                  <a:lnTo>
                    <a:pt x="6908" y="3389"/>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36"/>
            </a:p>
          </p:txBody>
        </p:sp>
      </p:grpSp>
      <p:sp>
        <p:nvSpPr>
          <p:cNvPr id="108" name="Rectangle 107"/>
          <p:cNvSpPr/>
          <p:nvPr/>
        </p:nvSpPr>
        <p:spPr>
          <a:xfrm>
            <a:off x="6049925" y="5385049"/>
            <a:ext cx="1667940" cy="798558"/>
          </a:xfrm>
          <a:prstGeom prst="rect">
            <a:avLst/>
          </a:prstGeom>
        </p:spPr>
        <p:txBody>
          <a:bodyPr wrap="none">
            <a:spAutoFit/>
          </a:bodyPr>
          <a:lstStyle/>
          <a:p>
            <a:pPr algn="ctr"/>
            <a:r>
              <a:rPr lang="en-US" sz="4488" kern="0" spc="50" dirty="0">
                <a:ln w="3175">
                  <a:noFill/>
                </a:ln>
                <a:solidFill>
                  <a:schemeClr val="tx2"/>
                </a:solidFill>
                <a:latin typeface="Segoe UI Light" panose="020B0502040204020203" pitchFamily="34" charset="0"/>
                <a:cs typeface="Segoe UI Light" panose="020B0502040204020203" pitchFamily="34" charset="0"/>
              </a:rPr>
              <a:t>Azure</a:t>
            </a:r>
            <a:endParaRPr lang="en-US" sz="4488" dirty="0">
              <a:solidFill>
                <a:schemeClr val="tx2"/>
              </a:solidFill>
            </a:endParaRPr>
          </a:p>
        </p:txBody>
      </p:sp>
      <p:grpSp>
        <p:nvGrpSpPr>
          <p:cNvPr id="192" name="Group 191"/>
          <p:cNvGrpSpPr/>
          <p:nvPr/>
        </p:nvGrpSpPr>
        <p:grpSpPr>
          <a:xfrm>
            <a:off x="9909168" y="2651685"/>
            <a:ext cx="791826" cy="793568"/>
            <a:chOff x="3630613" y="2355850"/>
            <a:chExt cx="2882900" cy="2889250"/>
          </a:xfrm>
          <a:solidFill>
            <a:srgbClr val="001F54"/>
          </a:solidFill>
        </p:grpSpPr>
        <p:sp>
          <p:nvSpPr>
            <p:cNvPr id="197" name="Freeform 1"/>
            <p:cNvSpPr>
              <a:spLocks noChangeArrowheads="1"/>
            </p:cNvSpPr>
            <p:nvPr/>
          </p:nvSpPr>
          <p:spPr bwMode="auto">
            <a:xfrm>
              <a:off x="3630613" y="2355850"/>
              <a:ext cx="2882900" cy="2889250"/>
            </a:xfrm>
            <a:custGeom>
              <a:avLst/>
              <a:gdLst>
                <a:gd name="T0" fmla="*/ 5482 w 8008"/>
                <a:gd name="T1" fmla="*/ 8025 h 8026"/>
                <a:gd name="T2" fmla="*/ 5482 w 8008"/>
                <a:gd name="T3" fmla="*/ 6824 h 8026"/>
                <a:gd name="T4" fmla="*/ 4246 w 8008"/>
                <a:gd name="T5" fmla="*/ 6824 h 8026"/>
                <a:gd name="T6" fmla="*/ 4246 w 8008"/>
                <a:gd name="T7" fmla="*/ 8016 h 8026"/>
                <a:gd name="T8" fmla="*/ 3770 w 8008"/>
                <a:gd name="T9" fmla="*/ 8016 h 8026"/>
                <a:gd name="T10" fmla="*/ 3770 w 8008"/>
                <a:gd name="T11" fmla="*/ 6815 h 8026"/>
                <a:gd name="T12" fmla="*/ 2552 w 8008"/>
                <a:gd name="T13" fmla="*/ 6815 h 8026"/>
                <a:gd name="T14" fmla="*/ 2552 w 8008"/>
                <a:gd name="T15" fmla="*/ 8025 h 8026"/>
                <a:gd name="T16" fmla="*/ 2092 w 8008"/>
                <a:gd name="T17" fmla="*/ 8025 h 8026"/>
                <a:gd name="T18" fmla="*/ 2092 w 8008"/>
                <a:gd name="T19" fmla="*/ 6807 h 8026"/>
                <a:gd name="T20" fmla="*/ 1245 w 8008"/>
                <a:gd name="T21" fmla="*/ 6807 h 8026"/>
                <a:gd name="T22" fmla="*/ 1245 w 8008"/>
                <a:gd name="T23" fmla="*/ 5959 h 8026"/>
                <a:gd name="T24" fmla="*/ 0 w 8008"/>
                <a:gd name="T25" fmla="*/ 5959 h 8026"/>
                <a:gd name="T26" fmla="*/ 0 w 8008"/>
                <a:gd name="T27" fmla="*/ 5500 h 8026"/>
                <a:gd name="T28" fmla="*/ 1210 w 8008"/>
                <a:gd name="T29" fmla="*/ 5500 h 8026"/>
                <a:gd name="T30" fmla="*/ 1210 w 8008"/>
                <a:gd name="T31" fmla="*/ 4264 h 8026"/>
                <a:gd name="T32" fmla="*/ 9 w 8008"/>
                <a:gd name="T33" fmla="*/ 4264 h 8026"/>
                <a:gd name="T34" fmla="*/ 9 w 8008"/>
                <a:gd name="T35" fmla="*/ 3788 h 8026"/>
                <a:gd name="T36" fmla="*/ 1201 w 8008"/>
                <a:gd name="T37" fmla="*/ 3788 h 8026"/>
                <a:gd name="T38" fmla="*/ 1201 w 8008"/>
                <a:gd name="T39" fmla="*/ 2552 h 8026"/>
                <a:gd name="T40" fmla="*/ 0 w 8008"/>
                <a:gd name="T41" fmla="*/ 2552 h 8026"/>
                <a:gd name="T42" fmla="*/ 0 w 8008"/>
                <a:gd name="T43" fmla="*/ 2110 h 8026"/>
                <a:gd name="T44" fmla="*/ 1201 w 8008"/>
                <a:gd name="T45" fmla="*/ 2110 h 8026"/>
                <a:gd name="T46" fmla="*/ 1201 w 8008"/>
                <a:gd name="T47" fmla="*/ 1245 h 8026"/>
                <a:gd name="T48" fmla="*/ 2066 w 8008"/>
                <a:gd name="T49" fmla="*/ 1245 h 8026"/>
                <a:gd name="T50" fmla="*/ 2066 w 8008"/>
                <a:gd name="T51" fmla="*/ 9 h 8026"/>
                <a:gd name="T52" fmla="*/ 2525 w 8008"/>
                <a:gd name="T53" fmla="*/ 9 h 8026"/>
                <a:gd name="T54" fmla="*/ 2525 w 8008"/>
                <a:gd name="T55" fmla="*/ 1210 h 8026"/>
                <a:gd name="T56" fmla="*/ 3761 w 8008"/>
                <a:gd name="T57" fmla="*/ 1210 h 8026"/>
                <a:gd name="T58" fmla="*/ 3761 w 8008"/>
                <a:gd name="T59" fmla="*/ 0 h 8026"/>
                <a:gd name="T60" fmla="*/ 4219 w 8008"/>
                <a:gd name="T61" fmla="*/ 0 h 8026"/>
                <a:gd name="T62" fmla="*/ 4219 w 8008"/>
                <a:gd name="T63" fmla="*/ 1201 h 8026"/>
                <a:gd name="T64" fmla="*/ 5455 w 8008"/>
                <a:gd name="T65" fmla="*/ 1201 h 8026"/>
                <a:gd name="T66" fmla="*/ 5455 w 8008"/>
                <a:gd name="T67" fmla="*/ 18 h 8026"/>
                <a:gd name="T68" fmla="*/ 5932 w 8008"/>
                <a:gd name="T69" fmla="*/ 18 h 8026"/>
                <a:gd name="T70" fmla="*/ 5932 w 8008"/>
                <a:gd name="T71" fmla="*/ 1218 h 8026"/>
                <a:gd name="T72" fmla="*/ 6762 w 8008"/>
                <a:gd name="T73" fmla="*/ 1218 h 8026"/>
                <a:gd name="T74" fmla="*/ 6762 w 8008"/>
                <a:gd name="T75" fmla="*/ 2066 h 8026"/>
                <a:gd name="T76" fmla="*/ 7998 w 8008"/>
                <a:gd name="T77" fmla="*/ 2066 h 8026"/>
                <a:gd name="T78" fmla="*/ 7998 w 8008"/>
                <a:gd name="T79" fmla="*/ 2543 h 8026"/>
                <a:gd name="T80" fmla="*/ 6815 w 8008"/>
                <a:gd name="T81" fmla="*/ 2543 h 8026"/>
                <a:gd name="T82" fmla="*/ 6815 w 8008"/>
                <a:gd name="T83" fmla="*/ 3779 h 8026"/>
                <a:gd name="T84" fmla="*/ 8007 w 8008"/>
                <a:gd name="T85" fmla="*/ 3779 h 8026"/>
                <a:gd name="T86" fmla="*/ 8007 w 8008"/>
                <a:gd name="T87" fmla="*/ 4219 h 8026"/>
                <a:gd name="T88" fmla="*/ 6824 w 8008"/>
                <a:gd name="T89" fmla="*/ 4219 h 8026"/>
                <a:gd name="T90" fmla="*/ 6824 w 8008"/>
                <a:gd name="T91" fmla="*/ 5456 h 8026"/>
                <a:gd name="T92" fmla="*/ 7998 w 8008"/>
                <a:gd name="T93" fmla="*/ 5456 h 8026"/>
                <a:gd name="T94" fmla="*/ 7998 w 8008"/>
                <a:gd name="T95" fmla="*/ 5932 h 8026"/>
                <a:gd name="T96" fmla="*/ 6815 w 8008"/>
                <a:gd name="T97" fmla="*/ 5932 h 8026"/>
                <a:gd name="T98" fmla="*/ 6771 w 8008"/>
                <a:gd name="T99" fmla="*/ 6780 h 8026"/>
                <a:gd name="T100" fmla="*/ 5941 w 8008"/>
                <a:gd name="T101" fmla="*/ 6780 h 8026"/>
                <a:gd name="T102" fmla="*/ 5941 w 8008"/>
                <a:gd name="T103" fmla="*/ 8025 h 8026"/>
                <a:gd name="T104" fmla="*/ 5482 w 8008"/>
                <a:gd name="T105" fmla="*/ 8025 h 8026"/>
                <a:gd name="T106" fmla="*/ 1722 w 8008"/>
                <a:gd name="T107" fmla="*/ 6286 h 8026"/>
                <a:gd name="T108" fmla="*/ 6276 w 8008"/>
                <a:gd name="T109" fmla="*/ 6286 h 8026"/>
                <a:gd name="T110" fmla="*/ 6276 w 8008"/>
                <a:gd name="T111" fmla="*/ 1731 h 8026"/>
                <a:gd name="T112" fmla="*/ 1722 w 8008"/>
                <a:gd name="T113" fmla="*/ 1731 h 8026"/>
                <a:gd name="T114" fmla="*/ 1722 w 8008"/>
                <a:gd name="T115" fmla="*/ 6286 h 80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008" h="8026">
                  <a:moveTo>
                    <a:pt x="5482" y="8025"/>
                  </a:moveTo>
                  <a:lnTo>
                    <a:pt x="5482" y="6824"/>
                  </a:lnTo>
                  <a:lnTo>
                    <a:pt x="4246" y="6824"/>
                  </a:lnTo>
                  <a:lnTo>
                    <a:pt x="4246" y="8016"/>
                  </a:lnTo>
                  <a:lnTo>
                    <a:pt x="3770" y="8016"/>
                  </a:lnTo>
                  <a:lnTo>
                    <a:pt x="3770" y="6815"/>
                  </a:lnTo>
                  <a:lnTo>
                    <a:pt x="2552" y="6815"/>
                  </a:lnTo>
                  <a:lnTo>
                    <a:pt x="2552" y="8025"/>
                  </a:lnTo>
                  <a:lnTo>
                    <a:pt x="2092" y="8025"/>
                  </a:lnTo>
                  <a:lnTo>
                    <a:pt x="2092" y="6807"/>
                  </a:lnTo>
                  <a:lnTo>
                    <a:pt x="1245" y="6807"/>
                  </a:lnTo>
                  <a:lnTo>
                    <a:pt x="1245" y="5959"/>
                  </a:lnTo>
                  <a:lnTo>
                    <a:pt x="0" y="5959"/>
                  </a:lnTo>
                  <a:lnTo>
                    <a:pt x="0" y="5500"/>
                  </a:lnTo>
                  <a:lnTo>
                    <a:pt x="1210" y="5500"/>
                  </a:lnTo>
                  <a:lnTo>
                    <a:pt x="1210" y="4264"/>
                  </a:lnTo>
                  <a:lnTo>
                    <a:pt x="9" y="4264"/>
                  </a:lnTo>
                  <a:lnTo>
                    <a:pt x="9" y="3788"/>
                  </a:lnTo>
                  <a:lnTo>
                    <a:pt x="1201" y="3788"/>
                  </a:lnTo>
                  <a:lnTo>
                    <a:pt x="1201" y="2552"/>
                  </a:lnTo>
                  <a:lnTo>
                    <a:pt x="0" y="2552"/>
                  </a:lnTo>
                  <a:lnTo>
                    <a:pt x="0" y="2110"/>
                  </a:lnTo>
                  <a:lnTo>
                    <a:pt x="1201" y="2110"/>
                  </a:lnTo>
                  <a:lnTo>
                    <a:pt x="1201" y="1245"/>
                  </a:lnTo>
                  <a:lnTo>
                    <a:pt x="2066" y="1245"/>
                  </a:lnTo>
                  <a:lnTo>
                    <a:pt x="2066" y="9"/>
                  </a:lnTo>
                  <a:lnTo>
                    <a:pt x="2525" y="9"/>
                  </a:lnTo>
                  <a:lnTo>
                    <a:pt x="2525" y="1210"/>
                  </a:lnTo>
                  <a:lnTo>
                    <a:pt x="3761" y="1210"/>
                  </a:lnTo>
                  <a:lnTo>
                    <a:pt x="3761" y="0"/>
                  </a:lnTo>
                  <a:lnTo>
                    <a:pt x="4219" y="0"/>
                  </a:lnTo>
                  <a:lnTo>
                    <a:pt x="4219" y="1201"/>
                  </a:lnTo>
                  <a:lnTo>
                    <a:pt x="5455" y="1201"/>
                  </a:lnTo>
                  <a:lnTo>
                    <a:pt x="5455" y="18"/>
                  </a:lnTo>
                  <a:lnTo>
                    <a:pt x="5932" y="18"/>
                  </a:lnTo>
                  <a:lnTo>
                    <a:pt x="5932" y="1218"/>
                  </a:lnTo>
                  <a:lnTo>
                    <a:pt x="6762" y="1218"/>
                  </a:lnTo>
                  <a:lnTo>
                    <a:pt x="6762" y="2066"/>
                  </a:lnTo>
                  <a:lnTo>
                    <a:pt x="7998" y="2066"/>
                  </a:lnTo>
                  <a:lnTo>
                    <a:pt x="7998" y="2543"/>
                  </a:lnTo>
                  <a:lnTo>
                    <a:pt x="6815" y="2543"/>
                  </a:lnTo>
                  <a:lnTo>
                    <a:pt x="6815" y="3779"/>
                  </a:lnTo>
                  <a:lnTo>
                    <a:pt x="8007" y="3779"/>
                  </a:lnTo>
                  <a:lnTo>
                    <a:pt x="8007" y="4219"/>
                  </a:lnTo>
                  <a:lnTo>
                    <a:pt x="6824" y="4219"/>
                  </a:lnTo>
                  <a:lnTo>
                    <a:pt x="6824" y="5456"/>
                  </a:lnTo>
                  <a:lnTo>
                    <a:pt x="7998" y="5456"/>
                  </a:lnTo>
                  <a:lnTo>
                    <a:pt x="7998" y="5932"/>
                  </a:lnTo>
                  <a:lnTo>
                    <a:pt x="6815" y="5932"/>
                  </a:lnTo>
                  <a:lnTo>
                    <a:pt x="6771" y="6780"/>
                  </a:lnTo>
                  <a:lnTo>
                    <a:pt x="5941" y="6780"/>
                  </a:lnTo>
                  <a:lnTo>
                    <a:pt x="5941" y="8025"/>
                  </a:lnTo>
                  <a:lnTo>
                    <a:pt x="5482" y="8025"/>
                  </a:lnTo>
                  <a:close/>
                  <a:moveTo>
                    <a:pt x="1722" y="6286"/>
                  </a:moveTo>
                  <a:lnTo>
                    <a:pt x="6276" y="6286"/>
                  </a:lnTo>
                  <a:lnTo>
                    <a:pt x="6276" y="1731"/>
                  </a:lnTo>
                  <a:lnTo>
                    <a:pt x="1722" y="1731"/>
                  </a:lnTo>
                  <a:lnTo>
                    <a:pt x="1722" y="6286"/>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36"/>
            </a:p>
          </p:txBody>
        </p:sp>
        <p:sp>
          <p:nvSpPr>
            <p:cNvPr id="198" name="Freeform 2"/>
            <p:cNvSpPr>
              <a:spLocks noChangeArrowheads="1"/>
            </p:cNvSpPr>
            <p:nvPr/>
          </p:nvSpPr>
          <p:spPr bwMode="auto">
            <a:xfrm>
              <a:off x="4694238" y="3421063"/>
              <a:ext cx="755650" cy="766762"/>
            </a:xfrm>
            <a:custGeom>
              <a:avLst/>
              <a:gdLst>
                <a:gd name="T0" fmla="*/ 0 w 2101"/>
                <a:gd name="T1" fmla="*/ 2127 h 2128"/>
                <a:gd name="T2" fmla="*/ 0 w 2101"/>
                <a:gd name="T3" fmla="*/ 0 h 2128"/>
                <a:gd name="T4" fmla="*/ 2100 w 2101"/>
                <a:gd name="T5" fmla="*/ 0 h 2128"/>
                <a:gd name="T6" fmla="*/ 2100 w 2101"/>
                <a:gd name="T7" fmla="*/ 2127 h 2128"/>
                <a:gd name="T8" fmla="*/ 0 w 2101"/>
                <a:gd name="T9" fmla="*/ 2127 h 2128"/>
              </a:gdLst>
              <a:ahLst/>
              <a:cxnLst>
                <a:cxn ang="0">
                  <a:pos x="T0" y="T1"/>
                </a:cxn>
                <a:cxn ang="0">
                  <a:pos x="T2" y="T3"/>
                </a:cxn>
                <a:cxn ang="0">
                  <a:pos x="T4" y="T5"/>
                </a:cxn>
                <a:cxn ang="0">
                  <a:pos x="T6" y="T7"/>
                </a:cxn>
                <a:cxn ang="0">
                  <a:pos x="T8" y="T9"/>
                </a:cxn>
              </a:cxnLst>
              <a:rect l="0" t="0" r="r" b="b"/>
              <a:pathLst>
                <a:path w="2101" h="2128">
                  <a:moveTo>
                    <a:pt x="0" y="2127"/>
                  </a:moveTo>
                  <a:lnTo>
                    <a:pt x="0" y="0"/>
                  </a:lnTo>
                  <a:lnTo>
                    <a:pt x="2100" y="0"/>
                  </a:lnTo>
                  <a:lnTo>
                    <a:pt x="2100" y="2127"/>
                  </a:lnTo>
                  <a:lnTo>
                    <a:pt x="0" y="2127"/>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36"/>
            </a:p>
          </p:txBody>
        </p:sp>
      </p:grpSp>
      <p:sp>
        <p:nvSpPr>
          <p:cNvPr id="58" name="Rectangle 57">
            <a:extLst>
              <a:ext uri="{FF2B5EF4-FFF2-40B4-BE49-F238E27FC236}">
                <a16:creationId xmlns:a16="http://schemas.microsoft.com/office/drawing/2014/main" id="{6BBCB851-E6EE-4C48-9545-DDAB86416409}"/>
              </a:ext>
            </a:extLst>
          </p:cNvPr>
          <p:cNvSpPr/>
          <p:nvPr/>
        </p:nvSpPr>
        <p:spPr bwMode="auto">
          <a:xfrm>
            <a:off x="1863101" y="472296"/>
            <a:ext cx="10077120" cy="1299145"/>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384" fontAlgn="base">
              <a:lnSpc>
                <a:spcPct val="90000"/>
              </a:lnSpc>
              <a:spcBef>
                <a:spcPct val="0"/>
              </a:spcBef>
              <a:spcAft>
                <a:spcPts val="600"/>
              </a:spcAft>
              <a:defRPr/>
            </a:pPr>
            <a:r>
              <a:rPr lang="en-US" sz="4399" spc="-102" dirty="0">
                <a:ln w="3175">
                  <a:noFill/>
                </a:ln>
                <a:gradFill>
                  <a:gsLst>
                    <a:gs pos="6952">
                      <a:srgbClr val="353535"/>
                    </a:gs>
                    <a:gs pos="18182">
                      <a:srgbClr val="353535"/>
                    </a:gs>
                  </a:gsLst>
                  <a:lin ang="0" scaled="0"/>
                </a:gradFill>
                <a:latin typeface="Segoe UI Light"/>
                <a:cs typeface="Segoe UI" pitchFamily="34" charset="0"/>
              </a:rPr>
              <a:t>Comprehensive deep learning, </a:t>
            </a:r>
          </a:p>
          <a:p>
            <a:pPr algn="ctr" defTabSz="932384" fontAlgn="base">
              <a:lnSpc>
                <a:spcPct val="90000"/>
              </a:lnSpc>
              <a:spcBef>
                <a:spcPct val="0"/>
              </a:spcBef>
              <a:spcAft>
                <a:spcPts val="600"/>
              </a:spcAft>
              <a:defRPr/>
            </a:pPr>
            <a:r>
              <a:rPr lang="en-US" sz="4399" spc="-102" dirty="0">
                <a:ln w="3175">
                  <a:noFill/>
                </a:ln>
                <a:gradFill>
                  <a:gsLst>
                    <a:gs pos="6952">
                      <a:srgbClr val="353535"/>
                    </a:gs>
                    <a:gs pos="18182">
                      <a:srgbClr val="353535"/>
                    </a:gs>
                  </a:gsLst>
                  <a:lin ang="0" scaled="0"/>
                </a:gradFill>
                <a:latin typeface="Segoe UI Light"/>
                <a:cs typeface="Segoe UI" pitchFamily="34" charset="0"/>
              </a:rPr>
              <a:t>machine learning as a service</a:t>
            </a:r>
          </a:p>
        </p:txBody>
      </p:sp>
      <p:cxnSp>
        <p:nvCxnSpPr>
          <p:cNvPr id="47" name="Straight Connector 46">
            <a:extLst>
              <a:ext uri="{FF2B5EF4-FFF2-40B4-BE49-F238E27FC236}">
                <a16:creationId xmlns:a16="http://schemas.microsoft.com/office/drawing/2014/main" id="{11D12DB0-8BDD-42D8-B0A7-892C0F2202AD}"/>
              </a:ext>
            </a:extLst>
          </p:cNvPr>
          <p:cNvCxnSpPr>
            <a:cxnSpLocks/>
            <a:stCxn id="59" idx="4"/>
          </p:cNvCxnSpPr>
          <p:nvPr/>
        </p:nvCxnSpPr>
        <p:spPr>
          <a:xfrm flipH="1" flipV="1">
            <a:off x="3922365" y="5114541"/>
            <a:ext cx="6474158" cy="1"/>
          </a:xfrm>
          <a:prstGeom prst="line">
            <a:avLst/>
          </a:prstGeom>
          <a:noFill/>
          <a:ln w="19050">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
        <p:nvSpPr>
          <p:cNvPr id="56" name="Oval 55">
            <a:extLst>
              <a:ext uri="{FF2B5EF4-FFF2-40B4-BE49-F238E27FC236}">
                <a16:creationId xmlns:a16="http://schemas.microsoft.com/office/drawing/2014/main" id="{8356B447-D388-4785-B3F6-4488C99BB77B}"/>
              </a:ext>
            </a:extLst>
          </p:cNvPr>
          <p:cNvSpPr/>
          <p:nvPr/>
        </p:nvSpPr>
        <p:spPr bwMode="auto">
          <a:xfrm rot="16200000">
            <a:off x="3772528" y="5039623"/>
            <a:ext cx="149837" cy="149837"/>
          </a:xfrm>
          <a:prstGeom prst="ellipse">
            <a:avLst/>
          </a:prstGeom>
          <a:solidFill>
            <a:schemeClr val="bg1">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57" name="Oval 56">
            <a:extLst>
              <a:ext uri="{FF2B5EF4-FFF2-40B4-BE49-F238E27FC236}">
                <a16:creationId xmlns:a16="http://schemas.microsoft.com/office/drawing/2014/main" id="{8356B447-D388-4785-B3F6-4488C99BB77B}"/>
              </a:ext>
            </a:extLst>
          </p:cNvPr>
          <p:cNvSpPr/>
          <p:nvPr/>
        </p:nvSpPr>
        <p:spPr bwMode="auto">
          <a:xfrm rot="16200000">
            <a:off x="6827141" y="5039623"/>
            <a:ext cx="149837" cy="149837"/>
          </a:xfrm>
          <a:prstGeom prst="ellipse">
            <a:avLst/>
          </a:prstGeom>
          <a:solidFill>
            <a:schemeClr val="bg1">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59" name="Oval 58">
            <a:extLst>
              <a:ext uri="{FF2B5EF4-FFF2-40B4-BE49-F238E27FC236}">
                <a16:creationId xmlns:a16="http://schemas.microsoft.com/office/drawing/2014/main" id="{8356B447-D388-4785-B3F6-4488C99BB77B}"/>
              </a:ext>
            </a:extLst>
          </p:cNvPr>
          <p:cNvSpPr/>
          <p:nvPr/>
        </p:nvSpPr>
        <p:spPr bwMode="auto">
          <a:xfrm rot="16200000">
            <a:off x="10246686" y="5039623"/>
            <a:ext cx="149837" cy="149837"/>
          </a:xfrm>
          <a:prstGeom prst="ellipse">
            <a:avLst/>
          </a:prstGeom>
          <a:solidFill>
            <a:schemeClr val="bg1">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Tree>
    <p:extLst>
      <p:ext uri="{BB962C8B-B14F-4D97-AF65-F5344CB8AC3E}">
        <p14:creationId xmlns:p14="http://schemas.microsoft.com/office/powerpoint/2010/main" val="26568747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barn(outVertical)">
                                      <p:cBhvr>
                                        <p:cTn id="7" dur="500"/>
                                        <p:tgtEl>
                                          <p:spTgt spid="47"/>
                                        </p:tgtEl>
                                      </p:cBhvr>
                                    </p:animEffect>
                                  </p:childTnLst>
                                </p:cTn>
                              </p:par>
                              <p:par>
                                <p:cTn id="8" presetID="23" presetClass="entr" presetSubtype="272" fill="hold" grpId="0" nodeType="withEffect">
                                  <p:stCondLst>
                                    <p:cond delay="0"/>
                                  </p:stCondLst>
                                  <p:childTnLst>
                                    <p:set>
                                      <p:cBhvr>
                                        <p:cTn id="9" dur="1" fill="hold">
                                          <p:stCondLst>
                                            <p:cond delay="0"/>
                                          </p:stCondLst>
                                        </p:cTn>
                                        <p:tgtEl>
                                          <p:spTgt spid="56"/>
                                        </p:tgtEl>
                                        <p:attrNameLst>
                                          <p:attrName>style.visibility</p:attrName>
                                        </p:attrNameLst>
                                      </p:cBhvr>
                                      <p:to>
                                        <p:strVal val="visible"/>
                                      </p:to>
                                    </p:set>
                                    <p:anim calcmode="lin" valueType="num">
                                      <p:cBhvr>
                                        <p:cTn id="10" dur="500" fill="hold"/>
                                        <p:tgtEl>
                                          <p:spTgt spid="56"/>
                                        </p:tgtEl>
                                        <p:attrNameLst>
                                          <p:attrName>ppt_w</p:attrName>
                                        </p:attrNameLst>
                                      </p:cBhvr>
                                      <p:tavLst>
                                        <p:tav tm="0">
                                          <p:val>
                                            <p:strVal val="2/3*#ppt_w"/>
                                          </p:val>
                                        </p:tav>
                                        <p:tav tm="100000">
                                          <p:val>
                                            <p:strVal val="#ppt_w"/>
                                          </p:val>
                                        </p:tav>
                                      </p:tavLst>
                                    </p:anim>
                                    <p:anim calcmode="lin" valueType="num">
                                      <p:cBhvr>
                                        <p:cTn id="11" dur="500" fill="hold"/>
                                        <p:tgtEl>
                                          <p:spTgt spid="56"/>
                                        </p:tgtEl>
                                        <p:attrNameLst>
                                          <p:attrName>ppt_h</p:attrName>
                                        </p:attrNameLst>
                                      </p:cBhvr>
                                      <p:tavLst>
                                        <p:tav tm="0">
                                          <p:val>
                                            <p:strVal val="2/3*#ppt_h"/>
                                          </p:val>
                                        </p:tav>
                                        <p:tav tm="100000">
                                          <p:val>
                                            <p:strVal val="#ppt_h"/>
                                          </p:val>
                                        </p:tav>
                                      </p:tavLst>
                                    </p:anim>
                                  </p:childTnLst>
                                </p:cTn>
                              </p:par>
                              <p:par>
                                <p:cTn id="12" presetID="23" presetClass="entr" presetSubtype="272" fill="hold" grpId="0" nodeType="withEffect">
                                  <p:stCondLst>
                                    <p:cond delay="0"/>
                                  </p:stCondLst>
                                  <p:childTnLst>
                                    <p:set>
                                      <p:cBhvr>
                                        <p:cTn id="13" dur="1" fill="hold">
                                          <p:stCondLst>
                                            <p:cond delay="0"/>
                                          </p:stCondLst>
                                        </p:cTn>
                                        <p:tgtEl>
                                          <p:spTgt spid="57"/>
                                        </p:tgtEl>
                                        <p:attrNameLst>
                                          <p:attrName>style.visibility</p:attrName>
                                        </p:attrNameLst>
                                      </p:cBhvr>
                                      <p:to>
                                        <p:strVal val="visible"/>
                                      </p:to>
                                    </p:set>
                                    <p:anim calcmode="lin" valueType="num">
                                      <p:cBhvr>
                                        <p:cTn id="14" dur="500" fill="hold"/>
                                        <p:tgtEl>
                                          <p:spTgt spid="57"/>
                                        </p:tgtEl>
                                        <p:attrNameLst>
                                          <p:attrName>ppt_w</p:attrName>
                                        </p:attrNameLst>
                                      </p:cBhvr>
                                      <p:tavLst>
                                        <p:tav tm="0">
                                          <p:val>
                                            <p:strVal val="2/3*#ppt_w"/>
                                          </p:val>
                                        </p:tav>
                                        <p:tav tm="100000">
                                          <p:val>
                                            <p:strVal val="#ppt_w"/>
                                          </p:val>
                                        </p:tav>
                                      </p:tavLst>
                                    </p:anim>
                                    <p:anim calcmode="lin" valueType="num">
                                      <p:cBhvr>
                                        <p:cTn id="15" dur="500" fill="hold"/>
                                        <p:tgtEl>
                                          <p:spTgt spid="57"/>
                                        </p:tgtEl>
                                        <p:attrNameLst>
                                          <p:attrName>ppt_h</p:attrName>
                                        </p:attrNameLst>
                                      </p:cBhvr>
                                      <p:tavLst>
                                        <p:tav tm="0">
                                          <p:val>
                                            <p:strVal val="2/3*#ppt_h"/>
                                          </p:val>
                                        </p:tav>
                                        <p:tav tm="100000">
                                          <p:val>
                                            <p:strVal val="#ppt_h"/>
                                          </p:val>
                                        </p:tav>
                                      </p:tavLst>
                                    </p:anim>
                                  </p:childTnLst>
                                </p:cTn>
                              </p:par>
                              <p:par>
                                <p:cTn id="16" presetID="23" presetClass="entr" presetSubtype="272" fill="hold" grpId="0" nodeType="withEffect">
                                  <p:stCondLst>
                                    <p:cond delay="0"/>
                                  </p:stCondLst>
                                  <p:childTnLst>
                                    <p:set>
                                      <p:cBhvr>
                                        <p:cTn id="17" dur="1" fill="hold">
                                          <p:stCondLst>
                                            <p:cond delay="0"/>
                                          </p:stCondLst>
                                        </p:cTn>
                                        <p:tgtEl>
                                          <p:spTgt spid="59"/>
                                        </p:tgtEl>
                                        <p:attrNameLst>
                                          <p:attrName>style.visibility</p:attrName>
                                        </p:attrNameLst>
                                      </p:cBhvr>
                                      <p:to>
                                        <p:strVal val="visible"/>
                                      </p:to>
                                    </p:set>
                                    <p:anim calcmode="lin" valueType="num">
                                      <p:cBhvr>
                                        <p:cTn id="18" dur="500" fill="hold"/>
                                        <p:tgtEl>
                                          <p:spTgt spid="59"/>
                                        </p:tgtEl>
                                        <p:attrNameLst>
                                          <p:attrName>ppt_w</p:attrName>
                                        </p:attrNameLst>
                                      </p:cBhvr>
                                      <p:tavLst>
                                        <p:tav tm="0">
                                          <p:val>
                                            <p:strVal val="2/3*#ppt_w"/>
                                          </p:val>
                                        </p:tav>
                                        <p:tav tm="100000">
                                          <p:val>
                                            <p:strVal val="#ppt_w"/>
                                          </p:val>
                                        </p:tav>
                                      </p:tavLst>
                                    </p:anim>
                                    <p:anim calcmode="lin" valueType="num">
                                      <p:cBhvr>
                                        <p:cTn id="19" dur="500" fill="hold"/>
                                        <p:tgtEl>
                                          <p:spTgt spid="59"/>
                                        </p:tgtEl>
                                        <p:attrNameLst>
                                          <p:attrName>ppt_h</p:attrName>
                                        </p:attrNameLst>
                                      </p:cBhvr>
                                      <p:tavLst>
                                        <p:tav tm="0">
                                          <p:val>
                                            <p:strVal val="2/3*#ppt_h"/>
                                          </p:val>
                                        </p:tav>
                                        <p:tav tm="100000">
                                          <p:val>
                                            <p:strVal val="#ppt_h"/>
                                          </p:val>
                                        </p:tav>
                                      </p:tavLst>
                                    </p:anim>
                                  </p:childTnLst>
                                </p:cTn>
                              </p:par>
                              <p:par>
                                <p:cTn id="20" presetID="10" presetClass="entr" presetSubtype="0" fill="hold" grpId="0" nodeType="withEffect">
                                  <p:stCondLst>
                                    <p:cond delay="0"/>
                                  </p:stCondLst>
                                  <p:childTnLst>
                                    <p:set>
                                      <p:cBhvr>
                                        <p:cTn id="21" dur="1" fill="hold">
                                          <p:stCondLst>
                                            <p:cond delay="0"/>
                                          </p:stCondLst>
                                        </p:cTn>
                                        <p:tgtEl>
                                          <p:spTgt spid="108"/>
                                        </p:tgtEl>
                                        <p:attrNameLst>
                                          <p:attrName>style.visibility</p:attrName>
                                        </p:attrNameLst>
                                      </p:cBhvr>
                                      <p:to>
                                        <p:strVal val="visible"/>
                                      </p:to>
                                    </p:set>
                                    <p:animEffect transition="in" filter="fade">
                                      <p:cBhvr>
                                        <p:cTn id="22" dur="500"/>
                                        <p:tgtEl>
                                          <p:spTgt spid="1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 grpId="0"/>
      <p:bldP spid="56" grpId="0" animBg="1"/>
      <p:bldP spid="57" grpId="0" animBg="1"/>
      <p:bldP spid="5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6" name="Straight Connector 135"/>
          <p:cNvCxnSpPr/>
          <p:nvPr/>
        </p:nvCxnSpPr>
        <p:spPr>
          <a:xfrm>
            <a:off x="2619632" y="2832564"/>
            <a:ext cx="9284658" cy="0"/>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p:nvCxnSpPr>
        <p:spPr>
          <a:xfrm>
            <a:off x="2619632" y="4917693"/>
            <a:ext cx="9284658" cy="0"/>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AA159894-4777-4BD4-80D1-FD09090A8EAF}"/>
              </a:ext>
            </a:extLst>
          </p:cNvPr>
          <p:cNvSpPr/>
          <p:nvPr/>
        </p:nvSpPr>
        <p:spPr>
          <a:xfrm>
            <a:off x="412602" y="5684634"/>
            <a:ext cx="1273926" cy="470856"/>
          </a:xfrm>
          <a:prstGeom prst="rect">
            <a:avLst/>
          </a:prstGeom>
        </p:spPr>
        <p:txBody>
          <a:bodyPr wrap="none">
            <a:spAutoFit/>
          </a:bodyPr>
          <a:lstStyle/>
          <a:p>
            <a:pPr algn="ctr" defTabSz="932509">
              <a:defRPr/>
            </a:pPr>
            <a:r>
              <a:rPr lang="en-US" sz="2400" kern="0" spc="50">
                <a:solidFill>
                  <a:srgbClr val="0078D7"/>
                </a:solidFill>
                <a:latin typeface="Segoe UI" panose="020B0502040204020203" pitchFamily="34" charset="0"/>
                <a:cs typeface="Segoe UI" panose="020B0502040204020203" pitchFamily="34" charset="0"/>
              </a:rPr>
              <a:t>Trusted</a:t>
            </a:r>
          </a:p>
        </p:txBody>
      </p:sp>
      <p:sp>
        <p:nvSpPr>
          <p:cNvPr id="8" name="Rectangle 7">
            <a:extLst>
              <a:ext uri="{FF2B5EF4-FFF2-40B4-BE49-F238E27FC236}">
                <a16:creationId xmlns:a16="http://schemas.microsoft.com/office/drawing/2014/main" id="{2008378F-748F-4973-91D2-AE64A243C214}"/>
              </a:ext>
            </a:extLst>
          </p:cNvPr>
          <p:cNvSpPr/>
          <p:nvPr/>
        </p:nvSpPr>
        <p:spPr>
          <a:xfrm>
            <a:off x="456745" y="4337287"/>
            <a:ext cx="1185640" cy="345163"/>
          </a:xfrm>
          <a:prstGeom prst="rect">
            <a:avLst/>
          </a:prstGeom>
        </p:spPr>
        <p:txBody>
          <a:bodyPr wrap="none">
            <a:spAutoFit/>
          </a:bodyPr>
          <a:lstStyle/>
          <a:p>
            <a:pPr algn="ctr" defTabSz="932509">
              <a:defRPr/>
            </a:pPr>
            <a:r>
              <a:rPr lang="en-US" sz="1599" kern="0" spc="50">
                <a:solidFill>
                  <a:srgbClr val="353535">
                    <a:lumMod val="40000"/>
                    <a:lumOff val="60000"/>
                  </a:srgbClr>
                </a:solidFill>
                <a:latin typeface="Segoe UI" panose="020B0502040204020203" pitchFamily="34" charset="0"/>
                <a:cs typeface="Segoe UI" panose="020B0502040204020203" pitchFamily="34" charset="0"/>
              </a:rPr>
              <a:t>Intelligent</a:t>
            </a:r>
          </a:p>
        </p:txBody>
      </p:sp>
      <p:cxnSp>
        <p:nvCxnSpPr>
          <p:cNvPr id="46" name="Straight Connector 45">
            <a:extLst>
              <a:ext uri="{FF2B5EF4-FFF2-40B4-BE49-F238E27FC236}">
                <a16:creationId xmlns:a16="http://schemas.microsoft.com/office/drawing/2014/main" id="{D075AD67-B61E-4831-83EC-2AF66D0FDBB2}"/>
              </a:ext>
            </a:extLst>
          </p:cNvPr>
          <p:cNvCxnSpPr>
            <a:cxnSpLocks/>
          </p:cNvCxnSpPr>
          <p:nvPr/>
        </p:nvCxnSpPr>
        <p:spPr>
          <a:xfrm>
            <a:off x="1994007" y="496"/>
            <a:ext cx="0" cy="7025446"/>
          </a:xfrm>
          <a:prstGeom prst="line">
            <a:avLst/>
          </a:prstGeom>
          <a:noFill/>
          <a:ln w="19050" cap="flat">
            <a:solidFill>
              <a:schemeClr val="bg1">
                <a:lumMod val="75000"/>
                <a:alpha val="7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sp>
        <p:nvSpPr>
          <p:cNvPr id="96" name="light">
            <a:extLst>
              <a:ext uri="{FF2B5EF4-FFF2-40B4-BE49-F238E27FC236}">
                <a16:creationId xmlns:a16="http://schemas.microsoft.com/office/drawing/2014/main" id="{38BAE752-BE22-4707-B0F9-4C08A401389B}"/>
              </a:ext>
            </a:extLst>
          </p:cNvPr>
          <p:cNvSpPr>
            <a:spLocks noChangeAspect="1" noEditPoints="1"/>
          </p:cNvSpPr>
          <p:nvPr/>
        </p:nvSpPr>
        <p:spPr bwMode="auto">
          <a:xfrm>
            <a:off x="889768" y="3872325"/>
            <a:ext cx="291439" cy="432683"/>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28575">
            <a:solidFill>
              <a:srgbClr val="B3B2B4"/>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cs typeface="Segoe UI" pitchFamily="34" charset="0"/>
            </a:endParaRPr>
          </a:p>
        </p:txBody>
      </p:sp>
      <p:sp>
        <p:nvSpPr>
          <p:cNvPr id="101" name="Freeform 100"/>
          <p:cNvSpPr>
            <a:spLocks noChangeArrowheads="1"/>
          </p:cNvSpPr>
          <p:nvPr/>
        </p:nvSpPr>
        <p:spPr bwMode="auto">
          <a:xfrm>
            <a:off x="711136" y="4920775"/>
            <a:ext cx="659508" cy="652579"/>
          </a:xfrm>
          <a:custGeom>
            <a:avLst/>
            <a:gdLst>
              <a:gd name="T0" fmla="*/ 3212 w 13440"/>
              <a:gd name="T1" fmla="*/ 3671 h 13299"/>
              <a:gd name="T2" fmla="*/ 3433 w 13440"/>
              <a:gd name="T3" fmla="*/ 3583 h 13299"/>
              <a:gd name="T4" fmla="*/ 3600 w 13440"/>
              <a:gd name="T5" fmla="*/ 3415 h 13299"/>
              <a:gd name="T6" fmla="*/ 3689 w 13440"/>
              <a:gd name="T7" fmla="*/ 3194 h 13299"/>
              <a:gd name="T8" fmla="*/ 3697 w 13440"/>
              <a:gd name="T9" fmla="*/ 3009 h 13299"/>
              <a:gd name="T10" fmla="*/ 3627 w 13440"/>
              <a:gd name="T11" fmla="*/ 2762 h 13299"/>
              <a:gd name="T12" fmla="*/ 3477 w 13440"/>
              <a:gd name="T13" fmla="*/ 2577 h 13299"/>
              <a:gd name="T14" fmla="*/ 3274 w 13440"/>
              <a:gd name="T15" fmla="*/ 2462 h 13299"/>
              <a:gd name="T16" fmla="*/ 3088 w 13440"/>
              <a:gd name="T17" fmla="*/ 2427 h 13299"/>
              <a:gd name="T18" fmla="*/ 2833 w 13440"/>
              <a:gd name="T19" fmla="*/ 2480 h 13299"/>
              <a:gd name="T20" fmla="*/ 2630 w 13440"/>
              <a:gd name="T21" fmla="*/ 2621 h 13299"/>
              <a:gd name="T22" fmla="*/ 2488 w 13440"/>
              <a:gd name="T23" fmla="*/ 2824 h 13299"/>
              <a:gd name="T24" fmla="*/ 2444 w 13440"/>
              <a:gd name="T25" fmla="*/ 3080 h 13299"/>
              <a:gd name="T26" fmla="*/ 2471 w 13440"/>
              <a:gd name="T27" fmla="*/ 3256 h 13299"/>
              <a:gd name="T28" fmla="*/ 2585 w 13440"/>
              <a:gd name="T29" fmla="*/ 3459 h 13299"/>
              <a:gd name="T30" fmla="*/ 2780 w 13440"/>
              <a:gd name="T31" fmla="*/ 3609 h 13299"/>
              <a:gd name="T32" fmla="*/ 3027 w 13440"/>
              <a:gd name="T33" fmla="*/ 3680 h 13299"/>
              <a:gd name="T34" fmla="*/ 6988 w 13440"/>
              <a:gd name="T35" fmla="*/ 8127 h 13299"/>
              <a:gd name="T36" fmla="*/ 6380 w 13440"/>
              <a:gd name="T37" fmla="*/ 8480 h 13299"/>
              <a:gd name="T38" fmla="*/ 5718 w 13440"/>
              <a:gd name="T39" fmla="*/ 8736 h 13299"/>
              <a:gd name="T40" fmla="*/ 5004 w 13440"/>
              <a:gd name="T41" fmla="*/ 8886 h 13299"/>
              <a:gd name="T42" fmla="*/ 4439 w 13440"/>
              <a:gd name="T43" fmla="*/ 8921 h 13299"/>
              <a:gd name="T44" fmla="*/ 3547 w 13440"/>
              <a:gd name="T45" fmla="*/ 8824 h 13299"/>
              <a:gd name="T46" fmla="*/ 2709 w 13440"/>
              <a:gd name="T47" fmla="*/ 8568 h 13299"/>
              <a:gd name="T48" fmla="*/ 1959 w 13440"/>
              <a:gd name="T49" fmla="*/ 8153 h 13299"/>
              <a:gd name="T50" fmla="*/ 1297 w 13440"/>
              <a:gd name="T51" fmla="*/ 7615 h 13299"/>
              <a:gd name="T52" fmla="*/ 759 w 13440"/>
              <a:gd name="T53" fmla="*/ 6953 h 13299"/>
              <a:gd name="T54" fmla="*/ 344 w 13440"/>
              <a:gd name="T55" fmla="*/ 6195 h 13299"/>
              <a:gd name="T56" fmla="*/ 88 w 13440"/>
              <a:gd name="T57" fmla="*/ 5357 h 13299"/>
              <a:gd name="T58" fmla="*/ 0 w 13440"/>
              <a:gd name="T59" fmla="*/ 4456 h 13299"/>
              <a:gd name="T60" fmla="*/ 44 w 13440"/>
              <a:gd name="T61" fmla="*/ 3777 h 13299"/>
              <a:gd name="T62" fmla="*/ 264 w 13440"/>
              <a:gd name="T63" fmla="*/ 2921 h 13299"/>
              <a:gd name="T64" fmla="*/ 644 w 13440"/>
              <a:gd name="T65" fmla="*/ 2135 h 13299"/>
              <a:gd name="T66" fmla="*/ 1156 w 13440"/>
              <a:gd name="T67" fmla="*/ 1456 h 13299"/>
              <a:gd name="T68" fmla="*/ 1782 w 13440"/>
              <a:gd name="T69" fmla="*/ 882 h 13299"/>
              <a:gd name="T70" fmla="*/ 2515 w 13440"/>
              <a:gd name="T71" fmla="*/ 432 h 13299"/>
              <a:gd name="T72" fmla="*/ 3327 w 13440"/>
              <a:gd name="T73" fmla="*/ 132 h 13299"/>
              <a:gd name="T74" fmla="*/ 4209 w 13440"/>
              <a:gd name="T75" fmla="*/ 0 h 13299"/>
              <a:gd name="T76" fmla="*/ 4898 w 13440"/>
              <a:gd name="T77" fmla="*/ 17 h 13299"/>
              <a:gd name="T78" fmla="*/ 5771 w 13440"/>
              <a:gd name="T79" fmla="*/ 194 h 13299"/>
              <a:gd name="T80" fmla="*/ 6574 w 13440"/>
              <a:gd name="T81" fmla="*/ 529 h 13299"/>
              <a:gd name="T82" fmla="*/ 7288 w 13440"/>
              <a:gd name="T83" fmla="*/ 1015 h 13299"/>
              <a:gd name="T84" fmla="*/ 7897 w 13440"/>
              <a:gd name="T85" fmla="*/ 1615 h 13299"/>
              <a:gd name="T86" fmla="*/ 8383 w 13440"/>
              <a:gd name="T87" fmla="*/ 2329 h 13299"/>
              <a:gd name="T88" fmla="*/ 8718 w 13440"/>
              <a:gd name="T89" fmla="*/ 3124 h 13299"/>
              <a:gd name="T90" fmla="*/ 8894 w 13440"/>
              <a:gd name="T91" fmla="*/ 3997 h 13299"/>
              <a:gd name="T92" fmla="*/ 8912 w 13440"/>
              <a:gd name="T93" fmla="*/ 4642 h 13299"/>
              <a:gd name="T94" fmla="*/ 8833 w 13440"/>
              <a:gd name="T95" fmla="*/ 5321 h 13299"/>
              <a:gd name="T96" fmla="*/ 13439 w 13440"/>
              <a:gd name="T97" fmla="*/ 10456 h 13299"/>
              <a:gd name="T98" fmla="*/ 10748 w 13440"/>
              <a:gd name="T99" fmla="*/ 13298 h 13299"/>
              <a:gd name="T100" fmla="*/ 9000 w 13440"/>
              <a:gd name="T101" fmla="*/ 11471 h 13299"/>
              <a:gd name="T102" fmla="*/ 7129 w 13440"/>
              <a:gd name="T103" fmla="*/ 9689 h 13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440" h="13299">
                <a:moveTo>
                  <a:pt x="3088" y="3689"/>
                </a:moveTo>
                <a:lnTo>
                  <a:pt x="3088" y="3689"/>
                </a:lnTo>
                <a:lnTo>
                  <a:pt x="3150" y="3680"/>
                </a:lnTo>
                <a:lnTo>
                  <a:pt x="3212" y="3671"/>
                </a:lnTo>
                <a:lnTo>
                  <a:pt x="3274" y="3662"/>
                </a:lnTo>
                <a:lnTo>
                  <a:pt x="3327" y="3636"/>
                </a:lnTo>
                <a:lnTo>
                  <a:pt x="3380" y="3609"/>
                </a:lnTo>
                <a:lnTo>
                  <a:pt x="3433" y="3583"/>
                </a:lnTo>
                <a:lnTo>
                  <a:pt x="3477" y="3547"/>
                </a:lnTo>
                <a:lnTo>
                  <a:pt x="3521" y="3503"/>
                </a:lnTo>
                <a:lnTo>
                  <a:pt x="3556" y="3459"/>
                </a:lnTo>
                <a:lnTo>
                  <a:pt x="3600" y="3415"/>
                </a:lnTo>
                <a:lnTo>
                  <a:pt x="3627" y="3362"/>
                </a:lnTo>
                <a:lnTo>
                  <a:pt x="3653" y="3309"/>
                </a:lnTo>
                <a:lnTo>
                  <a:pt x="3671" y="3256"/>
                </a:lnTo>
                <a:lnTo>
                  <a:pt x="3689" y="3194"/>
                </a:lnTo>
                <a:lnTo>
                  <a:pt x="3697" y="3141"/>
                </a:lnTo>
                <a:lnTo>
                  <a:pt x="3706" y="3080"/>
                </a:lnTo>
                <a:lnTo>
                  <a:pt x="3706" y="3080"/>
                </a:lnTo>
                <a:lnTo>
                  <a:pt x="3697" y="3009"/>
                </a:lnTo>
                <a:lnTo>
                  <a:pt x="3689" y="2947"/>
                </a:lnTo>
                <a:lnTo>
                  <a:pt x="3671" y="2885"/>
                </a:lnTo>
                <a:lnTo>
                  <a:pt x="3653" y="2824"/>
                </a:lnTo>
                <a:lnTo>
                  <a:pt x="3627" y="2762"/>
                </a:lnTo>
                <a:lnTo>
                  <a:pt x="3600" y="2709"/>
                </a:lnTo>
                <a:lnTo>
                  <a:pt x="3556" y="2665"/>
                </a:lnTo>
                <a:lnTo>
                  <a:pt x="3521" y="2621"/>
                </a:lnTo>
                <a:lnTo>
                  <a:pt x="3477" y="2577"/>
                </a:lnTo>
                <a:lnTo>
                  <a:pt x="3433" y="2541"/>
                </a:lnTo>
                <a:lnTo>
                  <a:pt x="3380" y="2506"/>
                </a:lnTo>
                <a:lnTo>
                  <a:pt x="3327" y="2480"/>
                </a:lnTo>
                <a:lnTo>
                  <a:pt x="3274" y="2462"/>
                </a:lnTo>
                <a:lnTo>
                  <a:pt x="3212" y="2444"/>
                </a:lnTo>
                <a:lnTo>
                  <a:pt x="3150" y="2435"/>
                </a:lnTo>
                <a:lnTo>
                  <a:pt x="3088" y="2427"/>
                </a:lnTo>
                <a:lnTo>
                  <a:pt x="3088" y="2427"/>
                </a:lnTo>
                <a:lnTo>
                  <a:pt x="3027" y="2435"/>
                </a:lnTo>
                <a:lnTo>
                  <a:pt x="2956" y="2444"/>
                </a:lnTo>
                <a:lnTo>
                  <a:pt x="2894" y="2462"/>
                </a:lnTo>
                <a:lnTo>
                  <a:pt x="2833" y="2480"/>
                </a:lnTo>
                <a:lnTo>
                  <a:pt x="2780" y="2506"/>
                </a:lnTo>
                <a:lnTo>
                  <a:pt x="2727" y="2541"/>
                </a:lnTo>
                <a:lnTo>
                  <a:pt x="2674" y="2577"/>
                </a:lnTo>
                <a:lnTo>
                  <a:pt x="2630" y="2621"/>
                </a:lnTo>
                <a:lnTo>
                  <a:pt x="2585" y="2665"/>
                </a:lnTo>
                <a:lnTo>
                  <a:pt x="2550" y="2709"/>
                </a:lnTo>
                <a:lnTo>
                  <a:pt x="2515" y="2762"/>
                </a:lnTo>
                <a:lnTo>
                  <a:pt x="2488" y="2824"/>
                </a:lnTo>
                <a:lnTo>
                  <a:pt x="2471" y="2885"/>
                </a:lnTo>
                <a:lnTo>
                  <a:pt x="2453" y="2947"/>
                </a:lnTo>
                <a:lnTo>
                  <a:pt x="2444" y="3009"/>
                </a:lnTo>
                <a:lnTo>
                  <a:pt x="2444" y="3080"/>
                </a:lnTo>
                <a:lnTo>
                  <a:pt x="2444" y="3080"/>
                </a:lnTo>
                <a:lnTo>
                  <a:pt x="2444" y="3141"/>
                </a:lnTo>
                <a:lnTo>
                  <a:pt x="2453" y="3194"/>
                </a:lnTo>
                <a:lnTo>
                  <a:pt x="2471" y="3256"/>
                </a:lnTo>
                <a:lnTo>
                  <a:pt x="2488" y="3309"/>
                </a:lnTo>
                <a:lnTo>
                  <a:pt x="2515" y="3362"/>
                </a:lnTo>
                <a:lnTo>
                  <a:pt x="2550" y="3415"/>
                </a:lnTo>
                <a:lnTo>
                  <a:pt x="2585" y="3459"/>
                </a:lnTo>
                <a:lnTo>
                  <a:pt x="2630" y="3503"/>
                </a:lnTo>
                <a:lnTo>
                  <a:pt x="2674" y="3547"/>
                </a:lnTo>
                <a:lnTo>
                  <a:pt x="2727" y="3583"/>
                </a:lnTo>
                <a:lnTo>
                  <a:pt x="2780" y="3609"/>
                </a:lnTo>
                <a:lnTo>
                  <a:pt x="2833" y="3636"/>
                </a:lnTo>
                <a:lnTo>
                  <a:pt x="2894" y="3662"/>
                </a:lnTo>
                <a:lnTo>
                  <a:pt x="2956" y="3671"/>
                </a:lnTo>
                <a:lnTo>
                  <a:pt x="3027" y="3680"/>
                </a:lnTo>
                <a:lnTo>
                  <a:pt x="3088" y="3689"/>
                </a:lnTo>
                <a:close/>
                <a:moveTo>
                  <a:pt x="7129" y="8021"/>
                </a:moveTo>
                <a:lnTo>
                  <a:pt x="7129" y="8021"/>
                </a:lnTo>
                <a:lnTo>
                  <a:pt x="6988" y="8127"/>
                </a:lnTo>
                <a:lnTo>
                  <a:pt x="6838" y="8224"/>
                </a:lnTo>
                <a:lnTo>
                  <a:pt x="6689" y="8321"/>
                </a:lnTo>
                <a:lnTo>
                  <a:pt x="6539" y="8400"/>
                </a:lnTo>
                <a:lnTo>
                  <a:pt x="6380" y="8480"/>
                </a:lnTo>
                <a:lnTo>
                  <a:pt x="6221" y="8559"/>
                </a:lnTo>
                <a:lnTo>
                  <a:pt x="6054" y="8621"/>
                </a:lnTo>
                <a:lnTo>
                  <a:pt x="5886" y="8683"/>
                </a:lnTo>
                <a:lnTo>
                  <a:pt x="5718" y="8736"/>
                </a:lnTo>
                <a:lnTo>
                  <a:pt x="5542" y="8789"/>
                </a:lnTo>
                <a:lnTo>
                  <a:pt x="5365" y="8824"/>
                </a:lnTo>
                <a:lnTo>
                  <a:pt x="5180" y="8859"/>
                </a:lnTo>
                <a:lnTo>
                  <a:pt x="5004" y="8886"/>
                </a:lnTo>
                <a:lnTo>
                  <a:pt x="4818" y="8903"/>
                </a:lnTo>
                <a:lnTo>
                  <a:pt x="4624" y="8912"/>
                </a:lnTo>
                <a:lnTo>
                  <a:pt x="4439" y="8921"/>
                </a:lnTo>
                <a:lnTo>
                  <a:pt x="4439" y="8921"/>
                </a:lnTo>
                <a:lnTo>
                  <a:pt x="4209" y="8912"/>
                </a:lnTo>
                <a:lnTo>
                  <a:pt x="3989" y="8894"/>
                </a:lnTo>
                <a:lnTo>
                  <a:pt x="3759" y="8868"/>
                </a:lnTo>
                <a:lnTo>
                  <a:pt x="3547" y="8824"/>
                </a:lnTo>
                <a:lnTo>
                  <a:pt x="3327" y="8780"/>
                </a:lnTo>
                <a:lnTo>
                  <a:pt x="3124" y="8718"/>
                </a:lnTo>
                <a:lnTo>
                  <a:pt x="2912" y="8647"/>
                </a:lnTo>
                <a:lnTo>
                  <a:pt x="2709" y="8568"/>
                </a:lnTo>
                <a:lnTo>
                  <a:pt x="2515" y="8480"/>
                </a:lnTo>
                <a:lnTo>
                  <a:pt x="2321" y="8383"/>
                </a:lnTo>
                <a:lnTo>
                  <a:pt x="2135" y="8277"/>
                </a:lnTo>
                <a:lnTo>
                  <a:pt x="1959" y="8153"/>
                </a:lnTo>
                <a:lnTo>
                  <a:pt x="1782" y="8030"/>
                </a:lnTo>
                <a:lnTo>
                  <a:pt x="1615" y="7897"/>
                </a:lnTo>
                <a:lnTo>
                  <a:pt x="1456" y="7765"/>
                </a:lnTo>
                <a:lnTo>
                  <a:pt x="1297" y="7615"/>
                </a:lnTo>
                <a:lnTo>
                  <a:pt x="1156" y="7456"/>
                </a:lnTo>
                <a:lnTo>
                  <a:pt x="1015" y="7297"/>
                </a:lnTo>
                <a:lnTo>
                  <a:pt x="882" y="7129"/>
                </a:lnTo>
                <a:lnTo>
                  <a:pt x="759" y="6953"/>
                </a:lnTo>
                <a:lnTo>
                  <a:pt x="644" y="6776"/>
                </a:lnTo>
                <a:lnTo>
                  <a:pt x="529" y="6583"/>
                </a:lnTo>
                <a:lnTo>
                  <a:pt x="432" y="6398"/>
                </a:lnTo>
                <a:lnTo>
                  <a:pt x="344" y="6195"/>
                </a:lnTo>
                <a:lnTo>
                  <a:pt x="264" y="5992"/>
                </a:lnTo>
                <a:lnTo>
                  <a:pt x="194" y="5789"/>
                </a:lnTo>
                <a:lnTo>
                  <a:pt x="132" y="5577"/>
                </a:lnTo>
                <a:lnTo>
                  <a:pt x="88" y="5357"/>
                </a:lnTo>
                <a:lnTo>
                  <a:pt x="44" y="5136"/>
                </a:lnTo>
                <a:lnTo>
                  <a:pt x="17" y="4915"/>
                </a:lnTo>
                <a:lnTo>
                  <a:pt x="0" y="4686"/>
                </a:lnTo>
                <a:lnTo>
                  <a:pt x="0" y="4456"/>
                </a:lnTo>
                <a:lnTo>
                  <a:pt x="0" y="4456"/>
                </a:lnTo>
                <a:lnTo>
                  <a:pt x="0" y="4227"/>
                </a:lnTo>
                <a:lnTo>
                  <a:pt x="17" y="3997"/>
                </a:lnTo>
                <a:lnTo>
                  <a:pt x="44" y="3777"/>
                </a:lnTo>
                <a:lnTo>
                  <a:pt x="88" y="3556"/>
                </a:lnTo>
                <a:lnTo>
                  <a:pt x="132" y="3336"/>
                </a:lnTo>
                <a:lnTo>
                  <a:pt x="194" y="3124"/>
                </a:lnTo>
                <a:lnTo>
                  <a:pt x="264" y="2921"/>
                </a:lnTo>
                <a:lnTo>
                  <a:pt x="344" y="2718"/>
                </a:lnTo>
                <a:lnTo>
                  <a:pt x="432" y="2515"/>
                </a:lnTo>
                <a:lnTo>
                  <a:pt x="529" y="2329"/>
                </a:lnTo>
                <a:lnTo>
                  <a:pt x="644" y="2135"/>
                </a:lnTo>
                <a:lnTo>
                  <a:pt x="759" y="1959"/>
                </a:lnTo>
                <a:lnTo>
                  <a:pt x="882" y="1782"/>
                </a:lnTo>
                <a:lnTo>
                  <a:pt x="1015" y="1615"/>
                </a:lnTo>
                <a:lnTo>
                  <a:pt x="1156" y="1456"/>
                </a:lnTo>
                <a:lnTo>
                  <a:pt x="1297" y="1297"/>
                </a:lnTo>
                <a:lnTo>
                  <a:pt x="1456" y="1147"/>
                </a:lnTo>
                <a:lnTo>
                  <a:pt x="1615" y="1015"/>
                </a:lnTo>
                <a:lnTo>
                  <a:pt x="1782" y="882"/>
                </a:lnTo>
                <a:lnTo>
                  <a:pt x="1959" y="759"/>
                </a:lnTo>
                <a:lnTo>
                  <a:pt x="2135" y="635"/>
                </a:lnTo>
                <a:lnTo>
                  <a:pt x="2321" y="529"/>
                </a:lnTo>
                <a:lnTo>
                  <a:pt x="2515" y="432"/>
                </a:lnTo>
                <a:lnTo>
                  <a:pt x="2709" y="344"/>
                </a:lnTo>
                <a:lnTo>
                  <a:pt x="2912" y="264"/>
                </a:lnTo>
                <a:lnTo>
                  <a:pt x="3124" y="194"/>
                </a:lnTo>
                <a:lnTo>
                  <a:pt x="3327" y="132"/>
                </a:lnTo>
                <a:lnTo>
                  <a:pt x="3547" y="88"/>
                </a:lnTo>
                <a:lnTo>
                  <a:pt x="3759" y="44"/>
                </a:lnTo>
                <a:lnTo>
                  <a:pt x="3989" y="17"/>
                </a:lnTo>
                <a:lnTo>
                  <a:pt x="4209" y="0"/>
                </a:lnTo>
                <a:lnTo>
                  <a:pt x="4439" y="0"/>
                </a:lnTo>
                <a:lnTo>
                  <a:pt x="4439" y="0"/>
                </a:lnTo>
                <a:lnTo>
                  <a:pt x="4668" y="0"/>
                </a:lnTo>
                <a:lnTo>
                  <a:pt x="4898" y="17"/>
                </a:lnTo>
                <a:lnTo>
                  <a:pt x="5118" y="44"/>
                </a:lnTo>
                <a:lnTo>
                  <a:pt x="5348" y="88"/>
                </a:lnTo>
                <a:lnTo>
                  <a:pt x="5559" y="132"/>
                </a:lnTo>
                <a:lnTo>
                  <a:pt x="5771" y="194"/>
                </a:lnTo>
                <a:lnTo>
                  <a:pt x="5983" y="264"/>
                </a:lnTo>
                <a:lnTo>
                  <a:pt x="6186" y="344"/>
                </a:lnTo>
                <a:lnTo>
                  <a:pt x="6389" y="432"/>
                </a:lnTo>
                <a:lnTo>
                  <a:pt x="6574" y="529"/>
                </a:lnTo>
                <a:lnTo>
                  <a:pt x="6768" y="635"/>
                </a:lnTo>
                <a:lnTo>
                  <a:pt x="6944" y="759"/>
                </a:lnTo>
                <a:lnTo>
                  <a:pt x="7121" y="882"/>
                </a:lnTo>
                <a:lnTo>
                  <a:pt x="7288" y="1015"/>
                </a:lnTo>
                <a:lnTo>
                  <a:pt x="7456" y="1147"/>
                </a:lnTo>
                <a:lnTo>
                  <a:pt x="7606" y="1297"/>
                </a:lnTo>
                <a:lnTo>
                  <a:pt x="7756" y="1456"/>
                </a:lnTo>
                <a:lnTo>
                  <a:pt x="7897" y="1615"/>
                </a:lnTo>
                <a:lnTo>
                  <a:pt x="8030" y="1782"/>
                </a:lnTo>
                <a:lnTo>
                  <a:pt x="8153" y="1959"/>
                </a:lnTo>
                <a:lnTo>
                  <a:pt x="8268" y="2135"/>
                </a:lnTo>
                <a:lnTo>
                  <a:pt x="8383" y="2329"/>
                </a:lnTo>
                <a:lnTo>
                  <a:pt x="8480" y="2515"/>
                </a:lnTo>
                <a:lnTo>
                  <a:pt x="8568" y="2718"/>
                </a:lnTo>
                <a:lnTo>
                  <a:pt x="8647" y="2921"/>
                </a:lnTo>
                <a:lnTo>
                  <a:pt x="8718" y="3124"/>
                </a:lnTo>
                <a:lnTo>
                  <a:pt x="8780" y="3336"/>
                </a:lnTo>
                <a:lnTo>
                  <a:pt x="8824" y="3556"/>
                </a:lnTo>
                <a:lnTo>
                  <a:pt x="8868" y="3777"/>
                </a:lnTo>
                <a:lnTo>
                  <a:pt x="8894" y="3997"/>
                </a:lnTo>
                <a:lnTo>
                  <a:pt x="8912" y="4227"/>
                </a:lnTo>
                <a:lnTo>
                  <a:pt x="8921" y="4456"/>
                </a:lnTo>
                <a:lnTo>
                  <a:pt x="8921" y="4456"/>
                </a:lnTo>
                <a:lnTo>
                  <a:pt x="8912" y="4642"/>
                </a:lnTo>
                <a:lnTo>
                  <a:pt x="8903" y="4818"/>
                </a:lnTo>
                <a:lnTo>
                  <a:pt x="8886" y="4986"/>
                </a:lnTo>
                <a:lnTo>
                  <a:pt x="8859" y="5154"/>
                </a:lnTo>
                <a:lnTo>
                  <a:pt x="8833" y="5321"/>
                </a:lnTo>
                <a:lnTo>
                  <a:pt x="8797" y="5480"/>
                </a:lnTo>
                <a:lnTo>
                  <a:pt x="8718" y="5798"/>
                </a:lnTo>
                <a:lnTo>
                  <a:pt x="8718" y="5798"/>
                </a:lnTo>
                <a:lnTo>
                  <a:pt x="13439" y="10456"/>
                </a:lnTo>
                <a:lnTo>
                  <a:pt x="13439" y="10456"/>
                </a:lnTo>
                <a:lnTo>
                  <a:pt x="13439" y="13298"/>
                </a:lnTo>
                <a:lnTo>
                  <a:pt x="13439" y="13298"/>
                </a:lnTo>
                <a:lnTo>
                  <a:pt x="10748" y="13298"/>
                </a:lnTo>
                <a:lnTo>
                  <a:pt x="10748" y="13298"/>
                </a:lnTo>
                <a:lnTo>
                  <a:pt x="10748" y="11471"/>
                </a:lnTo>
                <a:lnTo>
                  <a:pt x="10748" y="11471"/>
                </a:lnTo>
                <a:lnTo>
                  <a:pt x="9000" y="11471"/>
                </a:lnTo>
                <a:lnTo>
                  <a:pt x="9000" y="11471"/>
                </a:lnTo>
                <a:lnTo>
                  <a:pt x="9000" y="9689"/>
                </a:lnTo>
                <a:lnTo>
                  <a:pt x="9000" y="9689"/>
                </a:lnTo>
                <a:lnTo>
                  <a:pt x="7129" y="9689"/>
                </a:lnTo>
                <a:lnTo>
                  <a:pt x="7129" y="8021"/>
                </a:lnTo>
                <a:close/>
              </a:path>
            </a:pathLst>
          </a:custGeom>
          <a:noFill/>
          <a:ln w="28575" cap="flat">
            <a:solidFill>
              <a:srgbClr val="001F50"/>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defRPr/>
            </a:pPr>
            <a:endParaRPr lang="en-US" sz="1836">
              <a:solidFill>
                <a:srgbClr val="505050"/>
              </a:solidFill>
              <a:latin typeface="Segoe UI"/>
            </a:endParaRPr>
          </a:p>
        </p:txBody>
      </p:sp>
      <p:sp>
        <p:nvSpPr>
          <p:cNvPr id="92" name="Rectangle 91">
            <a:extLst>
              <a:ext uri="{FF2B5EF4-FFF2-40B4-BE49-F238E27FC236}">
                <a16:creationId xmlns:a16="http://schemas.microsoft.com/office/drawing/2014/main" id="{EA67D13E-22CD-4486-A9F2-CD3317A182A1}"/>
              </a:ext>
            </a:extLst>
          </p:cNvPr>
          <p:cNvSpPr/>
          <p:nvPr/>
        </p:nvSpPr>
        <p:spPr>
          <a:xfrm>
            <a:off x="607542" y="3164637"/>
            <a:ext cx="845579" cy="345163"/>
          </a:xfrm>
          <a:prstGeom prst="rect">
            <a:avLst/>
          </a:prstGeom>
        </p:spPr>
        <p:txBody>
          <a:bodyPr wrap="none">
            <a:spAutoFit/>
          </a:bodyPr>
          <a:lstStyle/>
          <a:p>
            <a:pPr algn="ctr" defTabSz="932509">
              <a:defRPr/>
            </a:pPr>
            <a:r>
              <a:rPr lang="en-US" sz="1599" kern="0" spc="50">
                <a:solidFill>
                  <a:srgbClr val="353535">
                    <a:lumMod val="40000"/>
                    <a:lumOff val="60000"/>
                  </a:srgbClr>
                </a:solidFill>
                <a:latin typeface="Segoe UI" panose="020B0502040204020203" pitchFamily="34" charset="0"/>
                <a:cs typeface="Segoe UI" panose="020B0502040204020203" pitchFamily="34" charset="0"/>
              </a:rPr>
              <a:t>Hybrid</a:t>
            </a:r>
          </a:p>
        </p:txBody>
      </p:sp>
      <p:sp>
        <p:nvSpPr>
          <p:cNvPr id="93" name="Rectangle 92">
            <a:extLst>
              <a:ext uri="{FF2B5EF4-FFF2-40B4-BE49-F238E27FC236}">
                <a16:creationId xmlns:a16="http://schemas.microsoft.com/office/drawing/2014/main" id="{1F09D33A-7652-4476-AC65-D2723CB89576}"/>
              </a:ext>
            </a:extLst>
          </p:cNvPr>
          <p:cNvSpPr/>
          <p:nvPr/>
        </p:nvSpPr>
        <p:spPr>
          <a:xfrm>
            <a:off x="413806" y="1826914"/>
            <a:ext cx="1233053" cy="345163"/>
          </a:xfrm>
          <a:prstGeom prst="rect">
            <a:avLst/>
          </a:prstGeom>
        </p:spPr>
        <p:txBody>
          <a:bodyPr wrap="none">
            <a:spAutoFit/>
          </a:bodyPr>
          <a:lstStyle/>
          <a:p>
            <a:pPr algn="ctr" defTabSz="932509">
              <a:defRPr/>
            </a:pPr>
            <a:r>
              <a:rPr lang="en-US" sz="1599" kern="0" spc="50">
                <a:solidFill>
                  <a:srgbClr val="353535">
                    <a:lumMod val="40000"/>
                    <a:lumOff val="60000"/>
                  </a:srgbClr>
                </a:solidFill>
                <a:latin typeface="Segoe UI" panose="020B0502040204020203" pitchFamily="34" charset="0"/>
                <a:cs typeface="Segoe UI" panose="020B0502040204020203" pitchFamily="34" charset="0"/>
              </a:rPr>
              <a:t>Productive</a:t>
            </a:r>
          </a:p>
        </p:txBody>
      </p:sp>
      <p:sp>
        <p:nvSpPr>
          <p:cNvPr id="94" name="speedometer_2">
            <a:extLst>
              <a:ext uri="{FF2B5EF4-FFF2-40B4-BE49-F238E27FC236}">
                <a16:creationId xmlns:a16="http://schemas.microsoft.com/office/drawing/2014/main" id="{C66B6F8E-3B6A-4D8E-AF1A-5DB38875608B}"/>
              </a:ext>
            </a:extLst>
          </p:cNvPr>
          <p:cNvSpPr>
            <a:spLocks noChangeAspect="1" noEditPoints="1"/>
          </p:cNvSpPr>
          <p:nvPr/>
        </p:nvSpPr>
        <p:spPr bwMode="auto">
          <a:xfrm>
            <a:off x="817775" y="1183560"/>
            <a:ext cx="439680" cy="439678"/>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28575">
            <a:solidFill>
              <a:srgbClr val="B3B2B4"/>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cs typeface="Segoe UI" pitchFamily="34" charset="0"/>
            </a:endParaRPr>
          </a:p>
        </p:txBody>
      </p:sp>
      <p:grpSp>
        <p:nvGrpSpPr>
          <p:cNvPr id="100" name="Group 99">
            <a:extLst>
              <a:ext uri="{FF2B5EF4-FFF2-40B4-BE49-F238E27FC236}">
                <a16:creationId xmlns:a16="http://schemas.microsoft.com/office/drawing/2014/main" id="{407C8F82-925F-4342-9824-1D96908E08E1}"/>
              </a:ext>
            </a:extLst>
          </p:cNvPr>
          <p:cNvGrpSpPr/>
          <p:nvPr/>
        </p:nvGrpSpPr>
        <p:grpSpPr>
          <a:xfrm>
            <a:off x="791606" y="2574304"/>
            <a:ext cx="460244" cy="449535"/>
            <a:chOff x="2088630" y="3287843"/>
            <a:chExt cx="429718" cy="419725"/>
          </a:xfrm>
          <a:noFill/>
        </p:grpSpPr>
        <p:sp>
          <p:nvSpPr>
            <p:cNvPr id="102" name="Rectangle 101">
              <a:extLst>
                <a:ext uri="{FF2B5EF4-FFF2-40B4-BE49-F238E27FC236}">
                  <a16:creationId xmlns:a16="http://schemas.microsoft.com/office/drawing/2014/main" id="{9220230F-20DF-40DA-A6AA-6C38E47DBA31}"/>
                </a:ext>
              </a:extLst>
            </p:cNvPr>
            <p:cNvSpPr/>
            <p:nvPr/>
          </p:nvSpPr>
          <p:spPr bwMode="auto">
            <a:xfrm>
              <a:off x="2213548" y="3287843"/>
              <a:ext cx="304800" cy="304800"/>
            </a:xfrm>
            <a:prstGeom prst="rect">
              <a:avLst/>
            </a:prstGeom>
            <a:noFill/>
            <a:ln w="28575">
              <a:solidFill>
                <a:srgbClr val="B3B2B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103" name="Rectangle 102">
              <a:extLst>
                <a:ext uri="{FF2B5EF4-FFF2-40B4-BE49-F238E27FC236}">
                  <a16:creationId xmlns:a16="http://schemas.microsoft.com/office/drawing/2014/main" id="{45BA0F79-6846-48AF-8284-BFA9A30557EE}"/>
                </a:ext>
              </a:extLst>
            </p:cNvPr>
            <p:cNvSpPr/>
            <p:nvPr/>
          </p:nvSpPr>
          <p:spPr bwMode="auto">
            <a:xfrm>
              <a:off x="2088630" y="3402768"/>
              <a:ext cx="304800" cy="304800"/>
            </a:xfrm>
            <a:prstGeom prst="rect">
              <a:avLst/>
            </a:prstGeom>
            <a:noFill/>
            <a:ln w="28575">
              <a:solidFill>
                <a:srgbClr val="B3B2B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cs typeface="Segoe UI" pitchFamily="34" charset="0"/>
              </a:endParaRPr>
            </a:p>
          </p:txBody>
        </p:sp>
      </p:grpSp>
      <p:pic>
        <p:nvPicPr>
          <p:cNvPr id="32" name="Picture 28"/>
          <p:cNvPicPr>
            <a:picLocks noChangeAspect="1"/>
          </p:cNvPicPr>
          <p:nvPr/>
        </p:nvPicPr>
        <p:blipFill rotWithShape="1">
          <a:blip r:embed="rId3" cstate="screen">
            <a:extLst>
              <a:ext uri="{28A0092B-C50C-407E-A947-70E740481C1C}">
                <a14:useLocalDpi xmlns:a14="http://schemas.microsoft.com/office/drawing/2010/main" val="0"/>
              </a:ext>
            </a:extLst>
          </a:blip>
          <a:srcRect/>
          <a:stretch/>
        </p:blipFill>
        <p:spPr>
          <a:xfrm>
            <a:off x="11122641" y="3023163"/>
            <a:ext cx="624352" cy="556190"/>
          </a:xfrm>
          <a:prstGeom prst="rect">
            <a:avLst/>
          </a:prstGeom>
        </p:spPr>
      </p:pic>
      <p:sp>
        <p:nvSpPr>
          <p:cNvPr id="33" name="Rectangle 32"/>
          <p:cNvSpPr/>
          <p:nvPr/>
        </p:nvSpPr>
        <p:spPr>
          <a:xfrm>
            <a:off x="11029056" y="3603852"/>
            <a:ext cx="811521" cy="350214"/>
          </a:xfrm>
          <a:prstGeom prst="rect">
            <a:avLst/>
          </a:prstGeom>
        </p:spPr>
        <p:txBody>
          <a:bodyPr wrap="square">
            <a:spAutoFit/>
          </a:bodyPr>
          <a:lstStyle/>
          <a:p>
            <a:pPr algn="ctr" defTabSz="582215" fontAlgn="ctr">
              <a:defRPr/>
            </a:pPr>
            <a:r>
              <a:rPr lang="en-US" sz="816" b="1" kern="0">
                <a:solidFill>
                  <a:srgbClr val="505050"/>
                </a:solidFill>
                <a:latin typeface="Segoe UI Semilight"/>
              </a:rPr>
              <a:t>HIPAA / HITECH Act</a:t>
            </a:r>
          </a:p>
        </p:txBody>
      </p:sp>
      <p:sp>
        <p:nvSpPr>
          <p:cNvPr id="34" name="Rectangle 33"/>
          <p:cNvSpPr/>
          <p:nvPr/>
        </p:nvSpPr>
        <p:spPr>
          <a:xfrm>
            <a:off x="8445204" y="4537601"/>
            <a:ext cx="756846" cy="222186"/>
          </a:xfrm>
          <a:prstGeom prst="rect">
            <a:avLst/>
          </a:prstGeom>
        </p:spPr>
        <p:txBody>
          <a:bodyPr wrap="square">
            <a:spAutoFit/>
          </a:bodyPr>
          <a:lstStyle/>
          <a:p>
            <a:pPr algn="ctr" defTabSz="582215" fontAlgn="ctr">
              <a:defRPr/>
            </a:pPr>
            <a:r>
              <a:rPr lang="en-US" sz="816" b="1" kern="0">
                <a:solidFill>
                  <a:srgbClr val="505050"/>
                </a:solidFill>
                <a:latin typeface="Segoe UI Semilight"/>
              </a:rPr>
              <a:t>FERPA</a:t>
            </a:r>
          </a:p>
        </p:txBody>
      </p:sp>
      <p:pic>
        <p:nvPicPr>
          <p:cNvPr id="40" name="Picture 39"/>
          <p:cNvPicPr>
            <a:picLocks noChangeAspect="1"/>
          </p:cNvPicPr>
          <p:nvPr/>
        </p:nvPicPr>
        <p:blipFill>
          <a:blip r:embed="rId4" cstate="screen">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604033" y="4042444"/>
            <a:ext cx="439189" cy="439189"/>
          </a:xfrm>
          <a:prstGeom prst="rect">
            <a:avLst/>
          </a:prstGeom>
        </p:spPr>
      </p:pic>
      <p:pic>
        <p:nvPicPr>
          <p:cNvPr id="41" name="Picture 40"/>
          <p:cNvPicPr>
            <a:picLocks noChangeAspect="1"/>
          </p:cNvPicPr>
          <p:nvPr/>
        </p:nvPicPr>
        <p:blipFill>
          <a:blip r:embed="rId5" cstate="screen">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371080" y="4147029"/>
            <a:ext cx="570289" cy="230018"/>
          </a:xfrm>
          <a:prstGeom prst="rect">
            <a:avLst/>
          </a:prstGeom>
        </p:spPr>
      </p:pic>
      <p:sp>
        <p:nvSpPr>
          <p:cNvPr id="42" name="Rectangle 41"/>
          <p:cNvSpPr/>
          <p:nvPr/>
        </p:nvSpPr>
        <p:spPr>
          <a:xfrm>
            <a:off x="4109231" y="4537600"/>
            <a:ext cx="1093987" cy="350214"/>
          </a:xfrm>
          <a:prstGeom prst="rect">
            <a:avLst/>
          </a:prstGeom>
        </p:spPr>
        <p:txBody>
          <a:bodyPr wrap="square">
            <a:spAutoFit/>
          </a:bodyPr>
          <a:lstStyle/>
          <a:p>
            <a:pPr algn="ctr" defTabSz="582215" fontAlgn="ctr">
              <a:defRPr/>
            </a:pPr>
            <a:r>
              <a:rPr lang="en-US" sz="816" b="1" kern="0">
                <a:solidFill>
                  <a:srgbClr val="505050"/>
                </a:solidFill>
                <a:latin typeface="Segoe UI Semilight"/>
              </a:rPr>
              <a:t>GxP</a:t>
            </a:r>
          </a:p>
          <a:p>
            <a:pPr algn="ctr" defTabSz="582215" fontAlgn="ctr">
              <a:defRPr/>
            </a:pPr>
            <a:r>
              <a:rPr lang="en-US" sz="816" b="1" kern="0">
                <a:solidFill>
                  <a:srgbClr val="505050"/>
                </a:solidFill>
                <a:latin typeface="Segoe UI Semilight"/>
              </a:rPr>
              <a:t>21 CFR Part 11</a:t>
            </a:r>
          </a:p>
        </p:txBody>
      </p:sp>
      <p:pic>
        <p:nvPicPr>
          <p:cNvPr id="43" name="Picture 42"/>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3014212" y="982820"/>
            <a:ext cx="540176" cy="541318"/>
          </a:xfrm>
          <a:prstGeom prst="rect">
            <a:avLst/>
          </a:prstGeom>
        </p:spPr>
      </p:pic>
      <p:sp>
        <p:nvSpPr>
          <p:cNvPr id="44" name="Rectangle 43"/>
          <p:cNvSpPr/>
          <p:nvPr/>
        </p:nvSpPr>
        <p:spPr>
          <a:xfrm>
            <a:off x="2995040" y="1579994"/>
            <a:ext cx="578521" cy="153845"/>
          </a:xfrm>
          <a:prstGeom prst="rect">
            <a:avLst/>
          </a:prstGeom>
        </p:spPr>
        <p:txBody>
          <a:bodyPr wrap="none" lIns="0" tIns="0" rIns="0" bIns="0">
            <a:noAutofit/>
          </a:bodyPr>
          <a:lstStyle/>
          <a:p>
            <a:pPr algn="ctr" defTabSz="608913" fontAlgn="ctr">
              <a:defRPr/>
            </a:pPr>
            <a:r>
              <a:rPr lang="en-US" sz="816" b="1" kern="0" dirty="0">
                <a:solidFill>
                  <a:srgbClr val="505050"/>
                </a:solidFill>
                <a:latin typeface="Segoe UI Semilight"/>
              </a:rPr>
              <a:t>ISO 27001</a:t>
            </a:r>
          </a:p>
        </p:txBody>
      </p:sp>
      <p:pic>
        <p:nvPicPr>
          <p:cNvPr id="45" name="Picture 44"/>
          <p:cNvPicPr>
            <a:picLocks noChangeAspect="1"/>
          </p:cNvPicPr>
          <p:nvPr/>
        </p:nvPicPr>
        <p:blipFill>
          <a:blip r:embed="rId7" cstate="screen">
            <a:extLst>
              <a:ext uri="{28A0092B-C50C-407E-A947-70E740481C1C}">
                <a14:useLocalDpi xmlns:a14="http://schemas.microsoft.com/office/drawing/2010/main" val="0"/>
              </a:ext>
            </a:extLst>
          </a:blip>
          <a:stretch>
            <a:fillRect/>
          </a:stretch>
        </p:blipFill>
        <p:spPr>
          <a:xfrm>
            <a:off x="11124303" y="984961"/>
            <a:ext cx="586614" cy="537038"/>
          </a:xfrm>
          <a:prstGeom prst="rect">
            <a:avLst/>
          </a:prstGeom>
        </p:spPr>
      </p:pic>
      <p:sp>
        <p:nvSpPr>
          <p:cNvPr id="47" name="Rectangle 46"/>
          <p:cNvSpPr/>
          <p:nvPr/>
        </p:nvSpPr>
        <p:spPr>
          <a:xfrm>
            <a:off x="11037005" y="1579994"/>
            <a:ext cx="761211" cy="153845"/>
          </a:xfrm>
          <a:prstGeom prst="rect">
            <a:avLst/>
          </a:prstGeom>
        </p:spPr>
        <p:txBody>
          <a:bodyPr wrap="none" lIns="0" tIns="0" rIns="0" bIns="0">
            <a:noAutofit/>
          </a:bodyPr>
          <a:lstStyle/>
          <a:p>
            <a:pPr algn="ctr" defTabSz="608913" fontAlgn="ctr">
              <a:defRPr/>
            </a:pPr>
            <a:r>
              <a:rPr lang="en-US" sz="816" b="1" kern="0">
                <a:solidFill>
                  <a:srgbClr val="505050"/>
                </a:solidFill>
                <a:latin typeface="Segoe UI Semilight"/>
              </a:rPr>
              <a:t>SOC 1 Type 2</a:t>
            </a:r>
          </a:p>
        </p:txBody>
      </p:sp>
      <p:pic>
        <p:nvPicPr>
          <p:cNvPr id="48" name="Picture 14" descr="http://www.theauditpeople.com/sites/default/files/pictures/iso-logo.png"/>
          <p:cNvPicPr>
            <a:picLocks noChangeAspect="1" noChangeArrowheads="1"/>
          </p:cNvPicPr>
          <p:nvPr/>
        </p:nvPicPr>
        <p:blipFill>
          <a:blip r:embed="rId8" cstate="screen">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988363" y="1027616"/>
            <a:ext cx="597884" cy="451731"/>
          </a:xfrm>
          <a:prstGeom prst="rect">
            <a:avLst/>
          </a:prstGeom>
          <a:noFill/>
          <a:extLst>
            <a:ext uri="{909E8E84-426E-40DD-AFC4-6F175D3DCCD1}">
              <a14:hiddenFill xmlns:a14="http://schemas.microsoft.com/office/drawing/2010/main">
                <a:solidFill>
                  <a:srgbClr val="FFFFFF"/>
                </a:solidFill>
              </a14:hiddenFill>
            </a:ext>
          </a:extLst>
        </p:spPr>
      </p:pic>
      <p:sp>
        <p:nvSpPr>
          <p:cNvPr id="49" name="Rectangle 48"/>
          <p:cNvSpPr/>
          <p:nvPr/>
        </p:nvSpPr>
        <p:spPr>
          <a:xfrm>
            <a:off x="4998045" y="1579994"/>
            <a:ext cx="578520" cy="153845"/>
          </a:xfrm>
          <a:prstGeom prst="rect">
            <a:avLst/>
          </a:prstGeom>
        </p:spPr>
        <p:txBody>
          <a:bodyPr wrap="none" lIns="0" tIns="0" rIns="0" bIns="0">
            <a:noAutofit/>
          </a:bodyPr>
          <a:lstStyle/>
          <a:p>
            <a:pPr algn="ctr" defTabSz="608913" fontAlgn="ctr">
              <a:defRPr/>
            </a:pPr>
            <a:r>
              <a:rPr lang="en-US" sz="816" b="1" kern="0">
                <a:solidFill>
                  <a:srgbClr val="505050"/>
                </a:solidFill>
                <a:latin typeface="Segoe UI Semilight"/>
              </a:rPr>
              <a:t>ISO 27018</a:t>
            </a:r>
          </a:p>
        </p:txBody>
      </p:sp>
      <p:pic>
        <p:nvPicPr>
          <p:cNvPr id="50" name="Picture 49"/>
          <p:cNvPicPr>
            <a:picLocks noChangeAspect="1"/>
          </p:cNvPicPr>
          <p:nvPr/>
        </p:nvPicPr>
        <p:blipFill>
          <a:blip r:embed="rId9" cstate="screen">
            <a:extLst>
              <a:ext uri="{28A0092B-C50C-407E-A947-70E740481C1C}">
                <a14:useLocalDpi xmlns:a14="http://schemas.microsoft.com/office/drawing/2010/main" val="0"/>
              </a:ext>
            </a:extLst>
          </a:blip>
          <a:stretch>
            <a:fillRect/>
          </a:stretch>
        </p:blipFill>
        <p:spPr>
          <a:xfrm>
            <a:off x="6894070" y="1969748"/>
            <a:ext cx="793853" cy="304393"/>
          </a:xfrm>
          <a:prstGeom prst="rect">
            <a:avLst/>
          </a:prstGeom>
        </p:spPr>
      </p:pic>
      <p:sp>
        <p:nvSpPr>
          <p:cNvPr id="51" name="Rectangle 50"/>
          <p:cNvSpPr/>
          <p:nvPr/>
        </p:nvSpPr>
        <p:spPr>
          <a:xfrm>
            <a:off x="6868725" y="2394024"/>
            <a:ext cx="844544" cy="307690"/>
          </a:xfrm>
          <a:prstGeom prst="rect">
            <a:avLst/>
          </a:prstGeom>
        </p:spPr>
        <p:txBody>
          <a:bodyPr wrap="none" lIns="0" tIns="0" rIns="0" bIns="0">
            <a:noAutofit/>
          </a:bodyPr>
          <a:lstStyle/>
          <a:p>
            <a:pPr algn="ctr" defTabSz="608913" fontAlgn="ctr">
              <a:defRPr/>
            </a:pPr>
            <a:r>
              <a:rPr lang="en-US" sz="816" b="1" kern="0">
                <a:solidFill>
                  <a:srgbClr val="505050"/>
                </a:solidFill>
                <a:latin typeface="Segoe UI Semilight"/>
              </a:rPr>
              <a:t>CSA STAR</a:t>
            </a:r>
          </a:p>
          <a:p>
            <a:pPr algn="ctr" defTabSz="608913" fontAlgn="ctr">
              <a:defRPr/>
            </a:pPr>
            <a:r>
              <a:rPr lang="en-US" sz="816" b="1" kern="0">
                <a:solidFill>
                  <a:srgbClr val="505050"/>
                </a:solidFill>
                <a:latin typeface="Segoe UI Semilight"/>
              </a:rPr>
              <a:t>Self-Assessment</a:t>
            </a:r>
          </a:p>
          <a:p>
            <a:pPr algn="ctr" defTabSz="608913" fontAlgn="ctr">
              <a:defRPr/>
            </a:pPr>
            <a:endParaRPr lang="en-US" sz="816" b="1" kern="0">
              <a:solidFill>
                <a:srgbClr val="505050"/>
              </a:solidFill>
              <a:latin typeface="Segoe UI Semilight"/>
            </a:endParaRPr>
          </a:p>
        </p:txBody>
      </p:sp>
      <p:pic>
        <p:nvPicPr>
          <p:cNvPr id="52" name="Picture 51"/>
          <p:cNvPicPr>
            <a:picLocks noChangeAspect="1"/>
          </p:cNvPicPr>
          <p:nvPr/>
        </p:nvPicPr>
        <p:blipFill>
          <a:blip r:embed="rId10" cstate="screen">
            <a:extLst>
              <a:ext uri="{28A0092B-C50C-407E-A947-70E740481C1C}">
                <a14:useLocalDpi xmlns:a14="http://schemas.microsoft.com/office/drawing/2010/main" val="0"/>
              </a:ext>
            </a:extLst>
          </a:blip>
          <a:stretch>
            <a:fillRect/>
          </a:stretch>
        </p:blipFill>
        <p:spPr>
          <a:xfrm>
            <a:off x="9024434" y="5241668"/>
            <a:ext cx="660412" cy="216137"/>
          </a:xfrm>
          <a:prstGeom prst="rect">
            <a:avLst/>
          </a:prstGeom>
        </p:spPr>
      </p:pic>
      <p:sp>
        <p:nvSpPr>
          <p:cNvPr id="53" name="Rectangle 52"/>
          <p:cNvSpPr/>
          <p:nvPr/>
        </p:nvSpPr>
        <p:spPr>
          <a:xfrm>
            <a:off x="9039832" y="5585424"/>
            <a:ext cx="629615" cy="318306"/>
          </a:xfrm>
          <a:prstGeom prst="rect">
            <a:avLst/>
          </a:prstGeom>
        </p:spPr>
        <p:txBody>
          <a:bodyPr wrap="square" anchor="ctr">
            <a:spAutoFit/>
          </a:bodyPr>
          <a:lstStyle/>
          <a:p>
            <a:pPr algn="ctr" defTabSz="582215" fontAlgn="ctr">
              <a:defRPr/>
            </a:pPr>
            <a:r>
              <a:rPr lang="en-US" sz="714" b="1" kern="0">
                <a:solidFill>
                  <a:srgbClr val="505050"/>
                </a:solidFill>
                <a:latin typeface="Segoe UI Semilight"/>
              </a:rPr>
              <a:t>Singapore</a:t>
            </a:r>
          </a:p>
          <a:p>
            <a:pPr algn="ctr" defTabSz="582215" fontAlgn="ctr">
              <a:defRPr/>
            </a:pPr>
            <a:r>
              <a:rPr lang="en-US" sz="714" b="1" kern="0">
                <a:solidFill>
                  <a:srgbClr val="505050"/>
                </a:solidFill>
                <a:latin typeface="Segoe UI Semilight"/>
              </a:rPr>
              <a:t>MTCS</a:t>
            </a:r>
          </a:p>
        </p:txBody>
      </p:sp>
      <p:sp>
        <p:nvSpPr>
          <p:cNvPr id="54" name="Rectangle 53"/>
          <p:cNvSpPr/>
          <p:nvPr/>
        </p:nvSpPr>
        <p:spPr>
          <a:xfrm>
            <a:off x="5109421" y="5585424"/>
            <a:ext cx="573554" cy="318306"/>
          </a:xfrm>
          <a:prstGeom prst="rect">
            <a:avLst/>
          </a:prstGeom>
        </p:spPr>
        <p:txBody>
          <a:bodyPr wrap="square" anchor="ctr">
            <a:spAutoFit/>
          </a:bodyPr>
          <a:lstStyle/>
          <a:p>
            <a:pPr algn="ctr" defTabSz="582215" fontAlgn="ctr">
              <a:defRPr/>
            </a:pPr>
            <a:r>
              <a:rPr lang="en-US" sz="714" b="1" kern="0">
                <a:solidFill>
                  <a:srgbClr val="505050"/>
                </a:solidFill>
                <a:latin typeface="Segoe UI Semilight"/>
              </a:rPr>
              <a:t>UK </a:t>
            </a:r>
          </a:p>
          <a:p>
            <a:pPr algn="ctr" defTabSz="582215" fontAlgn="ctr">
              <a:defRPr/>
            </a:pPr>
            <a:r>
              <a:rPr lang="en-US" sz="714" b="1" kern="0">
                <a:solidFill>
                  <a:srgbClr val="505050"/>
                </a:solidFill>
                <a:latin typeface="Segoe UI Semilight"/>
              </a:rPr>
              <a:t>G-Cloud</a:t>
            </a:r>
          </a:p>
        </p:txBody>
      </p:sp>
      <p:pic>
        <p:nvPicPr>
          <p:cNvPr id="55" name="Picture 54"/>
          <p:cNvPicPr>
            <a:picLocks noChangeAspect="1"/>
          </p:cNvPicPr>
          <p:nvPr/>
        </p:nvPicPr>
        <p:blipFill>
          <a:blip r:embed="rId11" cstate="screen">
            <a:extLst>
              <a:ext uri="{28A0092B-C50C-407E-A947-70E740481C1C}">
                <a14:useLocalDpi xmlns:a14="http://schemas.microsoft.com/office/drawing/2010/main" val="0"/>
              </a:ext>
            </a:extLst>
          </a:blip>
          <a:stretch>
            <a:fillRect/>
          </a:stretch>
        </p:blipFill>
        <p:spPr>
          <a:xfrm>
            <a:off x="5213343" y="5166883"/>
            <a:ext cx="365708" cy="365707"/>
          </a:xfrm>
          <a:prstGeom prst="rect">
            <a:avLst/>
          </a:prstGeom>
        </p:spPr>
      </p:pic>
      <p:sp>
        <p:nvSpPr>
          <p:cNvPr id="56" name="Rectangle 55"/>
          <p:cNvSpPr/>
          <p:nvPr/>
        </p:nvSpPr>
        <p:spPr>
          <a:xfrm>
            <a:off x="10021857" y="5582295"/>
            <a:ext cx="651423" cy="318351"/>
          </a:xfrm>
          <a:prstGeom prst="rect">
            <a:avLst/>
          </a:prstGeom>
        </p:spPr>
        <p:txBody>
          <a:bodyPr wrap="square" anchor="ctr">
            <a:spAutoFit/>
          </a:bodyPr>
          <a:lstStyle/>
          <a:p>
            <a:pPr algn="ctr" defTabSz="582215" fontAlgn="ctr">
              <a:defRPr/>
            </a:pPr>
            <a:r>
              <a:rPr lang="en-US" sz="714" b="1" kern="0">
                <a:solidFill>
                  <a:srgbClr val="505050"/>
                </a:solidFill>
                <a:latin typeface="Segoe UI Semilight"/>
              </a:rPr>
              <a:t>Australia</a:t>
            </a:r>
          </a:p>
          <a:p>
            <a:pPr algn="ctr" defTabSz="582215" fontAlgn="ctr">
              <a:defRPr/>
            </a:pPr>
            <a:r>
              <a:rPr lang="en-US" sz="714" b="1" kern="0">
                <a:solidFill>
                  <a:srgbClr val="505050"/>
                </a:solidFill>
                <a:latin typeface="Segoe UI Semilight"/>
              </a:rPr>
              <a:t>IRAP/CCSL</a:t>
            </a:r>
          </a:p>
        </p:txBody>
      </p:sp>
      <p:pic>
        <p:nvPicPr>
          <p:cNvPr id="57" name="Picture 56" descr="IRAP logo">
            <a:hlinkClick r:id="rId12"/>
          </p:cNvPr>
          <p:cNvPicPr/>
          <p:nvPr/>
        </p:nvPicPr>
        <p:blipFill>
          <a:blip r:embed="rId13" cstate="screen">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107893" y="5191388"/>
            <a:ext cx="479352" cy="316693"/>
          </a:xfrm>
          <a:prstGeom prst="rect">
            <a:avLst/>
          </a:prstGeom>
          <a:noFill/>
          <a:ln>
            <a:noFill/>
          </a:ln>
        </p:spPr>
      </p:pic>
      <p:pic>
        <p:nvPicPr>
          <p:cNvPr id="58" name="Picture 57" descr="FISC : The Center for Financial Industry Infomation System">
            <a:hlinkClick r:id="rId14" tooltip="&quot;FISC HOME&quot;"/>
          </p:cNvPr>
          <p:cNvPicPr/>
          <p:nvPr/>
        </p:nvPicPr>
        <p:blipFill rotWithShape="1">
          <a:blip r:embed="rId15" cstate="screen">
            <a:clrChange>
              <a:clrFrom>
                <a:srgbClr val="FFFFFB"/>
              </a:clrFrom>
              <a:clrTo>
                <a:srgbClr val="FFFFFB">
                  <a:alpha val="0"/>
                </a:srgbClr>
              </a:clrTo>
            </a:clrChange>
            <a:extLst>
              <a:ext uri="{28A0092B-C50C-407E-A947-70E740481C1C}">
                <a14:useLocalDpi xmlns:a14="http://schemas.microsoft.com/office/drawing/2010/main" val="0"/>
              </a:ext>
            </a:extLst>
          </a:blip>
          <a:srcRect/>
          <a:stretch/>
        </p:blipFill>
        <p:spPr bwMode="auto">
          <a:xfrm>
            <a:off x="9847825" y="3184581"/>
            <a:ext cx="562530" cy="233357"/>
          </a:xfrm>
          <a:prstGeom prst="rect">
            <a:avLst/>
          </a:prstGeom>
          <a:noFill/>
          <a:ln>
            <a:noFill/>
          </a:ln>
        </p:spPr>
      </p:pic>
      <p:sp>
        <p:nvSpPr>
          <p:cNvPr id="59" name="Rectangle 58"/>
          <p:cNvSpPr/>
          <p:nvPr/>
        </p:nvSpPr>
        <p:spPr>
          <a:xfrm>
            <a:off x="9741950" y="3603853"/>
            <a:ext cx="774281" cy="222186"/>
          </a:xfrm>
          <a:prstGeom prst="rect">
            <a:avLst/>
          </a:prstGeom>
        </p:spPr>
        <p:txBody>
          <a:bodyPr wrap="square">
            <a:spAutoFit/>
          </a:bodyPr>
          <a:lstStyle/>
          <a:p>
            <a:pPr algn="ctr" defTabSz="582215" fontAlgn="ctr">
              <a:defRPr/>
            </a:pPr>
            <a:r>
              <a:rPr lang="en-US" sz="816" b="1" kern="0">
                <a:solidFill>
                  <a:srgbClr val="505050"/>
                </a:solidFill>
                <a:latin typeface="Segoe UI Semilight"/>
              </a:rPr>
              <a:t>FISC Japan</a:t>
            </a:r>
          </a:p>
        </p:txBody>
      </p:sp>
      <p:pic>
        <p:nvPicPr>
          <p:cNvPr id="60" name="Picture 59" descr="http://ts1.mm.bing.net/th?&amp;id=HN.607999990459468225&amp;w=300&amp;h=300&amp;c=0&amp;pid=1.9&amp;rs=0&amp;p=0"/>
          <p:cNvPicPr/>
          <p:nvPr/>
        </p:nvPicPr>
        <p:blipFill>
          <a:blip r:embed="rId16" cstate="screen">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1182501" y="5127444"/>
            <a:ext cx="486587" cy="444584"/>
          </a:xfrm>
          <a:prstGeom prst="rect">
            <a:avLst/>
          </a:prstGeom>
          <a:noFill/>
          <a:ln>
            <a:noFill/>
          </a:ln>
        </p:spPr>
      </p:pic>
      <p:sp>
        <p:nvSpPr>
          <p:cNvPr id="61" name="Rectangle 60"/>
          <p:cNvSpPr/>
          <p:nvPr/>
        </p:nvSpPr>
        <p:spPr>
          <a:xfrm>
            <a:off x="11017918" y="5585424"/>
            <a:ext cx="815752" cy="318306"/>
          </a:xfrm>
          <a:prstGeom prst="rect">
            <a:avLst/>
          </a:prstGeom>
        </p:spPr>
        <p:txBody>
          <a:bodyPr wrap="square" anchor="ctr">
            <a:spAutoFit/>
          </a:bodyPr>
          <a:lstStyle/>
          <a:p>
            <a:pPr algn="ctr" defTabSz="582215" fontAlgn="ctr">
              <a:defRPr/>
            </a:pPr>
            <a:r>
              <a:rPr lang="en-US" sz="714" b="1" kern="0">
                <a:solidFill>
                  <a:srgbClr val="505050"/>
                </a:solidFill>
                <a:latin typeface="Segoe UI Semilight"/>
              </a:rPr>
              <a:t> New Zealand </a:t>
            </a:r>
          </a:p>
          <a:p>
            <a:pPr algn="ctr" defTabSz="582215" fontAlgn="ctr">
              <a:defRPr/>
            </a:pPr>
            <a:r>
              <a:rPr lang="en-US" sz="714" b="1" kern="0">
                <a:solidFill>
                  <a:srgbClr val="505050"/>
                </a:solidFill>
                <a:latin typeface="Segoe UI Semilight"/>
              </a:rPr>
              <a:t>GCIO</a:t>
            </a:r>
          </a:p>
        </p:txBody>
      </p:sp>
      <p:pic>
        <p:nvPicPr>
          <p:cNvPr id="62" name="Picture 8" descr="image002"/>
          <p:cNvPicPr>
            <a:picLocks noChangeAspect="1" noChangeArrowheads="1"/>
          </p:cNvPicPr>
          <p:nvPr/>
        </p:nvPicPr>
        <p:blipFill>
          <a:blip r:embed="rId17" cstate="screen">
            <a:clrChange>
              <a:clrFrom>
                <a:srgbClr val="FFFFFD"/>
              </a:clrFrom>
              <a:clrTo>
                <a:srgbClr val="FFFFFD">
                  <a:alpha val="0"/>
                </a:srgbClr>
              </a:clrTo>
            </a:clrChange>
            <a:extLst>
              <a:ext uri="{28A0092B-C50C-407E-A947-70E740481C1C}">
                <a14:useLocalDpi xmlns:a14="http://schemas.microsoft.com/office/drawing/2010/main" val="0"/>
              </a:ext>
            </a:extLst>
          </a:blip>
          <a:srcRect/>
          <a:stretch>
            <a:fillRect/>
          </a:stretch>
        </p:blipFill>
        <p:spPr bwMode="auto">
          <a:xfrm>
            <a:off x="7180606" y="5128560"/>
            <a:ext cx="442356" cy="442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 name="Rectangle 62"/>
          <p:cNvSpPr/>
          <p:nvPr/>
        </p:nvSpPr>
        <p:spPr>
          <a:xfrm>
            <a:off x="7091302" y="5585424"/>
            <a:ext cx="620966" cy="318306"/>
          </a:xfrm>
          <a:prstGeom prst="rect">
            <a:avLst/>
          </a:prstGeom>
        </p:spPr>
        <p:txBody>
          <a:bodyPr wrap="square" anchor="ctr">
            <a:spAutoFit/>
          </a:bodyPr>
          <a:lstStyle/>
          <a:p>
            <a:pPr algn="ctr" defTabSz="582215" fontAlgn="ctr">
              <a:defRPr/>
            </a:pPr>
            <a:r>
              <a:rPr lang="en-US" sz="714" b="1" kern="0">
                <a:solidFill>
                  <a:srgbClr val="505050"/>
                </a:solidFill>
                <a:latin typeface="Segoe UI Semilight"/>
              </a:rPr>
              <a:t>China</a:t>
            </a:r>
          </a:p>
          <a:p>
            <a:pPr algn="ctr" defTabSz="582215" fontAlgn="ctr">
              <a:defRPr/>
            </a:pPr>
            <a:r>
              <a:rPr lang="en-US" sz="714" b="1" kern="0">
                <a:solidFill>
                  <a:srgbClr val="505050"/>
                </a:solidFill>
                <a:latin typeface="Segoe UI Semilight"/>
              </a:rPr>
              <a:t>GB 18030</a:t>
            </a:r>
          </a:p>
        </p:txBody>
      </p:sp>
      <p:sp>
        <p:nvSpPr>
          <p:cNvPr id="64" name="Rectangle 63"/>
          <p:cNvSpPr/>
          <p:nvPr/>
        </p:nvSpPr>
        <p:spPr>
          <a:xfrm>
            <a:off x="3964721" y="5582295"/>
            <a:ext cx="808137" cy="318351"/>
          </a:xfrm>
          <a:prstGeom prst="rect">
            <a:avLst/>
          </a:prstGeom>
        </p:spPr>
        <p:txBody>
          <a:bodyPr wrap="square" anchor="ctr">
            <a:spAutoFit/>
          </a:bodyPr>
          <a:lstStyle/>
          <a:p>
            <a:pPr algn="ctr" defTabSz="582215" fontAlgn="ctr">
              <a:defRPr/>
            </a:pPr>
            <a:r>
              <a:rPr lang="en-US" sz="714" b="1" kern="0">
                <a:solidFill>
                  <a:srgbClr val="505050"/>
                </a:solidFill>
                <a:latin typeface="Segoe UI Semilight"/>
              </a:rPr>
              <a:t>EU</a:t>
            </a:r>
          </a:p>
          <a:p>
            <a:pPr algn="ctr" defTabSz="582215" fontAlgn="ctr">
              <a:defRPr/>
            </a:pPr>
            <a:r>
              <a:rPr lang="en-US" sz="714" b="1" kern="0">
                <a:solidFill>
                  <a:srgbClr val="505050"/>
                </a:solidFill>
                <a:latin typeface="Segoe UI Semilight"/>
              </a:rPr>
              <a:t>Model Clauses</a:t>
            </a:r>
          </a:p>
        </p:txBody>
      </p:sp>
      <p:pic>
        <p:nvPicPr>
          <p:cNvPr id="65" name="Picture 64"/>
          <p:cNvPicPr>
            <a:picLocks noChangeAspect="1"/>
          </p:cNvPicPr>
          <p:nvPr/>
        </p:nvPicPr>
        <p:blipFill>
          <a:blip r:embed="rId18" cstate="screen">
            <a:extLst>
              <a:ext uri="{28A0092B-C50C-407E-A947-70E740481C1C}">
                <a14:useLocalDpi xmlns:a14="http://schemas.microsoft.com/office/drawing/2010/main" val="0"/>
              </a:ext>
            </a:extLst>
          </a:blip>
          <a:stretch>
            <a:fillRect/>
          </a:stretch>
        </p:blipFill>
        <p:spPr>
          <a:xfrm>
            <a:off x="4086521" y="5154131"/>
            <a:ext cx="564538" cy="391207"/>
          </a:xfrm>
          <a:prstGeom prst="rect">
            <a:avLst/>
          </a:prstGeom>
        </p:spPr>
      </p:pic>
      <p:sp>
        <p:nvSpPr>
          <p:cNvPr id="66" name="Rectangle 65"/>
          <p:cNvSpPr/>
          <p:nvPr/>
        </p:nvSpPr>
        <p:spPr>
          <a:xfrm>
            <a:off x="4115662" y="6519436"/>
            <a:ext cx="506253" cy="318306"/>
          </a:xfrm>
          <a:prstGeom prst="rect">
            <a:avLst/>
          </a:prstGeom>
        </p:spPr>
        <p:txBody>
          <a:bodyPr wrap="square" anchor="ctr">
            <a:spAutoFit/>
          </a:bodyPr>
          <a:lstStyle/>
          <a:p>
            <a:pPr algn="ctr" defTabSz="582215" fontAlgn="ctr">
              <a:defRPr/>
            </a:pPr>
            <a:r>
              <a:rPr lang="en-US" sz="714" b="1" kern="0">
                <a:solidFill>
                  <a:srgbClr val="505050"/>
                </a:solidFill>
                <a:latin typeface="Segoe UI Semilight"/>
              </a:rPr>
              <a:t>ENISA</a:t>
            </a:r>
          </a:p>
          <a:p>
            <a:pPr algn="ctr" defTabSz="582215" fontAlgn="ctr">
              <a:defRPr/>
            </a:pPr>
            <a:r>
              <a:rPr lang="en-US" sz="714" b="1" kern="0">
                <a:solidFill>
                  <a:srgbClr val="505050"/>
                </a:solidFill>
                <a:latin typeface="Segoe UI Semilight"/>
              </a:rPr>
              <a:t>IAF</a:t>
            </a:r>
          </a:p>
        </p:txBody>
      </p:sp>
      <p:pic>
        <p:nvPicPr>
          <p:cNvPr id="67" name="Picture 66"/>
          <p:cNvPicPr>
            <a:picLocks noChangeAspect="1"/>
          </p:cNvPicPr>
          <p:nvPr/>
        </p:nvPicPr>
        <p:blipFill>
          <a:blip r:embed="rId19" cstate="screen">
            <a:extLst>
              <a:ext uri="{28A0092B-C50C-407E-A947-70E740481C1C}">
                <a14:useLocalDpi xmlns:a14="http://schemas.microsoft.com/office/drawing/2010/main" val="0"/>
              </a:ext>
            </a:extLst>
          </a:blip>
          <a:stretch>
            <a:fillRect/>
          </a:stretch>
        </p:blipFill>
        <p:spPr>
          <a:xfrm>
            <a:off x="4156703" y="6083869"/>
            <a:ext cx="424174" cy="400420"/>
          </a:xfrm>
          <a:prstGeom prst="rect">
            <a:avLst/>
          </a:prstGeom>
        </p:spPr>
      </p:pic>
      <p:pic>
        <p:nvPicPr>
          <p:cNvPr id="68" name="Picture 67"/>
          <p:cNvPicPr>
            <a:picLocks noChangeAspect="1"/>
          </p:cNvPicPr>
          <p:nvPr/>
        </p:nvPicPr>
        <p:blipFill>
          <a:blip r:embed="rId20" cstate="screen">
            <a:extLst>
              <a:ext uri="{28A0092B-C50C-407E-A947-70E740481C1C}">
                <a14:useLocalDpi xmlns:a14="http://schemas.microsoft.com/office/drawing/2010/main" val="0"/>
              </a:ext>
            </a:extLst>
          </a:blip>
          <a:stretch>
            <a:fillRect/>
          </a:stretch>
        </p:blipFill>
        <p:spPr>
          <a:xfrm>
            <a:off x="3030330" y="5218446"/>
            <a:ext cx="437874" cy="262583"/>
          </a:xfrm>
          <a:prstGeom prst="rect">
            <a:avLst/>
          </a:prstGeom>
        </p:spPr>
      </p:pic>
      <p:sp>
        <p:nvSpPr>
          <p:cNvPr id="69" name="Rectangle 68"/>
          <p:cNvSpPr/>
          <p:nvPr/>
        </p:nvSpPr>
        <p:spPr>
          <a:xfrm>
            <a:off x="2910742" y="5585424"/>
            <a:ext cx="677049" cy="318306"/>
          </a:xfrm>
          <a:prstGeom prst="rect">
            <a:avLst/>
          </a:prstGeom>
        </p:spPr>
        <p:txBody>
          <a:bodyPr wrap="square" anchor="ctr">
            <a:spAutoFit/>
          </a:bodyPr>
          <a:lstStyle/>
          <a:p>
            <a:pPr algn="ctr" defTabSz="582215" fontAlgn="ctr">
              <a:defRPr/>
            </a:pPr>
            <a:r>
              <a:rPr lang="en-US" sz="714" b="1" kern="0">
                <a:solidFill>
                  <a:srgbClr val="505050"/>
                </a:solidFill>
                <a:latin typeface="Segoe UI Semilight"/>
              </a:rPr>
              <a:t>Argentina </a:t>
            </a:r>
            <a:br>
              <a:rPr lang="en-US" sz="714" b="1" kern="0">
                <a:solidFill>
                  <a:srgbClr val="505050"/>
                </a:solidFill>
                <a:latin typeface="Segoe UI Semilight"/>
              </a:rPr>
            </a:br>
            <a:r>
              <a:rPr lang="en-US" sz="714" b="1" kern="0">
                <a:solidFill>
                  <a:srgbClr val="505050"/>
                </a:solidFill>
                <a:latin typeface="Segoe UI Semilight"/>
              </a:rPr>
              <a:t>PDPA</a:t>
            </a:r>
          </a:p>
        </p:txBody>
      </p:sp>
      <p:pic>
        <p:nvPicPr>
          <p:cNvPr id="70" name="Picture 69" descr="http://jcispa.jasa.jp/wp/wp-content/themes/jcispa_academica/images/fig_cslogo01.png"/>
          <p:cNvPicPr/>
          <p:nvPr/>
        </p:nvPicPr>
        <p:blipFill>
          <a:blip r:embed="rId21" cstate="screen">
            <a:extLst>
              <a:ext uri="{28A0092B-C50C-407E-A947-70E740481C1C}">
                <a14:useLocalDpi xmlns:a14="http://schemas.microsoft.com/office/drawing/2010/main" val="0"/>
              </a:ext>
            </a:extLst>
          </a:blip>
          <a:srcRect/>
          <a:stretch>
            <a:fillRect/>
          </a:stretch>
        </p:blipFill>
        <p:spPr bwMode="auto">
          <a:xfrm>
            <a:off x="5198010" y="6109672"/>
            <a:ext cx="396376" cy="348809"/>
          </a:xfrm>
          <a:prstGeom prst="rect">
            <a:avLst/>
          </a:prstGeom>
          <a:noFill/>
          <a:ln>
            <a:noFill/>
          </a:ln>
        </p:spPr>
      </p:pic>
      <p:sp>
        <p:nvSpPr>
          <p:cNvPr id="71" name="Rectangle 70"/>
          <p:cNvSpPr/>
          <p:nvPr/>
        </p:nvSpPr>
        <p:spPr>
          <a:xfrm>
            <a:off x="5074814" y="6516307"/>
            <a:ext cx="642767" cy="318351"/>
          </a:xfrm>
          <a:prstGeom prst="rect">
            <a:avLst/>
          </a:prstGeom>
        </p:spPr>
        <p:txBody>
          <a:bodyPr wrap="square" anchor="ctr">
            <a:spAutoFit/>
          </a:bodyPr>
          <a:lstStyle/>
          <a:p>
            <a:pPr algn="ctr" defTabSz="582215" fontAlgn="ctr">
              <a:defRPr/>
            </a:pPr>
            <a:r>
              <a:rPr lang="en-US" sz="714" b="1" kern="0">
                <a:solidFill>
                  <a:srgbClr val="505050"/>
                </a:solidFill>
                <a:latin typeface="Segoe UI Semilight"/>
              </a:rPr>
              <a:t>Japan CS Mark Gold</a:t>
            </a:r>
          </a:p>
        </p:txBody>
      </p:sp>
      <p:pic>
        <p:nvPicPr>
          <p:cNvPr id="72" name="Picture 71"/>
          <p:cNvPicPr>
            <a:picLocks noChangeAspect="1"/>
          </p:cNvPicPr>
          <p:nvPr/>
        </p:nvPicPr>
        <p:blipFill>
          <a:blip r:embed="rId22" cstate="screen">
            <a:extLst>
              <a:ext uri="{28A0092B-C50C-407E-A947-70E740481C1C}">
                <a14:useLocalDpi xmlns:a14="http://schemas.microsoft.com/office/drawing/2010/main" val="0"/>
              </a:ext>
            </a:extLst>
          </a:blip>
          <a:stretch>
            <a:fillRect/>
          </a:stretch>
        </p:blipFill>
        <p:spPr>
          <a:xfrm>
            <a:off x="4391303" y="3036338"/>
            <a:ext cx="529842" cy="529842"/>
          </a:xfrm>
          <a:prstGeom prst="rect">
            <a:avLst/>
          </a:prstGeom>
        </p:spPr>
      </p:pic>
      <p:sp>
        <p:nvSpPr>
          <p:cNvPr id="73" name="Rectangle 72"/>
          <p:cNvSpPr/>
          <p:nvPr/>
        </p:nvSpPr>
        <p:spPr>
          <a:xfrm>
            <a:off x="4325315" y="3603853"/>
            <a:ext cx="661818" cy="152765"/>
          </a:xfrm>
          <a:prstGeom prst="rect">
            <a:avLst/>
          </a:prstGeom>
        </p:spPr>
        <p:txBody>
          <a:bodyPr wrap="none" lIns="0" tIns="0" rIns="0" bIns="0">
            <a:noAutofit/>
          </a:bodyPr>
          <a:lstStyle/>
          <a:p>
            <a:pPr algn="ctr" defTabSz="608913" fontAlgn="ctr">
              <a:defRPr/>
            </a:pPr>
            <a:r>
              <a:rPr lang="en-US" sz="816" b="1" kern="0">
                <a:solidFill>
                  <a:srgbClr val="505050"/>
                </a:solidFill>
                <a:latin typeface="Segoe UI Semilight"/>
              </a:rPr>
              <a:t>CDSA</a:t>
            </a:r>
          </a:p>
        </p:txBody>
      </p:sp>
      <p:sp>
        <p:nvSpPr>
          <p:cNvPr id="74" name="Rectangle 73"/>
          <p:cNvSpPr/>
          <p:nvPr/>
        </p:nvSpPr>
        <p:spPr>
          <a:xfrm>
            <a:off x="8419786" y="3603852"/>
            <a:ext cx="807682" cy="307690"/>
          </a:xfrm>
          <a:prstGeom prst="rect">
            <a:avLst/>
          </a:prstGeom>
        </p:spPr>
        <p:txBody>
          <a:bodyPr wrap="none" lIns="0" tIns="0" rIns="0" bIns="0">
            <a:noAutofit/>
          </a:bodyPr>
          <a:lstStyle/>
          <a:p>
            <a:pPr algn="ctr" defTabSz="608913" fontAlgn="ctr">
              <a:defRPr/>
            </a:pPr>
            <a:r>
              <a:rPr lang="en-US" sz="816" b="1" kern="0">
                <a:solidFill>
                  <a:srgbClr val="505050"/>
                </a:solidFill>
                <a:latin typeface="Segoe UI Semilight"/>
              </a:rPr>
              <a:t>Shared</a:t>
            </a:r>
          </a:p>
          <a:p>
            <a:pPr algn="ctr" defTabSz="608913" fontAlgn="ctr">
              <a:defRPr/>
            </a:pPr>
            <a:r>
              <a:rPr lang="en-US" sz="816" b="1" kern="0">
                <a:solidFill>
                  <a:srgbClr val="505050"/>
                </a:solidFill>
                <a:latin typeface="Segoe UI Semilight"/>
              </a:rPr>
              <a:t>Assessments</a:t>
            </a:r>
          </a:p>
        </p:txBody>
      </p:sp>
      <p:pic>
        <p:nvPicPr>
          <p:cNvPr id="75" name="Picture 74"/>
          <p:cNvPicPr>
            <a:picLocks noChangeAspect="1"/>
          </p:cNvPicPr>
          <p:nvPr/>
        </p:nvPicPr>
        <p:blipFill>
          <a:blip r:embed="rId23" cstate="screen">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533324" y="3157587"/>
            <a:ext cx="580606" cy="287345"/>
          </a:xfrm>
          <a:prstGeom prst="rect">
            <a:avLst/>
          </a:prstGeom>
        </p:spPr>
      </p:pic>
      <p:sp>
        <p:nvSpPr>
          <p:cNvPr id="76" name="Rectangle 75"/>
          <p:cNvSpPr/>
          <p:nvPr/>
        </p:nvSpPr>
        <p:spPr>
          <a:xfrm>
            <a:off x="2932304" y="6519435"/>
            <a:ext cx="633925" cy="307690"/>
          </a:xfrm>
          <a:prstGeom prst="rect">
            <a:avLst/>
          </a:prstGeom>
        </p:spPr>
        <p:txBody>
          <a:bodyPr wrap="none" lIns="0" tIns="0" rIns="0" bIns="0" anchor="ctr">
            <a:noAutofit/>
          </a:bodyPr>
          <a:lstStyle/>
          <a:p>
            <a:pPr algn="ctr" defTabSz="608913" fontAlgn="ctr">
              <a:defRPr/>
            </a:pPr>
            <a:r>
              <a:rPr lang="en-US" sz="714" b="1" kern="0">
                <a:solidFill>
                  <a:srgbClr val="505050"/>
                </a:solidFill>
                <a:latin typeface="Segoe UI Semilight"/>
              </a:rPr>
              <a:t>Japan My</a:t>
            </a:r>
          </a:p>
          <a:p>
            <a:pPr algn="ctr" defTabSz="608913" fontAlgn="ctr">
              <a:defRPr/>
            </a:pPr>
            <a:r>
              <a:rPr lang="en-US" sz="714" b="1" kern="0">
                <a:solidFill>
                  <a:srgbClr val="505050"/>
                </a:solidFill>
                <a:latin typeface="Segoe UI Semilight"/>
              </a:rPr>
              <a:t>Number Act</a:t>
            </a:r>
          </a:p>
        </p:txBody>
      </p:sp>
      <p:pic>
        <p:nvPicPr>
          <p:cNvPr id="77" name="Picture 76"/>
          <p:cNvPicPr>
            <a:picLocks noChangeAspect="1"/>
          </p:cNvPicPr>
          <p:nvPr/>
        </p:nvPicPr>
        <p:blipFill>
          <a:blip r:embed="rId24" cstate="screen">
            <a:extLst>
              <a:ext uri="{28A0092B-C50C-407E-A947-70E740481C1C}">
                <a14:useLocalDpi xmlns:a14="http://schemas.microsoft.com/office/drawing/2010/main" val="0"/>
              </a:ext>
            </a:extLst>
          </a:blip>
          <a:stretch>
            <a:fillRect/>
          </a:stretch>
        </p:blipFill>
        <p:spPr>
          <a:xfrm>
            <a:off x="2994630" y="6089185"/>
            <a:ext cx="509275" cy="389790"/>
          </a:xfrm>
          <a:prstGeom prst="rect">
            <a:avLst/>
          </a:prstGeom>
        </p:spPr>
      </p:pic>
      <p:pic>
        <p:nvPicPr>
          <p:cNvPr id="78" name="Picture 77"/>
          <p:cNvPicPr>
            <a:picLocks noChangeAspect="1"/>
          </p:cNvPicPr>
          <p:nvPr/>
        </p:nvPicPr>
        <p:blipFill>
          <a:blip r:embed="rId25" cstate="screen">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011069" y="3095409"/>
            <a:ext cx="618456" cy="411701"/>
          </a:xfrm>
          <a:prstGeom prst="rect">
            <a:avLst/>
          </a:prstGeom>
        </p:spPr>
      </p:pic>
      <p:sp>
        <p:nvSpPr>
          <p:cNvPr id="79" name="Rectangle 78"/>
          <p:cNvSpPr/>
          <p:nvPr/>
        </p:nvSpPr>
        <p:spPr>
          <a:xfrm>
            <a:off x="6939692" y="3603852"/>
            <a:ext cx="761211" cy="153845"/>
          </a:xfrm>
          <a:prstGeom prst="rect">
            <a:avLst/>
          </a:prstGeom>
        </p:spPr>
        <p:txBody>
          <a:bodyPr wrap="none" lIns="0" tIns="0" rIns="0" bIns="0">
            <a:noAutofit/>
          </a:bodyPr>
          <a:lstStyle/>
          <a:p>
            <a:pPr algn="ctr" defTabSz="608913" fontAlgn="ctr">
              <a:defRPr/>
            </a:pPr>
            <a:r>
              <a:rPr lang="en-US" sz="816" b="1" kern="0">
                <a:solidFill>
                  <a:srgbClr val="505050"/>
                </a:solidFill>
                <a:latin typeface="Segoe UI Semilight"/>
              </a:rPr>
              <a:t>FACT UK</a:t>
            </a:r>
          </a:p>
        </p:txBody>
      </p:sp>
      <p:pic>
        <p:nvPicPr>
          <p:cNvPr id="80" name="Picture 17" descr="https://upload.wikimedia.org/wikipedia/commons/thumb/4/43/US-FederalTradeCommission-Seal.svg/2000px-US-FederalTradeCommission-Seal.svg.png"/>
          <p:cNvPicPr>
            <a:picLocks noChangeAspect="1" noChangeArrowheads="1"/>
          </p:cNvPicPr>
          <p:nvPr/>
        </p:nvPicPr>
        <p:blipFill>
          <a:blip r:embed="rId26" cstate="screen">
            <a:extLst>
              <a:ext uri="{28A0092B-C50C-407E-A947-70E740481C1C}">
                <a14:useLocalDpi xmlns:a14="http://schemas.microsoft.com/office/drawing/2010/main" val="0"/>
              </a:ext>
            </a:extLst>
          </a:blip>
          <a:srcRect/>
          <a:stretch>
            <a:fillRect/>
          </a:stretch>
        </p:blipFill>
        <p:spPr bwMode="auto">
          <a:xfrm>
            <a:off x="9905516" y="4038465"/>
            <a:ext cx="447148" cy="447148"/>
          </a:xfrm>
          <a:prstGeom prst="rect">
            <a:avLst/>
          </a:prstGeom>
          <a:noFill/>
          <a:extLst>
            <a:ext uri="{909E8E84-426E-40DD-AFC4-6F175D3DCCD1}">
              <a14:hiddenFill xmlns:a14="http://schemas.microsoft.com/office/drawing/2010/main">
                <a:solidFill>
                  <a:srgbClr val="FFFFFF"/>
                </a:solidFill>
              </a14:hiddenFill>
            </a:ext>
          </a:extLst>
        </p:spPr>
      </p:pic>
      <p:sp>
        <p:nvSpPr>
          <p:cNvPr id="81" name="Rectangle 80"/>
          <p:cNvSpPr/>
          <p:nvPr/>
        </p:nvSpPr>
        <p:spPr>
          <a:xfrm>
            <a:off x="9750668" y="4537601"/>
            <a:ext cx="756846" cy="222186"/>
          </a:xfrm>
          <a:prstGeom prst="rect">
            <a:avLst/>
          </a:prstGeom>
        </p:spPr>
        <p:txBody>
          <a:bodyPr wrap="square">
            <a:spAutoFit/>
          </a:bodyPr>
          <a:lstStyle/>
          <a:p>
            <a:pPr algn="ctr" defTabSz="582215" fontAlgn="ctr">
              <a:defRPr/>
            </a:pPr>
            <a:r>
              <a:rPr lang="en-US" sz="816" b="1" kern="0" dirty="0">
                <a:solidFill>
                  <a:srgbClr val="505050"/>
                </a:solidFill>
                <a:latin typeface="Segoe UI Semilight"/>
              </a:rPr>
              <a:t>GLBA</a:t>
            </a:r>
          </a:p>
        </p:txBody>
      </p:sp>
      <p:sp>
        <p:nvSpPr>
          <p:cNvPr id="82" name="Rectangle 81"/>
          <p:cNvSpPr/>
          <p:nvPr/>
        </p:nvSpPr>
        <p:spPr>
          <a:xfrm>
            <a:off x="6200314" y="6519436"/>
            <a:ext cx="491583" cy="318306"/>
          </a:xfrm>
          <a:prstGeom prst="rect">
            <a:avLst/>
          </a:prstGeom>
        </p:spPr>
        <p:txBody>
          <a:bodyPr wrap="square" anchor="ctr">
            <a:spAutoFit/>
          </a:bodyPr>
          <a:lstStyle/>
          <a:p>
            <a:pPr algn="ctr" defTabSz="582215" fontAlgn="ctr">
              <a:defRPr/>
            </a:pPr>
            <a:r>
              <a:rPr lang="en-US" sz="714" b="1" kern="0">
                <a:solidFill>
                  <a:srgbClr val="505050"/>
                </a:solidFill>
                <a:latin typeface="Segoe UI Semilight"/>
              </a:rPr>
              <a:t>Spain</a:t>
            </a:r>
          </a:p>
          <a:p>
            <a:pPr algn="ctr" defTabSz="582215" fontAlgn="ctr">
              <a:defRPr/>
            </a:pPr>
            <a:r>
              <a:rPr lang="en-US" sz="714" b="1" kern="0">
                <a:solidFill>
                  <a:srgbClr val="505050"/>
                </a:solidFill>
                <a:latin typeface="Segoe UI Semilight"/>
              </a:rPr>
              <a:t>ENS</a:t>
            </a:r>
          </a:p>
        </p:txBody>
      </p:sp>
      <p:pic>
        <p:nvPicPr>
          <p:cNvPr id="83" name="Picture 82" descr="Spain ENS Logo"/>
          <p:cNvPicPr>
            <a:picLocks noChangeAspect="1" noChangeArrowheads="1"/>
          </p:cNvPicPr>
          <p:nvPr/>
        </p:nvPicPr>
        <p:blipFill>
          <a:blip r:embed="rId27" cstate="screen">
            <a:extLst>
              <a:ext uri="{28A0092B-C50C-407E-A947-70E740481C1C}">
                <a14:useLocalDpi xmlns:a14="http://schemas.microsoft.com/office/drawing/2010/main" val="0"/>
              </a:ext>
            </a:extLst>
          </a:blip>
          <a:srcRect/>
          <a:stretch>
            <a:fillRect/>
          </a:stretch>
        </p:blipFill>
        <p:spPr bwMode="auto">
          <a:xfrm>
            <a:off x="6095096" y="6060223"/>
            <a:ext cx="702019" cy="537314"/>
          </a:xfrm>
          <a:prstGeom prst="rect">
            <a:avLst/>
          </a:prstGeom>
          <a:noFill/>
          <a:extLst>
            <a:ext uri="{909E8E84-426E-40DD-AFC4-6F175D3DCCD1}">
              <a14:hiddenFill xmlns:a14="http://schemas.microsoft.com/office/drawing/2010/main">
                <a:solidFill>
                  <a:srgbClr val="FFFFFF"/>
                </a:solidFill>
              </a14:hiddenFill>
            </a:ext>
          </a:extLst>
        </p:spPr>
      </p:pic>
      <p:sp>
        <p:nvSpPr>
          <p:cNvPr id="84" name="Rectangle 83"/>
          <p:cNvSpPr/>
          <p:nvPr/>
        </p:nvSpPr>
        <p:spPr>
          <a:xfrm>
            <a:off x="3001895" y="3603853"/>
            <a:ext cx="564088" cy="275923"/>
          </a:xfrm>
          <a:prstGeom prst="rect">
            <a:avLst/>
          </a:prstGeom>
        </p:spPr>
        <p:txBody>
          <a:bodyPr wrap="none" lIns="0" tIns="0" rIns="0" bIns="0">
            <a:noAutofit/>
          </a:bodyPr>
          <a:lstStyle/>
          <a:p>
            <a:pPr algn="ctr" defTabSz="608913" fontAlgn="ctr">
              <a:defRPr/>
            </a:pPr>
            <a:r>
              <a:rPr lang="en-US" sz="816" b="1" kern="0">
                <a:solidFill>
                  <a:srgbClr val="505050"/>
                </a:solidFill>
                <a:latin typeface="Segoe UI Semilight"/>
              </a:rPr>
              <a:t>PCI DSS</a:t>
            </a:r>
          </a:p>
          <a:p>
            <a:pPr algn="ctr" defTabSz="608913" fontAlgn="ctr">
              <a:defRPr/>
            </a:pPr>
            <a:r>
              <a:rPr lang="en-US" sz="816" b="1" kern="0">
                <a:solidFill>
                  <a:srgbClr val="505050"/>
                </a:solidFill>
                <a:latin typeface="Segoe UI Semilight"/>
              </a:rPr>
              <a:t>Level 1</a:t>
            </a:r>
          </a:p>
        </p:txBody>
      </p:sp>
      <p:pic>
        <p:nvPicPr>
          <p:cNvPr id="85" name="Picture 2" descr="https://www.basefarm.com/sites/default/files/media/Article/basefarm-pci-dss_0.jpg"/>
          <p:cNvPicPr>
            <a:picLocks noChangeAspect="1" noChangeArrowheads="1"/>
          </p:cNvPicPr>
          <p:nvPr/>
        </p:nvPicPr>
        <p:blipFill>
          <a:blip r:embed="rId28" cstate="screen">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06552" y="3106243"/>
            <a:ext cx="571119" cy="390033"/>
          </a:xfrm>
          <a:prstGeom prst="rect">
            <a:avLst/>
          </a:prstGeom>
          <a:noFill/>
          <a:extLst>
            <a:ext uri="{909E8E84-426E-40DD-AFC4-6F175D3DCCD1}">
              <a14:hiddenFill xmlns:a14="http://schemas.microsoft.com/office/drawing/2010/main">
                <a:solidFill>
                  <a:srgbClr val="FFFFFF"/>
                </a:solidFill>
              </a14:hiddenFill>
            </a:ext>
          </a:extLst>
        </p:spPr>
      </p:pic>
      <p:pic>
        <p:nvPicPr>
          <p:cNvPr id="86" name="Picture 6" descr="http://www.elevation-us.com/wp-content/uploads/2016/01/CMS-logo.png"/>
          <p:cNvPicPr>
            <a:picLocks noChangeAspect="1" noChangeArrowheads="1"/>
          </p:cNvPicPr>
          <p:nvPr/>
        </p:nvPicPr>
        <p:blipFill>
          <a:blip r:embed="rId29" cstate="screen">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5519484" y="4047859"/>
            <a:ext cx="856716" cy="428359"/>
          </a:xfrm>
          <a:prstGeom prst="rect">
            <a:avLst/>
          </a:prstGeom>
          <a:noFill/>
          <a:extLst>
            <a:ext uri="{909E8E84-426E-40DD-AFC4-6F175D3DCCD1}">
              <a14:hiddenFill xmlns:a14="http://schemas.microsoft.com/office/drawing/2010/main">
                <a:solidFill>
                  <a:srgbClr val="FFFFFF"/>
                </a:solidFill>
              </a14:hiddenFill>
            </a:ext>
          </a:extLst>
        </p:spPr>
      </p:pic>
      <p:sp>
        <p:nvSpPr>
          <p:cNvPr id="87" name="Rectangle 86"/>
          <p:cNvSpPr/>
          <p:nvPr/>
        </p:nvSpPr>
        <p:spPr>
          <a:xfrm>
            <a:off x="5569420" y="4537601"/>
            <a:ext cx="756845" cy="222186"/>
          </a:xfrm>
          <a:prstGeom prst="rect">
            <a:avLst/>
          </a:prstGeom>
        </p:spPr>
        <p:txBody>
          <a:bodyPr wrap="square">
            <a:spAutoFit/>
          </a:bodyPr>
          <a:lstStyle/>
          <a:p>
            <a:pPr algn="ctr" defTabSz="582215" fontAlgn="ctr">
              <a:defRPr/>
            </a:pPr>
            <a:r>
              <a:rPr lang="en-US" sz="816" b="1" kern="0" dirty="0">
                <a:solidFill>
                  <a:srgbClr val="505050"/>
                </a:solidFill>
                <a:latin typeface="Segoe UI Semilight"/>
              </a:rPr>
              <a:t>MARS-E</a:t>
            </a:r>
          </a:p>
        </p:txBody>
      </p:sp>
      <p:sp>
        <p:nvSpPr>
          <p:cNvPr id="88" name="Rectangle 87"/>
          <p:cNvSpPr/>
          <p:nvPr/>
        </p:nvSpPr>
        <p:spPr>
          <a:xfrm>
            <a:off x="11216392" y="4537600"/>
            <a:ext cx="436849" cy="222217"/>
          </a:xfrm>
          <a:prstGeom prst="rect">
            <a:avLst/>
          </a:prstGeom>
        </p:spPr>
        <p:txBody>
          <a:bodyPr wrap="none">
            <a:spAutoFit/>
          </a:bodyPr>
          <a:lstStyle/>
          <a:p>
            <a:pPr algn="ctr" defTabSz="582103" fontAlgn="ctr">
              <a:defRPr/>
            </a:pPr>
            <a:r>
              <a:rPr lang="en-US" sz="816" b="1" kern="0">
                <a:solidFill>
                  <a:srgbClr val="505050"/>
                </a:solidFill>
                <a:latin typeface="Segoe UI Semilight"/>
              </a:rPr>
              <a:t>FFIEC</a:t>
            </a:r>
          </a:p>
        </p:txBody>
      </p:sp>
      <p:pic>
        <p:nvPicPr>
          <p:cNvPr id="89" name="Picture 8" descr="https://upload.wikimedia.org/wikipedia/commons/thumb/e/ed/US-FFIEC-Logo.svg/1000px-US-FFIEC-Logo.svg.png"/>
          <p:cNvPicPr>
            <a:picLocks noChangeAspect="1" noChangeArrowheads="1"/>
          </p:cNvPicPr>
          <p:nvPr/>
        </p:nvPicPr>
        <p:blipFill>
          <a:blip r:embed="rId30" cstate="screen">
            <a:extLst>
              <a:ext uri="{28A0092B-C50C-407E-A947-70E740481C1C}">
                <a14:useLocalDpi xmlns:a14="http://schemas.microsoft.com/office/drawing/2010/main" val="0"/>
              </a:ext>
            </a:extLst>
          </a:blip>
          <a:srcRect/>
          <a:stretch>
            <a:fillRect/>
          </a:stretch>
        </p:blipFill>
        <p:spPr bwMode="auto">
          <a:xfrm>
            <a:off x="11119132" y="4139237"/>
            <a:ext cx="631368" cy="245602"/>
          </a:xfrm>
          <a:prstGeom prst="rect">
            <a:avLst/>
          </a:prstGeom>
          <a:noFill/>
          <a:extLst>
            <a:ext uri="{909E8E84-426E-40DD-AFC4-6F175D3DCCD1}">
              <a14:hiddenFill xmlns:a14="http://schemas.microsoft.com/office/drawing/2010/main">
                <a:solidFill>
                  <a:srgbClr val="FFFFFF"/>
                </a:solidFill>
              </a14:hiddenFill>
            </a:ext>
          </a:extLst>
        </p:spPr>
      </p:pic>
      <p:sp>
        <p:nvSpPr>
          <p:cNvPr id="90" name="Rectangle 89"/>
          <p:cNvSpPr/>
          <p:nvPr/>
        </p:nvSpPr>
        <p:spPr>
          <a:xfrm>
            <a:off x="8137838" y="5585424"/>
            <a:ext cx="502325" cy="318306"/>
          </a:xfrm>
          <a:prstGeom prst="rect">
            <a:avLst/>
          </a:prstGeom>
        </p:spPr>
        <p:txBody>
          <a:bodyPr wrap="square" anchor="ctr">
            <a:spAutoFit/>
          </a:bodyPr>
          <a:lstStyle/>
          <a:p>
            <a:pPr algn="ctr" defTabSz="582215" fontAlgn="ctr">
              <a:defRPr/>
            </a:pPr>
            <a:r>
              <a:rPr lang="en-US" sz="714" b="1" kern="0">
                <a:solidFill>
                  <a:srgbClr val="505050"/>
                </a:solidFill>
                <a:latin typeface="Segoe UI Semilight"/>
              </a:rPr>
              <a:t>China</a:t>
            </a:r>
          </a:p>
          <a:p>
            <a:pPr algn="ctr" defTabSz="582215" fontAlgn="ctr">
              <a:defRPr/>
            </a:pPr>
            <a:r>
              <a:rPr lang="en-US" sz="714" b="1" kern="0">
                <a:solidFill>
                  <a:srgbClr val="505050"/>
                </a:solidFill>
                <a:latin typeface="Segoe UI Semilight"/>
              </a:rPr>
              <a:t>TRUCS</a:t>
            </a:r>
          </a:p>
        </p:txBody>
      </p:sp>
      <p:pic>
        <p:nvPicPr>
          <p:cNvPr id="91" name="Picture 90"/>
          <p:cNvPicPr>
            <a:picLocks noChangeAspect="1"/>
          </p:cNvPicPr>
          <p:nvPr/>
        </p:nvPicPr>
        <p:blipFill>
          <a:blip r:embed="rId31" cstate="screen">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130097" y="5162493"/>
            <a:ext cx="517807" cy="374486"/>
          </a:xfrm>
          <a:prstGeom prst="rect">
            <a:avLst/>
          </a:prstGeom>
        </p:spPr>
      </p:pic>
      <p:pic>
        <p:nvPicPr>
          <p:cNvPr id="95" name="Picture 94"/>
          <p:cNvPicPr>
            <a:picLocks noChangeAspect="1"/>
          </p:cNvPicPr>
          <p:nvPr/>
        </p:nvPicPr>
        <p:blipFill>
          <a:blip r:embed="rId7" cstate="screen">
            <a:extLst>
              <a:ext uri="{28A0092B-C50C-407E-A947-70E740481C1C}">
                <a14:useLocalDpi xmlns:a14="http://schemas.microsoft.com/office/drawing/2010/main" val="0"/>
              </a:ext>
            </a:extLst>
          </a:blip>
          <a:stretch>
            <a:fillRect/>
          </a:stretch>
        </p:blipFill>
        <p:spPr>
          <a:xfrm>
            <a:off x="2994714" y="1853425"/>
            <a:ext cx="586614" cy="537038"/>
          </a:xfrm>
          <a:prstGeom prst="rect">
            <a:avLst/>
          </a:prstGeom>
        </p:spPr>
      </p:pic>
      <p:sp>
        <p:nvSpPr>
          <p:cNvPr id="97" name="Rectangle 96"/>
          <p:cNvSpPr/>
          <p:nvPr/>
        </p:nvSpPr>
        <p:spPr>
          <a:xfrm>
            <a:off x="2907416" y="2461604"/>
            <a:ext cx="761211" cy="153845"/>
          </a:xfrm>
          <a:prstGeom prst="rect">
            <a:avLst/>
          </a:prstGeom>
        </p:spPr>
        <p:txBody>
          <a:bodyPr wrap="none" lIns="0" tIns="0" rIns="0" bIns="0">
            <a:noAutofit/>
          </a:bodyPr>
          <a:lstStyle/>
          <a:p>
            <a:pPr algn="ctr" defTabSz="608913" fontAlgn="ctr">
              <a:defRPr/>
            </a:pPr>
            <a:r>
              <a:rPr lang="en-US" sz="816" b="1" kern="0" dirty="0">
                <a:solidFill>
                  <a:srgbClr val="505050"/>
                </a:solidFill>
                <a:latin typeface="Segoe UI Semilight"/>
              </a:rPr>
              <a:t>SOC 2 Type 2</a:t>
            </a:r>
          </a:p>
        </p:txBody>
      </p:sp>
      <p:pic>
        <p:nvPicPr>
          <p:cNvPr id="98" name="Picture 97"/>
          <p:cNvPicPr>
            <a:picLocks noChangeAspect="1"/>
          </p:cNvPicPr>
          <p:nvPr/>
        </p:nvPicPr>
        <p:blipFill>
          <a:blip r:embed="rId7" cstate="screen">
            <a:extLst>
              <a:ext uri="{28A0092B-C50C-407E-A947-70E740481C1C}">
                <a14:useLocalDpi xmlns:a14="http://schemas.microsoft.com/office/drawing/2010/main" val="0"/>
              </a:ext>
            </a:extLst>
          </a:blip>
          <a:stretch>
            <a:fillRect/>
          </a:stretch>
        </p:blipFill>
        <p:spPr>
          <a:xfrm>
            <a:off x="4993998" y="1853425"/>
            <a:ext cx="586614" cy="537038"/>
          </a:xfrm>
          <a:prstGeom prst="rect">
            <a:avLst/>
          </a:prstGeom>
        </p:spPr>
      </p:pic>
      <p:sp>
        <p:nvSpPr>
          <p:cNvPr id="99" name="Rectangle 98"/>
          <p:cNvSpPr/>
          <p:nvPr/>
        </p:nvSpPr>
        <p:spPr>
          <a:xfrm>
            <a:off x="4906701" y="2461604"/>
            <a:ext cx="761211" cy="153845"/>
          </a:xfrm>
          <a:prstGeom prst="rect">
            <a:avLst/>
          </a:prstGeom>
        </p:spPr>
        <p:txBody>
          <a:bodyPr wrap="none" lIns="0" tIns="0" rIns="0" bIns="0">
            <a:noAutofit/>
          </a:bodyPr>
          <a:lstStyle/>
          <a:p>
            <a:pPr algn="ctr" defTabSz="608913" fontAlgn="ctr">
              <a:defRPr/>
            </a:pPr>
            <a:r>
              <a:rPr lang="en-US" sz="816" b="1" kern="0">
                <a:solidFill>
                  <a:srgbClr val="505050"/>
                </a:solidFill>
                <a:latin typeface="Segoe UI Semilight"/>
              </a:rPr>
              <a:t>SOC 3</a:t>
            </a:r>
          </a:p>
        </p:txBody>
      </p:sp>
      <p:pic>
        <p:nvPicPr>
          <p:cNvPr id="104" name="Picture 10" descr="http://flaglane.com/download/canadian-flag/canadian-flag-graphic.png"/>
          <p:cNvPicPr>
            <a:picLocks noChangeAspect="1" noChangeArrowheads="1"/>
          </p:cNvPicPr>
          <p:nvPr/>
        </p:nvPicPr>
        <p:blipFill>
          <a:blip r:embed="rId32" cstate="screen">
            <a:extLst>
              <a:ext uri="{28A0092B-C50C-407E-A947-70E740481C1C}">
                <a14:useLocalDpi xmlns:a14="http://schemas.microsoft.com/office/drawing/2010/main" val="0"/>
              </a:ext>
            </a:extLst>
          </a:blip>
          <a:srcRect/>
          <a:stretch>
            <a:fillRect/>
          </a:stretch>
        </p:blipFill>
        <p:spPr bwMode="auto">
          <a:xfrm>
            <a:off x="9127465" y="6170491"/>
            <a:ext cx="454351" cy="227176"/>
          </a:xfrm>
          <a:prstGeom prst="rect">
            <a:avLst/>
          </a:prstGeom>
          <a:noFill/>
          <a:extLst>
            <a:ext uri="{909E8E84-426E-40DD-AFC4-6F175D3DCCD1}">
              <a14:hiddenFill xmlns:a14="http://schemas.microsoft.com/office/drawing/2010/main">
                <a:solidFill>
                  <a:srgbClr val="FFFFFF"/>
                </a:solidFill>
              </a14:hiddenFill>
            </a:ext>
          </a:extLst>
        </p:spPr>
      </p:pic>
      <p:sp>
        <p:nvSpPr>
          <p:cNvPr id="105" name="Rectangle 104"/>
          <p:cNvSpPr/>
          <p:nvPr/>
        </p:nvSpPr>
        <p:spPr>
          <a:xfrm>
            <a:off x="8972428" y="6519436"/>
            <a:ext cx="764423" cy="318306"/>
          </a:xfrm>
          <a:prstGeom prst="rect">
            <a:avLst/>
          </a:prstGeom>
        </p:spPr>
        <p:txBody>
          <a:bodyPr wrap="square" anchor="ctr">
            <a:spAutoFit/>
          </a:bodyPr>
          <a:lstStyle/>
          <a:p>
            <a:pPr algn="ctr" defTabSz="582215" fontAlgn="ctr">
              <a:defRPr/>
            </a:pPr>
            <a:r>
              <a:rPr lang="en-US" sz="714" b="1" kern="0">
                <a:solidFill>
                  <a:srgbClr val="505050"/>
                </a:solidFill>
                <a:latin typeface="Segoe UI Semilight"/>
              </a:rPr>
              <a:t>Canada</a:t>
            </a:r>
          </a:p>
          <a:p>
            <a:pPr algn="ctr" defTabSz="582215" fontAlgn="ctr">
              <a:defRPr/>
            </a:pPr>
            <a:r>
              <a:rPr lang="en-US" sz="714" b="1" kern="0">
                <a:solidFill>
                  <a:srgbClr val="505050"/>
                </a:solidFill>
                <a:latin typeface="Segoe UI Semilight"/>
              </a:rPr>
              <a:t>Privacy Laws</a:t>
            </a:r>
          </a:p>
        </p:txBody>
      </p:sp>
      <p:sp>
        <p:nvSpPr>
          <p:cNvPr id="106" name="Rectangle 105"/>
          <p:cNvSpPr/>
          <p:nvPr/>
        </p:nvSpPr>
        <p:spPr>
          <a:xfrm>
            <a:off x="5567238" y="3603853"/>
            <a:ext cx="761211" cy="153844"/>
          </a:xfrm>
          <a:prstGeom prst="rect">
            <a:avLst/>
          </a:prstGeom>
        </p:spPr>
        <p:txBody>
          <a:bodyPr wrap="none" lIns="0" tIns="0" rIns="0" bIns="0">
            <a:noAutofit/>
          </a:bodyPr>
          <a:lstStyle/>
          <a:p>
            <a:pPr algn="ctr" defTabSz="608913" fontAlgn="ctr">
              <a:defRPr/>
            </a:pPr>
            <a:r>
              <a:rPr lang="en-US" sz="816" b="1" kern="0">
                <a:solidFill>
                  <a:srgbClr val="505050"/>
                </a:solidFill>
                <a:latin typeface="Segoe UI Semilight"/>
              </a:rPr>
              <a:t>MPAA</a:t>
            </a:r>
          </a:p>
        </p:txBody>
      </p:sp>
      <p:pic>
        <p:nvPicPr>
          <p:cNvPr id="107" name="Picture 2" descr="http://vignette1.wikia.nocookie.net/logopedia/images/5/57/MPAA.jpg/revision/latest?cb=20110729215806"/>
          <p:cNvPicPr>
            <a:picLocks noChangeAspect="1" noChangeArrowheads="1"/>
          </p:cNvPicPr>
          <p:nvPr/>
        </p:nvPicPr>
        <p:blipFill>
          <a:blip r:embed="rId33" cstate="screen">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713968" y="3170758"/>
            <a:ext cx="467751" cy="261003"/>
          </a:xfrm>
          <a:prstGeom prst="rect">
            <a:avLst/>
          </a:prstGeom>
          <a:noFill/>
          <a:extLst>
            <a:ext uri="{909E8E84-426E-40DD-AFC4-6F175D3DCCD1}">
              <a14:hiddenFill xmlns:a14="http://schemas.microsoft.com/office/drawing/2010/main">
                <a:solidFill>
                  <a:srgbClr val="FFFFFF"/>
                </a:solidFill>
              </a14:hiddenFill>
            </a:ext>
          </a:extLst>
        </p:spPr>
      </p:pic>
      <p:pic>
        <p:nvPicPr>
          <p:cNvPr id="108" name="Picture 107"/>
          <p:cNvPicPr>
            <a:picLocks noChangeAspect="1"/>
          </p:cNvPicPr>
          <p:nvPr/>
        </p:nvPicPr>
        <p:blipFill>
          <a:blip r:embed="rId34" cstate="screen">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192289" y="6061002"/>
            <a:ext cx="310561" cy="446156"/>
          </a:xfrm>
          <a:prstGeom prst="rect">
            <a:avLst/>
          </a:prstGeom>
        </p:spPr>
      </p:pic>
      <p:sp>
        <p:nvSpPr>
          <p:cNvPr id="109" name="Rectangle 108"/>
          <p:cNvSpPr/>
          <p:nvPr/>
        </p:nvSpPr>
        <p:spPr>
          <a:xfrm>
            <a:off x="10071627" y="6519436"/>
            <a:ext cx="551884" cy="318306"/>
          </a:xfrm>
          <a:prstGeom prst="rect">
            <a:avLst/>
          </a:prstGeom>
        </p:spPr>
        <p:txBody>
          <a:bodyPr wrap="square" anchor="ctr">
            <a:spAutoFit/>
          </a:bodyPr>
          <a:lstStyle/>
          <a:p>
            <a:pPr algn="ctr" defTabSz="582215" fontAlgn="ctr">
              <a:defRPr/>
            </a:pPr>
            <a:r>
              <a:rPr lang="en-US" sz="714" b="1" kern="0">
                <a:solidFill>
                  <a:srgbClr val="505050"/>
                </a:solidFill>
                <a:latin typeface="Segoe UI Semilight"/>
              </a:rPr>
              <a:t>Privacy</a:t>
            </a:r>
          </a:p>
          <a:p>
            <a:pPr algn="ctr" defTabSz="582215" fontAlgn="ctr">
              <a:defRPr/>
            </a:pPr>
            <a:r>
              <a:rPr lang="en-US" sz="714" b="1" kern="0" dirty="0">
                <a:solidFill>
                  <a:srgbClr val="505050"/>
                </a:solidFill>
                <a:latin typeface="Segoe UI Semilight"/>
              </a:rPr>
              <a:t>Shield</a:t>
            </a:r>
          </a:p>
        </p:txBody>
      </p:sp>
      <p:pic>
        <p:nvPicPr>
          <p:cNvPr id="110" name="Picture 14" descr="http://www.theauditpeople.com/sites/default/files/pictures/iso-logo.png"/>
          <p:cNvPicPr>
            <a:picLocks noChangeAspect="1" noChangeArrowheads="1"/>
          </p:cNvPicPr>
          <p:nvPr/>
        </p:nvPicPr>
        <p:blipFill>
          <a:blip r:embed="rId8" cstate="screen">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069758" y="1027616"/>
            <a:ext cx="597884" cy="451731"/>
          </a:xfrm>
          <a:prstGeom prst="rect">
            <a:avLst/>
          </a:prstGeom>
          <a:noFill/>
          <a:extLst>
            <a:ext uri="{909E8E84-426E-40DD-AFC4-6F175D3DCCD1}">
              <a14:hiddenFill xmlns:a14="http://schemas.microsoft.com/office/drawing/2010/main">
                <a:solidFill>
                  <a:srgbClr val="FFFFFF"/>
                </a:solidFill>
              </a14:hiddenFill>
            </a:ext>
          </a:extLst>
        </p:spPr>
      </p:pic>
      <p:sp>
        <p:nvSpPr>
          <p:cNvPr id="111" name="Rectangle 110"/>
          <p:cNvSpPr/>
          <p:nvPr/>
        </p:nvSpPr>
        <p:spPr>
          <a:xfrm>
            <a:off x="9079440" y="1579994"/>
            <a:ext cx="578520" cy="153845"/>
          </a:xfrm>
          <a:prstGeom prst="rect">
            <a:avLst/>
          </a:prstGeom>
        </p:spPr>
        <p:txBody>
          <a:bodyPr wrap="none" lIns="0" tIns="0" rIns="0" bIns="0">
            <a:noAutofit/>
          </a:bodyPr>
          <a:lstStyle/>
          <a:p>
            <a:pPr algn="ctr" defTabSz="608913" fontAlgn="ctr">
              <a:defRPr/>
            </a:pPr>
            <a:r>
              <a:rPr lang="en-US" sz="816" b="1" kern="0" dirty="0">
                <a:solidFill>
                  <a:srgbClr val="505050"/>
                </a:solidFill>
                <a:latin typeface="Segoe UI Semilight"/>
              </a:rPr>
              <a:t>ISO 22301</a:t>
            </a:r>
          </a:p>
        </p:txBody>
      </p:sp>
      <p:sp>
        <p:nvSpPr>
          <p:cNvPr id="112" name="Rectangle 111"/>
          <p:cNvSpPr/>
          <p:nvPr/>
        </p:nvSpPr>
        <p:spPr>
          <a:xfrm>
            <a:off x="8166866" y="6519436"/>
            <a:ext cx="444270" cy="318306"/>
          </a:xfrm>
          <a:prstGeom prst="rect">
            <a:avLst/>
          </a:prstGeom>
        </p:spPr>
        <p:txBody>
          <a:bodyPr wrap="square" anchor="ctr">
            <a:spAutoFit/>
          </a:bodyPr>
          <a:lstStyle/>
          <a:p>
            <a:pPr algn="ctr" defTabSz="582215" fontAlgn="ctr">
              <a:defRPr/>
            </a:pPr>
            <a:r>
              <a:rPr lang="en-US" sz="714" b="1" kern="0">
                <a:solidFill>
                  <a:srgbClr val="505050"/>
                </a:solidFill>
                <a:latin typeface="Segoe UI Semilight"/>
              </a:rPr>
              <a:t>India</a:t>
            </a:r>
          </a:p>
          <a:p>
            <a:pPr algn="ctr" defTabSz="582215" fontAlgn="ctr">
              <a:defRPr/>
            </a:pPr>
            <a:r>
              <a:rPr lang="en-US" sz="714" b="1" kern="0" err="1">
                <a:solidFill>
                  <a:srgbClr val="505050"/>
                </a:solidFill>
                <a:latin typeface="Segoe UI Semilight"/>
              </a:rPr>
              <a:t>MeitY</a:t>
            </a:r>
            <a:endParaRPr lang="en-US" sz="714" b="1" kern="0">
              <a:solidFill>
                <a:srgbClr val="505050"/>
              </a:solidFill>
              <a:latin typeface="Segoe UI Semilight"/>
            </a:endParaRPr>
          </a:p>
        </p:txBody>
      </p:sp>
      <p:pic>
        <p:nvPicPr>
          <p:cNvPr id="113" name="Picture 112"/>
          <p:cNvPicPr>
            <a:picLocks noChangeAspect="1"/>
          </p:cNvPicPr>
          <p:nvPr/>
        </p:nvPicPr>
        <p:blipFill>
          <a:blip r:embed="rId35" cstate="screen">
            <a:extLst>
              <a:ext uri="{28A0092B-C50C-407E-A947-70E740481C1C}">
                <a14:useLocalDpi xmlns:a14="http://schemas.microsoft.com/office/drawing/2010/main" val="0"/>
              </a:ext>
            </a:extLst>
          </a:blip>
          <a:stretch>
            <a:fillRect/>
          </a:stretch>
        </p:blipFill>
        <p:spPr>
          <a:xfrm>
            <a:off x="8172017" y="6163503"/>
            <a:ext cx="433967" cy="241155"/>
          </a:xfrm>
          <a:prstGeom prst="rect">
            <a:avLst/>
          </a:prstGeom>
        </p:spPr>
      </p:pic>
      <p:sp>
        <p:nvSpPr>
          <p:cNvPr id="114" name="Rectangle 113"/>
          <p:cNvSpPr/>
          <p:nvPr/>
        </p:nvSpPr>
        <p:spPr>
          <a:xfrm>
            <a:off x="11036396" y="6519436"/>
            <a:ext cx="778796" cy="430380"/>
          </a:xfrm>
          <a:prstGeom prst="rect">
            <a:avLst/>
          </a:prstGeom>
        </p:spPr>
        <p:txBody>
          <a:bodyPr wrap="square" anchor="ctr">
            <a:spAutoFit/>
          </a:bodyPr>
          <a:lstStyle/>
          <a:p>
            <a:pPr algn="ctr" defTabSz="582103" fontAlgn="ctr">
              <a:defRPr/>
            </a:pPr>
            <a:r>
              <a:rPr lang="en-US" sz="714" b="1" kern="0">
                <a:solidFill>
                  <a:srgbClr val="505050"/>
                </a:solidFill>
                <a:latin typeface="Segoe UI Semilight"/>
              </a:rPr>
              <a:t>Germany IT</a:t>
            </a:r>
          </a:p>
          <a:p>
            <a:pPr algn="ctr" defTabSz="582103" fontAlgn="ctr">
              <a:defRPr/>
            </a:pPr>
            <a:r>
              <a:rPr lang="en-US" sz="714" b="1" kern="0">
                <a:solidFill>
                  <a:srgbClr val="505050"/>
                </a:solidFill>
                <a:latin typeface="Segoe UI Semilight"/>
              </a:rPr>
              <a:t>Grundschutz</a:t>
            </a:r>
          </a:p>
          <a:p>
            <a:pPr algn="ctr" defTabSz="582103" fontAlgn="ctr">
              <a:defRPr/>
            </a:pPr>
            <a:r>
              <a:rPr lang="en-US" sz="714" b="1" kern="0">
                <a:solidFill>
                  <a:srgbClr val="505050"/>
                </a:solidFill>
                <a:latin typeface="Segoe UI Semilight"/>
              </a:rPr>
              <a:t>workbook</a:t>
            </a:r>
          </a:p>
        </p:txBody>
      </p:sp>
      <p:pic>
        <p:nvPicPr>
          <p:cNvPr id="115" name="Picture 114"/>
          <p:cNvPicPr>
            <a:picLocks noChangeAspect="1"/>
          </p:cNvPicPr>
          <p:nvPr/>
        </p:nvPicPr>
        <p:blipFill>
          <a:blip r:embed="rId36" cstate="screen">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1220421" y="6086147"/>
            <a:ext cx="410746" cy="395864"/>
          </a:xfrm>
          <a:prstGeom prst="rect">
            <a:avLst/>
          </a:prstGeom>
        </p:spPr>
      </p:pic>
      <p:sp>
        <p:nvSpPr>
          <p:cNvPr id="116" name="Rectangle 115"/>
          <p:cNvSpPr/>
          <p:nvPr/>
        </p:nvSpPr>
        <p:spPr>
          <a:xfrm>
            <a:off x="7168394" y="6519436"/>
            <a:ext cx="466782" cy="318306"/>
          </a:xfrm>
          <a:prstGeom prst="rect">
            <a:avLst/>
          </a:prstGeom>
        </p:spPr>
        <p:txBody>
          <a:bodyPr wrap="square" anchor="ctr">
            <a:spAutoFit/>
          </a:bodyPr>
          <a:lstStyle/>
          <a:p>
            <a:pPr algn="ctr" defTabSz="582215" fontAlgn="ctr">
              <a:defRPr/>
            </a:pPr>
            <a:r>
              <a:rPr lang="en-US" sz="714" b="1" kern="0">
                <a:solidFill>
                  <a:srgbClr val="505050"/>
                </a:solidFill>
                <a:latin typeface="Segoe UI Semilight"/>
              </a:rPr>
              <a:t>Spain</a:t>
            </a:r>
          </a:p>
          <a:p>
            <a:pPr algn="ctr" defTabSz="582215" fontAlgn="ctr">
              <a:defRPr/>
            </a:pPr>
            <a:r>
              <a:rPr lang="en-US" sz="714" b="1" kern="0">
                <a:solidFill>
                  <a:srgbClr val="505050"/>
                </a:solidFill>
                <a:latin typeface="Segoe UI Semilight"/>
              </a:rPr>
              <a:t>DPA</a:t>
            </a:r>
          </a:p>
        </p:txBody>
      </p:sp>
      <p:pic>
        <p:nvPicPr>
          <p:cNvPr id="117" name="Picture 116"/>
          <p:cNvPicPr>
            <a:picLocks noChangeAspect="1"/>
          </p:cNvPicPr>
          <p:nvPr/>
        </p:nvPicPr>
        <p:blipFill>
          <a:blip r:embed="rId37" cstate="screen">
            <a:extLst>
              <a:ext uri="{28A0092B-C50C-407E-A947-70E740481C1C}">
                <a14:useLocalDpi xmlns:a14="http://schemas.microsoft.com/office/drawing/2010/main" val="0"/>
              </a:ext>
            </a:extLst>
          </a:blip>
          <a:stretch>
            <a:fillRect/>
          </a:stretch>
        </p:blipFill>
        <p:spPr>
          <a:xfrm>
            <a:off x="7233841" y="6091281"/>
            <a:ext cx="335889" cy="385599"/>
          </a:xfrm>
          <a:prstGeom prst="rect">
            <a:avLst/>
          </a:prstGeom>
        </p:spPr>
      </p:pic>
      <p:pic>
        <p:nvPicPr>
          <p:cNvPr id="118" name="Picture 117"/>
          <p:cNvPicPr>
            <a:picLocks noChangeAspect="1"/>
          </p:cNvPicPr>
          <p:nvPr/>
        </p:nvPicPr>
        <p:blipFill>
          <a:blip r:embed="rId9" cstate="screen">
            <a:extLst>
              <a:ext uri="{28A0092B-C50C-407E-A947-70E740481C1C}">
                <a14:useLocalDpi xmlns:a14="http://schemas.microsoft.com/office/drawing/2010/main" val="0"/>
              </a:ext>
            </a:extLst>
          </a:blip>
          <a:stretch>
            <a:fillRect/>
          </a:stretch>
        </p:blipFill>
        <p:spPr>
          <a:xfrm>
            <a:off x="8971774" y="1969748"/>
            <a:ext cx="793853" cy="304393"/>
          </a:xfrm>
          <a:prstGeom prst="rect">
            <a:avLst/>
          </a:prstGeom>
        </p:spPr>
      </p:pic>
      <p:sp>
        <p:nvSpPr>
          <p:cNvPr id="119" name="Rectangle 118"/>
          <p:cNvSpPr/>
          <p:nvPr/>
        </p:nvSpPr>
        <p:spPr>
          <a:xfrm>
            <a:off x="8946429" y="2394024"/>
            <a:ext cx="844544" cy="307690"/>
          </a:xfrm>
          <a:prstGeom prst="rect">
            <a:avLst/>
          </a:prstGeom>
        </p:spPr>
        <p:txBody>
          <a:bodyPr wrap="none" lIns="0" tIns="0" rIns="0" bIns="0">
            <a:noAutofit/>
          </a:bodyPr>
          <a:lstStyle/>
          <a:p>
            <a:pPr algn="ctr" defTabSz="608913" fontAlgn="ctr">
              <a:defRPr/>
            </a:pPr>
            <a:r>
              <a:rPr lang="en-US" sz="816" b="1" kern="0">
                <a:solidFill>
                  <a:srgbClr val="505050"/>
                </a:solidFill>
                <a:latin typeface="Segoe UI Semilight"/>
              </a:rPr>
              <a:t>CSA STAR</a:t>
            </a:r>
          </a:p>
          <a:p>
            <a:pPr algn="ctr" defTabSz="608913" fontAlgn="ctr">
              <a:defRPr/>
            </a:pPr>
            <a:r>
              <a:rPr lang="en-US" sz="816" b="1" kern="0">
                <a:solidFill>
                  <a:srgbClr val="505050"/>
                </a:solidFill>
                <a:latin typeface="Segoe UI Semilight"/>
              </a:rPr>
              <a:t>Certification</a:t>
            </a:r>
          </a:p>
          <a:p>
            <a:pPr algn="ctr" defTabSz="608913" fontAlgn="ctr">
              <a:defRPr/>
            </a:pPr>
            <a:endParaRPr lang="en-US" sz="816" b="1" kern="0">
              <a:solidFill>
                <a:srgbClr val="505050"/>
              </a:solidFill>
              <a:latin typeface="Segoe UI Semilight"/>
            </a:endParaRPr>
          </a:p>
        </p:txBody>
      </p:sp>
      <p:pic>
        <p:nvPicPr>
          <p:cNvPr id="120" name="Picture 119"/>
          <p:cNvPicPr>
            <a:picLocks noChangeAspect="1"/>
          </p:cNvPicPr>
          <p:nvPr/>
        </p:nvPicPr>
        <p:blipFill>
          <a:blip r:embed="rId9" cstate="screen">
            <a:extLst>
              <a:ext uri="{28A0092B-C50C-407E-A947-70E740481C1C}">
                <a14:useLocalDpi xmlns:a14="http://schemas.microsoft.com/office/drawing/2010/main" val="0"/>
              </a:ext>
            </a:extLst>
          </a:blip>
          <a:stretch>
            <a:fillRect/>
          </a:stretch>
        </p:blipFill>
        <p:spPr>
          <a:xfrm>
            <a:off x="11020683" y="1969748"/>
            <a:ext cx="793853" cy="304393"/>
          </a:xfrm>
          <a:prstGeom prst="rect">
            <a:avLst/>
          </a:prstGeom>
        </p:spPr>
      </p:pic>
      <p:sp>
        <p:nvSpPr>
          <p:cNvPr id="121" name="Rectangle 120"/>
          <p:cNvSpPr/>
          <p:nvPr/>
        </p:nvSpPr>
        <p:spPr>
          <a:xfrm>
            <a:off x="10995339" y="2394024"/>
            <a:ext cx="844544" cy="307690"/>
          </a:xfrm>
          <a:prstGeom prst="rect">
            <a:avLst/>
          </a:prstGeom>
        </p:spPr>
        <p:txBody>
          <a:bodyPr wrap="none" lIns="0" tIns="0" rIns="0" bIns="0">
            <a:noAutofit/>
          </a:bodyPr>
          <a:lstStyle/>
          <a:p>
            <a:pPr algn="ctr" defTabSz="608913" fontAlgn="ctr">
              <a:defRPr/>
            </a:pPr>
            <a:r>
              <a:rPr lang="en-US" sz="816" b="1" kern="0">
                <a:solidFill>
                  <a:srgbClr val="505050"/>
                </a:solidFill>
                <a:latin typeface="Segoe UI Semilight"/>
              </a:rPr>
              <a:t>CSA STAR</a:t>
            </a:r>
          </a:p>
          <a:p>
            <a:pPr algn="ctr" defTabSz="608913" fontAlgn="ctr">
              <a:defRPr/>
            </a:pPr>
            <a:r>
              <a:rPr lang="en-US" sz="816" b="1" kern="0">
                <a:solidFill>
                  <a:srgbClr val="505050"/>
                </a:solidFill>
                <a:latin typeface="Segoe UI Semilight"/>
              </a:rPr>
              <a:t>Attestation</a:t>
            </a:r>
          </a:p>
          <a:p>
            <a:pPr algn="ctr" defTabSz="608913" fontAlgn="ctr">
              <a:defRPr/>
            </a:pPr>
            <a:endParaRPr lang="en-US" sz="816" b="1" kern="0">
              <a:solidFill>
                <a:srgbClr val="505050"/>
              </a:solidFill>
              <a:latin typeface="Segoe UI Semilight"/>
            </a:endParaRPr>
          </a:p>
        </p:txBody>
      </p:sp>
      <p:pic>
        <p:nvPicPr>
          <p:cNvPr id="122" name="Picture 9" descr="https://hitrustalliance.net/content/uploads/2015/09/HiTrustLogo.png"/>
          <p:cNvPicPr>
            <a:picLocks noChangeAspect="1" noChangeArrowheads="1"/>
          </p:cNvPicPr>
          <p:nvPr/>
        </p:nvPicPr>
        <p:blipFill>
          <a:blip r:embed="rId38" cstate="screen">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2972472" y="4134055"/>
            <a:ext cx="613900" cy="255967"/>
          </a:xfrm>
          <a:prstGeom prst="rect">
            <a:avLst/>
          </a:prstGeom>
          <a:noFill/>
          <a:extLst>
            <a:ext uri="{909E8E84-426E-40DD-AFC4-6F175D3DCCD1}">
              <a14:hiddenFill xmlns:a14="http://schemas.microsoft.com/office/drawing/2010/main">
                <a:solidFill>
                  <a:srgbClr val="FFFFFF"/>
                </a:solidFill>
              </a14:hiddenFill>
            </a:ext>
          </a:extLst>
        </p:spPr>
      </p:pic>
      <p:sp>
        <p:nvSpPr>
          <p:cNvPr id="123" name="Rectangle 122"/>
          <p:cNvSpPr/>
          <p:nvPr/>
        </p:nvSpPr>
        <p:spPr>
          <a:xfrm>
            <a:off x="2907517" y="4537601"/>
            <a:ext cx="756846" cy="222186"/>
          </a:xfrm>
          <a:prstGeom prst="rect">
            <a:avLst/>
          </a:prstGeom>
        </p:spPr>
        <p:txBody>
          <a:bodyPr wrap="square">
            <a:spAutoFit/>
          </a:bodyPr>
          <a:lstStyle/>
          <a:p>
            <a:pPr algn="ctr" defTabSz="582215" fontAlgn="ctr">
              <a:defRPr/>
            </a:pPr>
            <a:r>
              <a:rPr lang="en-US" sz="816" b="1" kern="0">
                <a:solidFill>
                  <a:srgbClr val="505050"/>
                </a:solidFill>
                <a:latin typeface="Calibri"/>
              </a:rPr>
              <a:t>HITRUST</a:t>
            </a:r>
          </a:p>
        </p:txBody>
      </p:sp>
      <p:pic>
        <p:nvPicPr>
          <p:cNvPr id="124" name="Picture 123"/>
          <p:cNvPicPr>
            <a:picLocks noChangeAspect="1"/>
          </p:cNvPicPr>
          <p:nvPr/>
        </p:nvPicPr>
        <p:blipFill>
          <a:blip r:embed="rId39" cstate="screen">
            <a:extLst>
              <a:ext uri="{28A0092B-C50C-407E-A947-70E740481C1C}">
                <a14:useLocalDpi xmlns:a14="http://schemas.microsoft.com/office/drawing/2010/main" val="0"/>
              </a:ext>
            </a:extLst>
          </a:blip>
          <a:stretch>
            <a:fillRect/>
          </a:stretch>
        </p:blipFill>
        <p:spPr>
          <a:xfrm>
            <a:off x="7013761" y="4139304"/>
            <a:ext cx="613073" cy="245469"/>
          </a:xfrm>
          <a:prstGeom prst="rect">
            <a:avLst/>
          </a:prstGeom>
        </p:spPr>
      </p:pic>
      <p:sp>
        <p:nvSpPr>
          <p:cNvPr id="125" name="Rectangle 124"/>
          <p:cNvSpPr/>
          <p:nvPr/>
        </p:nvSpPr>
        <p:spPr>
          <a:xfrm>
            <a:off x="6817154" y="4537601"/>
            <a:ext cx="1006286" cy="222186"/>
          </a:xfrm>
          <a:prstGeom prst="rect">
            <a:avLst/>
          </a:prstGeom>
        </p:spPr>
        <p:txBody>
          <a:bodyPr wrap="square">
            <a:spAutoFit/>
          </a:bodyPr>
          <a:lstStyle/>
          <a:p>
            <a:pPr algn="ctr" defTabSz="582215" fontAlgn="ctr">
              <a:defRPr/>
            </a:pPr>
            <a:r>
              <a:rPr lang="en-US" sz="816" b="1" kern="0">
                <a:solidFill>
                  <a:srgbClr val="505050"/>
                </a:solidFill>
                <a:latin typeface="Segoe UI Semilight"/>
              </a:rPr>
              <a:t>IG Toolkit UK</a:t>
            </a:r>
          </a:p>
        </p:txBody>
      </p:sp>
      <p:sp>
        <p:nvSpPr>
          <p:cNvPr id="126" name="Rectangle 125"/>
          <p:cNvSpPr/>
          <p:nvPr/>
        </p:nvSpPr>
        <p:spPr>
          <a:xfrm>
            <a:off x="6212605" y="5585424"/>
            <a:ext cx="467001" cy="318306"/>
          </a:xfrm>
          <a:prstGeom prst="rect">
            <a:avLst/>
          </a:prstGeom>
        </p:spPr>
        <p:txBody>
          <a:bodyPr wrap="square" anchor="ctr">
            <a:spAutoFit/>
          </a:bodyPr>
          <a:lstStyle/>
          <a:p>
            <a:pPr algn="ctr" defTabSz="582215" fontAlgn="ctr">
              <a:defRPr/>
            </a:pPr>
            <a:r>
              <a:rPr lang="en-US" sz="714" b="1" kern="0">
                <a:solidFill>
                  <a:srgbClr val="505050"/>
                </a:solidFill>
                <a:latin typeface="Segoe UI Semilight"/>
              </a:rPr>
              <a:t>China</a:t>
            </a:r>
          </a:p>
          <a:p>
            <a:pPr algn="ctr" defTabSz="582215" fontAlgn="ctr">
              <a:defRPr/>
            </a:pPr>
            <a:r>
              <a:rPr lang="en-US" sz="714" b="1" kern="0">
                <a:solidFill>
                  <a:srgbClr val="505050"/>
                </a:solidFill>
                <a:latin typeface="Segoe UI Semilight"/>
              </a:rPr>
              <a:t>DJCP</a:t>
            </a:r>
          </a:p>
        </p:txBody>
      </p:sp>
      <p:pic>
        <p:nvPicPr>
          <p:cNvPr id="127" name="Picture 126"/>
          <p:cNvPicPr>
            <a:picLocks noChangeAspect="1"/>
          </p:cNvPicPr>
          <p:nvPr/>
        </p:nvPicPr>
        <p:blipFill>
          <a:blip r:embed="rId40" cstate="screen">
            <a:extLst>
              <a:ext uri="{28A0092B-C50C-407E-A947-70E740481C1C}">
                <a14:useLocalDpi xmlns:a14="http://schemas.microsoft.com/office/drawing/2010/main" val="0"/>
              </a:ext>
            </a:extLst>
          </a:blip>
          <a:stretch>
            <a:fillRect/>
          </a:stretch>
        </p:blipFill>
        <p:spPr>
          <a:xfrm>
            <a:off x="6132647" y="5036280"/>
            <a:ext cx="626917" cy="626916"/>
          </a:xfrm>
          <a:prstGeom prst="rect">
            <a:avLst/>
          </a:prstGeom>
        </p:spPr>
      </p:pic>
      <p:pic>
        <p:nvPicPr>
          <p:cNvPr id="128" name="Picture 14" descr="http://www.theauditpeople.com/sites/default/files/pictures/iso-logo.png"/>
          <p:cNvPicPr>
            <a:picLocks noChangeAspect="1" noChangeArrowheads="1"/>
          </p:cNvPicPr>
          <p:nvPr/>
        </p:nvPicPr>
        <p:blipFill>
          <a:blip r:embed="rId8" cstate="screen">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992054" y="1027616"/>
            <a:ext cx="597884" cy="451731"/>
          </a:xfrm>
          <a:prstGeom prst="rect">
            <a:avLst/>
          </a:prstGeom>
          <a:noFill/>
          <a:extLst>
            <a:ext uri="{909E8E84-426E-40DD-AFC4-6F175D3DCCD1}">
              <a14:hiddenFill xmlns:a14="http://schemas.microsoft.com/office/drawing/2010/main">
                <a:solidFill>
                  <a:srgbClr val="FFFFFF"/>
                </a:solidFill>
              </a14:hiddenFill>
            </a:ext>
          </a:extLst>
        </p:spPr>
      </p:pic>
      <p:sp>
        <p:nvSpPr>
          <p:cNvPr id="129" name="Rectangle 128"/>
          <p:cNvSpPr/>
          <p:nvPr/>
        </p:nvSpPr>
        <p:spPr>
          <a:xfrm>
            <a:off x="7001736" y="1579994"/>
            <a:ext cx="578520" cy="153845"/>
          </a:xfrm>
          <a:prstGeom prst="rect">
            <a:avLst/>
          </a:prstGeom>
        </p:spPr>
        <p:txBody>
          <a:bodyPr wrap="none" lIns="0" tIns="0" rIns="0" bIns="0">
            <a:noAutofit/>
          </a:bodyPr>
          <a:lstStyle/>
          <a:p>
            <a:pPr algn="ctr" defTabSz="608913" fontAlgn="ctr">
              <a:defRPr/>
            </a:pPr>
            <a:r>
              <a:rPr lang="en-US" sz="816" b="1" kern="0">
                <a:solidFill>
                  <a:srgbClr val="505050"/>
                </a:solidFill>
                <a:latin typeface="Segoe UI Semilight"/>
              </a:rPr>
              <a:t>ISO 27017</a:t>
            </a:r>
          </a:p>
        </p:txBody>
      </p:sp>
      <p:sp>
        <p:nvSpPr>
          <p:cNvPr id="130" name="Rectangle 129"/>
          <p:cNvSpPr/>
          <p:nvPr/>
        </p:nvSpPr>
        <p:spPr bwMode="auto">
          <a:xfrm>
            <a:off x="2206141" y="1245441"/>
            <a:ext cx="418380" cy="983801"/>
          </a:xfrm>
          <a:prstGeom prst="rect">
            <a:avLst/>
          </a:prstGeom>
          <a:noFill/>
          <a:ln w="28575" cap="flat" cmpd="sng" algn="ctr">
            <a:noFill/>
            <a:prstDash val="solid"/>
            <a:headEnd type="none" w="med" len="med"/>
            <a:tailEnd type="none" w="med" len="med"/>
          </a:ln>
          <a:effectLst/>
        </p:spPr>
        <p:txBody>
          <a:bodyPr rot="0" spcFirstLastPara="0" vertOverflow="overflow" horzOverflow="overflow" vert="vert270" wrap="square" lIns="0" tIns="0" rIns="0" bIns="0" numCol="1" spcCol="0" rtlCol="0" fromWordArt="0" anchor="ctr" anchorCtr="0" forceAA="0" compatLnSpc="1">
            <a:prstTxWarp prst="textNoShape">
              <a:avLst/>
            </a:prstTxWarp>
            <a:noAutofit/>
          </a:bodyPr>
          <a:lstStyle/>
          <a:p>
            <a:pPr indent="1588" algn="ctr" defTabSz="932563" fontAlgn="base">
              <a:spcBef>
                <a:spcPct val="0"/>
              </a:spcBef>
              <a:spcAft>
                <a:spcPts val="1199"/>
              </a:spcAft>
              <a:buClr>
                <a:srgbClr val="FFFFFF"/>
              </a:buClr>
              <a:buSzPct val="80000"/>
              <a:defRPr/>
            </a:pPr>
            <a:r>
              <a:rPr lang="en-IN" sz="1224" b="1" kern="0" dirty="0">
                <a:solidFill>
                  <a:srgbClr val="00B6F0"/>
                </a:solidFill>
                <a:latin typeface="Segoe UI"/>
                <a:cs typeface="Segoe UI Semibold" panose="020B0702040204020203" pitchFamily="34" charset="0"/>
              </a:rPr>
              <a:t>GLOBAL</a:t>
            </a:r>
          </a:p>
        </p:txBody>
      </p:sp>
      <p:sp>
        <p:nvSpPr>
          <p:cNvPr id="132" name="Rectangle 131"/>
          <p:cNvSpPr/>
          <p:nvPr/>
        </p:nvSpPr>
        <p:spPr bwMode="auto">
          <a:xfrm>
            <a:off x="2206142" y="3359645"/>
            <a:ext cx="418380" cy="1003929"/>
          </a:xfrm>
          <a:prstGeom prst="rect">
            <a:avLst/>
          </a:prstGeom>
          <a:noFill/>
          <a:ln w="28575" cap="flat" cmpd="sng" algn="ctr">
            <a:noFill/>
            <a:prstDash val="solid"/>
            <a:headEnd type="none" w="med" len="med"/>
            <a:tailEnd type="none" w="med" len="med"/>
          </a:ln>
          <a:effectLst/>
        </p:spPr>
        <p:txBody>
          <a:bodyPr rot="0" spcFirstLastPara="0" vertOverflow="overflow" horzOverflow="overflow" vert="vert270" wrap="square" lIns="0" tIns="0" rIns="0" bIns="0" numCol="1" spcCol="0" rtlCol="0" fromWordArt="0" anchor="ctr" anchorCtr="0" forceAA="0" compatLnSpc="1">
            <a:prstTxWarp prst="textNoShape">
              <a:avLst/>
            </a:prstTxWarp>
            <a:noAutofit/>
          </a:bodyPr>
          <a:lstStyle/>
          <a:p>
            <a:pPr indent="1588" algn="ctr" defTabSz="932563" fontAlgn="base">
              <a:spcBef>
                <a:spcPct val="0"/>
              </a:spcBef>
              <a:spcAft>
                <a:spcPts val="1199"/>
              </a:spcAft>
              <a:buClr>
                <a:srgbClr val="FFFFFF"/>
              </a:buClr>
              <a:buSzPct val="80000"/>
              <a:defRPr/>
            </a:pPr>
            <a:r>
              <a:rPr lang="en-IN" sz="1224" b="1" kern="0" dirty="0">
                <a:solidFill>
                  <a:srgbClr val="00327A"/>
                </a:solidFill>
                <a:latin typeface="Segoe UI"/>
                <a:cs typeface="Segoe UI Semibold" panose="020B0702040204020203" pitchFamily="34" charset="0"/>
              </a:rPr>
              <a:t>INDUSTRY</a:t>
            </a:r>
          </a:p>
        </p:txBody>
      </p:sp>
      <p:sp>
        <p:nvSpPr>
          <p:cNvPr id="134" name="Rectangle 133"/>
          <p:cNvSpPr/>
          <p:nvPr/>
        </p:nvSpPr>
        <p:spPr bwMode="auto">
          <a:xfrm>
            <a:off x="2210343" y="5473520"/>
            <a:ext cx="409289" cy="983801"/>
          </a:xfrm>
          <a:prstGeom prst="rect">
            <a:avLst/>
          </a:prstGeom>
          <a:noFill/>
          <a:ln w="28575" cap="flat" cmpd="sng" algn="ctr">
            <a:noFill/>
            <a:prstDash val="solid"/>
            <a:headEnd type="none" w="med" len="med"/>
            <a:tailEnd type="none" w="med" len="med"/>
          </a:ln>
          <a:effectLst/>
        </p:spPr>
        <p:txBody>
          <a:bodyPr rot="0" spcFirstLastPara="0" vertOverflow="overflow" horzOverflow="overflow" vert="vert270" wrap="square" lIns="0" tIns="0" rIns="0" bIns="0" numCol="1" spcCol="0" rtlCol="0" fromWordArt="0" anchor="ctr" anchorCtr="0" forceAA="0" compatLnSpc="1">
            <a:prstTxWarp prst="textNoShape">
              <a:avLst/>
            </a:prstTxWarp>
            <a:noAutofit/>
          </a:bodyPr>
          <a:lstStyle/>
          <a:p>
            <a:pPr algn="ctr" defTabSz="932563">
              <a:spcAft>
                <a:spcPts val="1199"/>
              </a:spcAft>
              <a:defRPr/>
            </a:pPr>
            <a:r>
              <a:rPr lang="en-IN" sz="1224" b="1" kern="0" dirty="0">
                <a:solidFill>
                  <a:srgbClr val="001F50"/>
                </a:solidFill>
                <a:latin typeface="Segoe UI"/>
                <a:cs typeface="Segoe UI Semibold" panose="020B0702040204020203" pitchFamily="34" charset="0"/>
              </a:rPr>
              <a:t>REGIONAL</a:t>
            </a:r>
          </a:p>
        </p:txBody>
      </p:sp>
      <p:cxnSp>
        <p:nvCxnSpPr>
          <p:cNvPr id="153" name="Straight Connector 152"/>
          <p:cNvCxnSpPr/>
          <p:nvPr/>
        </p:nvCxnSpPr>
        <p:spPr>
          <a:xfrm>
            <a:off x="2630057" y="931393"/>
            <a:ext cx="0" cy="1678686"/>
          </a:xfrm>
          <a:prstGeom prst="line">
            <a:avLst/>
          </a:prstGeom>
          <a:ln w="28575">
            <a:solidFill>
              <a:srgbClr val="00AEE9"/>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4" name="Straight Connector 153"/>
          <p:cNvCxnSpPr/>
          <p:nvPr/>
        </p:nvCxnSpPr>
        <p:spPr>
          <a:xfrm>
            <a:off x="2630057" y="3025275"/>
            <a:ext cx="0" cy="1678686"/>
          </a:xfrm>
          <a:prstGeom prst="line">
            <a:avLst/>
          </a:prstGeom>
          <a:ln w="28575">
            <a:solidFill>
              <a:srgbClr val="00327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5" name="Straight Connector 154"/>
          <p:cNvCxnSpPr/>
          <p:nvPr/>
        </p:nvCxnSpPr>
        <p:spPr>
          <a:xfrm>
            <a:off x="2630057" y="5109585"/>
            <a:ext cx="0" cy="1678686"/>
          </a:xfrm>
          <a:prstGeom prst="line">
            <a:avLst/>
          </a:prstGeom>
          <a:ln w="28575">
            <a:solidFill>
              <a:srgbClr val="001F5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31" name="Title 1">
            <a:extLst>
              <a:ext uri="{FF2B5EF4-FFF2-40B4-BE49-F238E27FC236}">
                <a16:creationId xmlns:a16="http://schemas.microsoft.com/office/drawing/2014/main" id="{D4509856-EB69-4A09-8BB9-F5633A22593E}"/>
              </a:ext>
            </a:extLst>
          </p:cNvPr>
          <p:cNvSpPr txBox="1">
            <a:spLocks/>
          </p:cNvSpPr>
          <p:nvPr/>
        </p:nvSpPr>
        <p:spPr>
          <a:xfrm>
            <a:off x="2404815" y="72745"/>
            <a:ext cx="9435761" cy="917444"/>
          </a:xfrm>
          <a:prstGeom prst="rect">
            <a:avLst/>
          </a:prstGeom>
        </p:spPr>
        <p:txBody>
          <a:bodyPr vert="horz" wrap="square" lIns="146283" tIns="91427" rIns="146283" bIns="91427" rtlCol="0" anchor="t">
            <a:noAutofit/>
          </a:bodyPr>
          <a:lst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932563">
              <a:spcAft>
                <a:spcPts val="600"/>
              </a:spcAft>
              <a:defRPr/>
            </a:pPr>
            <a:r>
              <a:rPr lang="en-US" sz="3672" dirty="0">
                <a:solidFill>
                  <a:srgbClr val="4F504F"/>
                </a:solidFill>
                <a:latin typeface="Segoe UI Light"/>
              </a:rPr>
              <a:t>More certifications than any cloud provider</a:t>
            </a:r>
          </a:p>
        </p:txBody>
      </p:sp>
    </p:spTree>
    <p:extLst>
      <p:ext uri="{BB962C8B-B14F-4D97-AF65-F5344CB8AC3E}">
        <p14:creationId xmlns:p14="http://schemas.microsoft.com/office/powerpoint/2010/main" val="4278482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1"/>
                                        </p:tgtEl>
                                        <p:attrNameLst>
                                          <p:attrName>style.visibility</p:attrName>
                                        </p:attrNameLst>
                                      </p:cBhvr>
                                      <p:to>
                                        <p:strVal val="visible"/>
                                      </p:to>
                                    </p:set>
                                    <p:animEffect transition="in" filter="fade">
                                      <p:cBhvr>
                                        <p:cTn id="7" dur="500"/>
                                        <p:tgtEl>
                                          <p:spTgt spid="131"/>
                                        </p:tgtEl>
                                      </p:cBhvr>
                                    </p:animEffect>
                                  </p:childTnLst>
                                </p:cTn>
                              </p:par>
                              <p:par>
                                <p:cTn id="8" presetID="42" presetClass="path" presetSubtype="0" decel="100000" fill="hold" grpId="1" nodeType="withEffect">
                                  <p:stCondLst>
                                    <p:cond delay="0"/>
                                  </p:stCondLst>
                                  <p:childTnLst>
                                    <p:animMotion origin="layout" path="M 3.75E-6 4.81481E-6 L 3.75E-6 0.04583 " pathEditMode="relative" rAng="0" ptsTypes="AA">
                                      <p:cBhvr>
                                        <p:cTn id="9" dur="500" spd="-100000" fill="hold"/>
                                        <p:tgtEl>
                                          <p:spTgt spid="131"/>
                                        </p:tgtEl>
                                        <p:attrNameLst>
                                          <p:attrName>ppt_x</p:attrName>
                                          <p:attrName>ppt_y</p:attrName>
                                        </p:attrNameLst>
                                      </p:cBhvr>
                                      <p:rCtr x="0" y="229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 grpId="0"/>
      <p:bldP spid="131" grpId="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8" name="Picture 427"/>
          <p:cNvPicPr>
            <a:picLocks noChangeAspect="1"/>
          </p:cNvPicPr>
          <p:nvPr/>
        </p:nvPicPr>
        <p:blipFill>
          <a:blip r:embed="rId3">
            <a:duotone>
              <a:schemeClr val="accent1">
                <a:shade val="45000"/>
                <a:satMod val="135000"/>
              </a:schemeClr>
              <a:prstClr val="white"/>
            </a:duotone>
          </a:blip>
          <a:stretch>
            <a:fillRect/>
          </a:stretch>
        </p:blipFill>
        <p:spPr>
          <a:xfrm>
            <a:off x="-485" y="-1"/>
            <a:ext cx="12436077" cy="6994525"/>
          </a:xfrm>
          <a:prstGeom prst="rect">
            <a:avLst/>
          </a:prstGeom>
          <a:solidFill>
            <a:schemeClr val="bg1"/>
          </a:solidFill>
          <a:ln>
            <a:noFill/>
          </a:ln>
          <a:effectLst/>
        </p:spPr>
      </p:pic>
      <p:grpSp>
        <p:nvGrpSpPr>
          <p:cNvPr id="484" name="Group 483"/>
          <p:cNvGrpSpPr/>
          <p:nvPr/>
        </p:nvGrpSpPr>
        <p:grpSpPr>
          <a:xfrm>
            <a:off x="-10459" y="1902486"/>
            <a:ext cx="12446051" cy="3937942"/>
            <a:chOff x="-11120" y="1865352"/>
            <a:chExt cx="12203119" cy="3861078"/>
          </a:xfrm>
        </p:grpSpPr>
        <p:sp>
          <p:nvSpPr>
            <p:cNvPr id="332" name="Freeform 5"/>
            <p:cNvSpPr>
              <a:spLocks/>
            </p:cNvSpPr>
            <p:nvPr/>
          </p:nvSpPr>
          <p:spPr bwMode="auto">
            <a:xfrm>
              <a:off x="-11120" y="2452259"/>
              <a:ext cx="2949107" cy="1185957"/>
            </a:xfrm>
            <a:custGeom>
              <a:avLst/>
              <a:gdLst>
                <a:gd name="T0" fmla="*/ 98 w 1494"/>
                <a:gd name="T1" fmla="*/ 16 h 586"/>
                <a:gd name="T2" fmla="*/ 384 w 1494"/>
                <a:gd name="T3" fmla="*/ 0 h 586"/>
                <a:gd name="T4" fmla="*/ 624 w 1494"/>
                <a:gd name="T5" fmla="*/ 32 h 586"/>
                <a:gd name="T6" fmla="*/ 786 w 1494"/>
                <a:gd name="T7" fmla="*/ 92 h 586"/>
                <a:gd name="T8" fmla="*/ 854 w 1494"/>
                <a:gd name="T9" fmla="*/ 126 h 586"/>
                <a:gd name="T10" fmla="*/ 852 w 1494"/>
                <a:gd name="T11" fmla="*/ 96 h 586"/>
                <a:gd name="T12" fmla="*/ 872 w 1494"/>
                <a:gd name="T13" fmla="*/ 86 h 586"/>
                <a:gd name="T14" fmla="*/ 930 w 1494"/>
                <a:gd name="T15" fmla="*/ 116 h 586"/>
                <a:gd name="T16" fmla="*/ 962 w 1494"/>
                <a:gd name="T17" fmla="*/ 158 h 586"/>
                <a:gd name="T18" fmla="*/ 986 w 1494"/>
                <a:gd name="T19" fmla="*/ 164 h 586"/>
                <a:gd name="T20" fmla="*/ 1008 w 1494"/>
                <a:gd name="T21" fmla="*/ 174 h 586"/>
                <a:gd name="T22" fmla="*/ 1018 w 1494"/>
                <a:gd name="T23" fmla="*/ 184 h 586"/>
                <a:gd name="T24" fmla="*/ 1026 w 1494"/>
                <a:gd name="T25" fmla="*/ 202 h 586"/>
                <a:gd name="T26" fmla="*/ 1006 w 1494"/>
                <a:gd name="T27" fmla="*/ 266 h 586"/>
                <a:gd name="T28" fmla="*/ 942 w 1494"/>
                <a:gd name="T29" fmla="*/ 338 h 586"/>
                <a:gd name="T30" fmla="*/ 950 w 1494"/>
                <a:gd name="T31" fmla="*/ 364 h 586"/>
                <a:gd name="T32" fmla="*/ 1024 w 1494"/>
                <a:gd name="T33" fmla="*/ 370 h 586"/>
                <a:gd name="T34" fmla="*/ 1104 w 1494"/>
                <a:gd name="T35" fmla="*/ 394 h 586"/>
                <a:gd name="T36" fmla="*/ 1180 w 1494"/>
                <a:gd name="T37" fmla="*/ 426 h 586"/>
                <a:gd name="T38" fmla="*/ 1236 w 1494"/>
                <a:gd name="T39" fmla="*/ 436 h 586"/>
                <a:gd name="T40" fmla="*/ 1200 w 1494"/>
                <a:gd name="T41" fmla="*/ 484 h 586"/>
                <a:gd name="T42" fmla="*/ 1208 w 1494"/>
                <a:gd name="T43" fmla="*/ 576 h 586"/>
                <a:gd name="T44" fmla="*/ 1234 w 1494"/>
                <a:gd name="T45" fmla="*/ 488 h 586"/>
                <a:gd name="T46" fmla="*/ 1284 w 1494"/>
                <a:gd name="T47" fmla="*/ 428 h 586"/>
                <a:gd name="T48" fmla="*/ 1258 w 1494"/>
                <a:gd name="T49" fmla="*/ 416 h 586"/>
                <a:gd name="T50" fmla="*/ 1262 w 1494"/>
                <a:gd name="T51" fmla="*/ 382 h 586"/>
                <a:gd name="T52" fmla="*/ 1242 w 1494"/>
                <a:gd name="T53" fmla="*/ 352 h 586"/>
                <a:gd name="T54" fmla="*/ 1194 w 1494"/>
                <a:gd name="T55" fmla="*/ 332 h 586"/>
                <a:gd name="T56" fmla="*/ 1182 w 1494"/>
                <a:gd name="T57" fmla="*/ 314 h 586"/>
                <a:gd name="T58" fmla="*/ 1174 w 1494"/>
                <a:gd name="T59" fmla="*/ 280 h 586"/>
                <a:gd name="T60" fmla="*/ 1138 w 1494"/>
                <a:gd name="T61" fmla="*/ 244 h 586"/>
                <a:gd name="T62" fmla="*/ 1150 w 1494"/>
                <a:gd name="T63" fmla="*/ 224 h 586"/>
                <a:gd name="T64" fmla="*/ 1184 w 1494"/>
                <a:gd name="T65" fmla="*/ 232 h 586"/>
                <a:gd name="T66" fmla="*/ 1220 w 1494"/>
                <a:gd name="T67" fmla="*/ 224 h 586"/>
                <a:gd name="T68" fmla="*/ 1240 w 1494"/>
                <a:gd name="T69" fmla="*/ 216 h 586"/>
                <a:gd name="T70" fmla="*/ 1264 w 1494"/>
                <a:gd name="T71" fmla="*/ 216 h 586"/>
                <a:gd name="T72" fmla="*/ 1296 w 1494"/>
                <a:gd name="T73" fmla="*/ 196 h 586"/>
                <a:gd name="T74" fmla="*/ 1296 w 1494"/>
                <a:gd name="T75" fmla="*/ 250 h 586"/>
                <a:gd name="T76" fmla="*/ 1272 w 1494"/>
                <a:gd name="T77" fmla="*/ 304 h 586"/>
                <a:gd name="T78" fmla="*/ 1258 w 1494"/>
                <a:gd name="T79" fmla="*/ 336 h 586"/>
                <a:gd name="T80" fmla="*/ 1262 w 1494"/>
                <a:gd name="T81" fmla="*/ 370 h 586"/>
                <a:gd name="T82" fmla="*/ 1284 w 1494"/>
                <a:gd name="T83" fmla="*/ 372 h 586"/>
                <a:gd name="T84" fmla="*/ 1300 w 1494"/>
                <a:gd name="T85" fmla="*/ 362 h 586"/>
                <a:gd name="T86" fmla="*/ 1324 w 1494"/>
                <a:gd name="T87" fmla="*/ 340 h 586"/>
                <a:gd name="T88" fmla="*/ 1348 w 1494"/>
                <a:gd name="T89" fmla="*/ 324 h 586"/>
                <a:gd name="T90" fmla="*/ 1376 w 1494"/>
                <a:gd name="T91" fmla="*/ 328 h 586"/>
                <a:gd name="T92" fmla="*/ 1394 w 1494"/>
                <a:gd name="T93" fmla="*/ 328 h 586"/>
                <a:gd name="T94" fmla="*/ 1466 w 1494"/>
                <a:gd name="T95" fmla="*/ 308 h 586"/>
                <a:gd name="T96" fmla="*/ 1466 w 1494"/>
                <a:gd name="T97" fmla="*/ 288 h 586"/>
                <a:gd name="T98" fmla="*/ 1472 w 1494"/>
                <a:gd name="T99" fmla="*/ 272 h 586"/>
                <a:gd name="T100" fmla="*/ 1482 w 1494"/>
                <a:gd name="T101" fmla="*/ 238 h 586"/>
                <a:gd name="T102" fmla="*/ 1464 w 1494"/>
                <a:gd name="T103" fmla="*/ 216 h 586"/>
                <a:gd name="T104" fmla="*/ 1432 w 1494"/>
                <a:gd name="T105" fmla="*/ 188 h 586"/>
                <a:gd name="T106" fmla="*/ 1380 w 1494"/>
                <a:gd name="T107" fmla="*/ 148 h 586"/>
                <a:gd name="T108" fmla="*/ 1360 w 1494"/>
                <a:gd name="T109" fmla="*/ 140 h 586"/>
                <a:gd name="T110" fmla="*/ 1348 w 1494"/>
                <a:gd name="T111" fmla="*/ 126 h 586"/>
                <a:gd name="T112" fmla="*/ 1316 w 1494"/>
                <a:gd name="T113" fmla="*/ 126 h 586"/>
                <a:gd name="T114" fmla="*/ 1320 w 1494"/>
                <a:gd name="T115" fmla="*/ 136 h 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94" h="586">
                  <a:moveTo>
                    <a:pt x="0" y="28"/>
                  </a:moveTo>
                  <a:lnTo>
                    <a:pt x="0" y="28"/>
                  </a:lnTo>
                  <a:lnTo>
                    <a:pt x="10" y="26"/>
                  </a:lnTo>
                  <a:lnTo>
                    <a:pt x="30" y="24"/>
                  </a:lnTo>
                  <a:lnTo>
                    <a:pt x="98" y="16"/>
                  </a:lnTo>
                  <a:lnTo>
                    <a:pt x="144" y="10"/>
                  </a:lnTo>
                  <a:lnTo>
                    <a:pt x="196" y="6"/>
                  </a:lnTo>
                  <a:lnTo>
                    <a:pt x="256" y="2"/>
                  </a:lnTo>
                  <a:lnTo>
                    <a:pt x="318" y="0"/>
                  </a:lnTo>
                  <a:lnTo>
                    <a:pt x="384" y="0"/>
                  </a:lnTo>
                  <a:lnTo>
                    <a:pt x="452" y="4"/>
                  </a:lnTo>
                  <a:lnTo>
                    <a:pt x="522" y="12"/>
                  </a:lnTo>
                  <a:lnTo>
                    <a:pt x="556" y="18"/>
                  </a:lnTo>
                  <a:lnTo>
                    <a:pt x="590" y="24"/>
                  </a:lnTo>
                  <a:lnTo>
                    <a:pt x="624" y="32"/>
                  </a:lnTo>
                  <a:lnTo>
                    <a:pt x="658" y="40"/>
                  </a:lnTo>
                  <a:lnTo>
                    <a:pt x="692" y="52"/>
                  </a:lnTo>
                  <a:lnTo>
                    <a:pt x="724" y="64"/>
                  </a:lnTo>
                  <a:lnTo>
                    <a:pt x="756" y="76"/>
                  </a:lnTo>
                  <a:lnTo>
                    <a:pt x="786" y="92"/>
                  </a:lnTo>
                  <a:lnTo>
                    <a:pt x="816" y="110"/>
                  </a:lnTo>
                  <a:lnTo>
                    <a:pt x="846" y="128"/>
                  </a:lnTo>
                  <a:lnTo>
                    <a:pt x="846" y="128"/>
                  </a:lnTo>
                  <a:lnTo>
                    <a:pt x="848" y="128"/>
                  </a:lnTo>
                  <a:lnTo>
                    <a:pt x="854" y="126"/>
                  </a:lnTo>
                  <a:lnTo>
                    <a:pt x="862" y="120"/>
                  </a:lnTo>
                  <a:lnTo>
                    <a:pt x="862" y="120"/>
                  </a:lnTo>
                  <a:lnTo>
                    <a:pt x="858" y="114"/>
                  </a:lnTo>
                  <a:lnTo>
                    <a:pt x="854" y="102"/>
                  </a:lnTo>
                  <a:lnTo>
                    <a:pt x="852" y="96"/>
                  </a:lnTo>
                  <a:lnTo>
                    <a:pt x="852" y="90"/>
                  </a:lnTo>
                  <a:lnTo>
                    <a:pt x="854" y="86"/>
                  </a:lnTo>
                  <a:lnTo>
                    <a:pt x="858" y="84"/>
                  </a:lnTo>
                  <a:lnTo>
                    <a:pt x="858" y="84"/>
                  </a:lnTo>
                  <a:lnTo>
                    <a:pt x="872" y="86"/>
                  </a:lnTo>
                  <a:lnTo>
                    <a:pt x="886" y="90"/>
                  </a:lnTo>
                  <a:lnTo>
                    <a:pt x="904" y="98"/>
                  </a:lnTo>
                  <a:lnTo>
                    <a:pt x="904" y="98"/>
                  </a:lnTo>
                  <a:lnTo>
                    <a:pt x="918" y="108"/>
                  </a:lnTo>
                  <a:lnTo>
                    <a:pt x="930" y="116"/>
                  </a:lnTo>
                  <a:lnTo>
                    <a:pt x="936" y="124"/>
                  </a:lnTo>
                  <a:lnTo>
                    <a:pt x="936" y="124"/>
                  </a:lnTo>
                  <a:lnTo>
                    <a:pt x="948" y="142"/>
                  </a:lnTo>
                  <a:lnTo>
                    <a:pt x="962" y="158"/>
                  </a:lnTo>
                  <a:lnTo>
                    <a:pt x="962" y="158"/>
                  </a:lnTo>
                  <a:lnTo>
                    <a:pt x="970" y="164"/>
                  </a:lnTo>
                  <a:lnTo>
                    <a:pt x="974" y="168"/>
                  </a:lnTo>
                  <a:lnTo>
                    <a:pt x="978" y="168"/>
                  </a:lnTo>
                  <a:lnTo>
                    <a:pt x="978" y="168"/>
                  </a:lnTo>
                  <a:lnTo>
                    <a:pt x="986" y="164"/>
                  </a:lnTo>
                  <a:lnTo>
                    <a:pt x="992" y="164"/>
                  </a:lnTo>
                  <a:lnTo>
                    <a:pt x="992" y="164"/>
                  </a:lnTo>
                  <a:lnTo>
                    <a:pt x="998" y="164"/>
                  </a:lnTo>
                  <a:lnTo>
                    <a:pt x="1004" y="166"/>
                  </a:lnTo>
                  <a:lnTo>
                    <a:pt x="1008" y="174"/>
                  </a:lnTo>
                  <a:lnTo>
                    <a:pt x="1008" y="174"/>
                  </a:lnTo>
                  <a:lnTo>
                    <a:pt x="1012" y="186"/>
                  </a:lnTo>
                  <a:lnTo>
                    <a:pt x="1012" y="186"/>
                  </a:lnTo>
                  <a:lnTo>
                    <a:pt x="1014" y="184"/>
                  </a:lnTo>
                  <a:lnTo>
                    <a:pt x="1018" y="184"/>
                  </a:lnTo>
                  <a:lnTo>
                    <a:pt x="1022" y="186"/>
                  </a:lnTo>
                  <a:lnTo>
                    <a:pt x="1022" y="186"/>
                  </a:lnTo>
                  <a:lnTo>
                    <a:pt x="1024" y="188"/>
                  </a:lnTo>
                  <a:lnTo>
                    <a:pt x="1026" y="192"/>
                  </a:lnTo>
                  <a:lnTo>
                    <a:pt x="1026" y="202"/>
                  </a:lnTo>
                  <a:lnTo>
                    <a:pt x="1028" y="216"/>
                  </a:lnTo>
                  <a:lnTo>
                    <a:pt x="1028" y="216"/>
                  </a:lnTo>
                  <a:lnTo>
                    <a:pt x="1022" y="230"/>
                  </a:lnTo>
                  <a:lnTo>
                    <a:pt x="1016" y="246"/>
                  </a:lnTo>
                  <a:lnTo>
                    <a:pt x="1006" y="266"/>
                  </a:lnTo>
                  <a:lnTo>
                    <a:pt x="992" y="288"/>
                  </a:lnTo>
                  <a:lnTo>
                    <a:pt x="976" y="308"/>
                  </a:lnTo>
                  <a:lnTo>
                    <a:pt x="966" y="320"/>
                  </a:lnTo>
                  <a:lnTo>
                    <a:pt x="954" y="330"/>
                  </a:lnTo>
                  <a:lnTo>
                    <a:pt x="942" y="338"/>
                  </a:lnTo>
                  <a:lnTo>
                    <a:pt x="930" y="346"/>
                  </a:lnTo>
                  <a:lnTo>
                    <a:pt x="930" y="346"/>
                  </a:lnTo>
                  <a:lnTo>
                    <a:pt x="934" y="352"/>
                  </a:lnTo>
                  <a:lnTo>
                    <a:pt x="940" y="358"/>
                  </a:lnTo>
                  <a:lnTo>
                    <a:pt x="950" y="364"/>
                  </a:lnTo>
                  <a:lnTo>
                    <a:pt x="964" y="370"/>
                  </a:lnTo>
                  <a:lnTo>
                    <a:pt x="980" y="374"/>
                  </a:lnTo>
                  <a:lnTo>
                    <a:pt x="1000" y="374"/>
                  </a:lnTo>
                  <a:lnTo>
                    <a:pt x="1024" y="370"/>
                  </a:lnTo>
                  <a:lnTo>
                    <a:pt x="1024" y="370"/>
                  </a:lnTo>
                  <a:lnTo>
                    <a:pt x="1046" y="384"/>
                  </a:lnTo>
                  <a:lnTo>
                    <a:pt x="1062" y="392"/>
                  </a:lnTo>
                  <a:lnTo>
                    <a:pt x="1070" y="394"/>
                  </a:lnTo>
                  <a:lnTo>
                    <a:pt x="1080" y="394"/>
                  </a:lnTo>
                  <a:lnTo>
                    <a:pt x="1104" y="394"/>
                  </a:lnTo>
                  <a:lnTo>
                    <a:pt x="1104" y="394"/>
                  </a:lnTo>
                  <a:lnTo>
                    <a:pt x="1114" y="398"/>
                  </a:lnTo>
                  <a:lnTo>
                    <a:pt x="1138" y="410"/>
                  </a:lnTo>
                  <a:lnTo>
                    <a:pt x="1166" y="422"/>
                  </a:lnTo>
                  <a:lnTo>
                    <a:pt x="1180" y="426"/>
                  </a:lnTo>
                  <a:lnTo>
                    <a:pt x="1194" y="430"/>
                  </a:lnTo>
                  <a:lnTo>
                    <a:pt x="1194" y="430"/>
                  </a:lnTo>
                  <a:lnTo>
                    <a:pt x="1242" y="432"/>
                  </a:lnTo>
                  <a:lnTo>
                    <a:pt x="1242" y="432"/>
                  </a:lnTo>
                  <a:lnTo>
                    <a:pt x="1236" y="436"/>
                  </a:lnTo>
                  <a:lnTo>
                    <a:pt x="1222" y="450"/>
                  </a:lnTo>
                  <a:lnTo>
                    <a:pt x="1214" y="458"/>
                  </a:lnTo>
                  <a:lnTo>
                    <a:pt x="1206" y="466"/>
                  </a:lnTo>
                  <a:lnTo>
                    <a:pt x="1202" y="476"/>
                  </a:lnTo>
                  <a:lnTo>
                    <a:pt x="1200" y="484"/>
                  </a:lnTo>
                  <a:lnTo>
                    <a:pt x="1200" y="484"/>
                  </a:lnTo>
                  <a:lnTo>
                    <a:pt x="1200" y="506"/>
                  </a:lnTo>
                  <a:lnTo>
                    <a:pt x="1202" y="534"/>
                  </a:lnTo>
                  <a:lnTo>
                    <a:pt x="1204" y="564"/>
                  </a:lnTo>
                  <a:lnTo>
                    <a:pt x="1208" y="576"/>
                  </a:lnTo>
                  <a:lnTo>
                    <a:pt x="1212" y="586"/>
                  </a:lnTo>
                  <a:lnTo>
                    <a:pt x="1212" y="586"/>
                  </a:lnTo>
                  <a:lnTo>
                    <a:pt x="1220" y="540"/>
                  </a:lnTo>
                  <a:lnTo>
                    <a:pt x="1230" y="504"/>
                  </a:lnTo>
                  <a:lnTo>
                    <a:pt x="1234" y="488"/>
                  </a:lnTo>
                  <a:lnTo>
                    <a:pt x="1240" y="480"/>
                  </a:lnTo>
                  <a:lnTo>
                    <a:pt x="1240" y="480"/>
                  </a:lnTo>
                  <a:lnTo>
                    <a:pt x="1250" y="464"/>
                  </a:lnTo>
                  <a:lnTo>
                    <a:pt x="1266" y="446"/>
                  </a:lnTo>
                  <a:lnTo>
                    <a:pt x="1284" y="428"/>
                  </a:lnTo>
                  <a:lnTo>
                    <a:pt x="1242" y="426"/>
                  </a:lnTo>
                  <a:lnTo>
                    <a:pt x="1242" y="426"/>
                  </a:lnTo>
                  <a:lnTo>
                    <a:pt x="1250" y="422"/>
                  </a:lnTo>
                  <a:lnTo>
                    <a:pt x="1254" y="420"/>
                  </a:lnTo>
                  <a:lnTo>
                    <a:pt x="1258" y="416"/>
                  </a:lnTo>
                  <a:lnTo>
                    <a:pt x="1258" y="416"/>
                  </a:lnTo>
                  <a:lnTo>
                    <a:pt x="1258" y="396"/>
                  </a:lnTo>
                  <a:lnTo>
                    <a:pt x="1260" y="386"/>
                  </a:lnTo>
                  <a:lnTo>
                    <a:pt x="1260" y="382"/>
                  </a:lnTo>
                  <a:lnTo>
                    <a:pt x="1262" y="382"/>
                  </a:lnTo>
                  <a:lnTo>
                    <a:pt x="1262" y="382"/>
                  </a:lnTo>
                  <a:lnTo>
                    <a:pt x="1262" y="380"/>
                  </a:lnTo>
                  <a:lnTo>
                    <a:pt x="1262" y="376"/>
                  </a:lnTo>
                  <a:lnTo>
                    <a:pt x="1254" y="366"/>
                  </a:lnTo>
                  <a:lnTo>
                    <a:pt x="1242" y="352"/>
                  </a:lnTo>
                  <a:lnTo>
                    <a:pt x="1242" y="352"/>
                  </a:lnTo>
                  <a:lnTo>
                    <a:pt x="1234" y="346"/>
                  </a:lnTo>
                  <a:lnTo>
                    <a:pt x="1226" y="342"/>
                  </a:lnTo>
                  <a:lnTo>
                    <a:pt x="1210" y="336"/>
                  </a:lnTo>
                  <a:lnTo>
                    <a:pt x="1194" y="332"/>
                  </a:lnTo>
                  <a:lnTo>
                    <a:pt x="1188" y="328"/>
                  </a:lnTo>
                  <a:lnTo>
                    <a:pt x="1186" y="324"/>
                  </a:lnTo>
                  <a:lnTo>
                    <a:pt x="1186" y="324"/>
                  </a:lnTo>
                  <a:lnTo>
                    <a:pt x="1184" y="320"/>
                  </a:lnTo>
                  <a:lnTo>
                    <a:pt x="1182" y="314"/>
                  </a:lnTo>
                  <a:lnTo>
                    <a:pt x="1180" y="300"/>
                  </a:lnTo>
                  <a:lnTo>
                    <a:pt x="1178" y="286"/>
                  </a:lnTo>
                  <a:lnTo>
                    <a:pt x="1176" y="282"/>
                  </a:lnTo>
                  <a:lnTo>
                    <a:pt x="1174" y="280"/>
                  </a:lnTo>
                  <a:lnTo>
                    <a:pt x="1174" y="280"/>
                  </a:lnTo>
                  <a:lnTo>
                    <a:pt x="1156" y="272"/>
                  </a:lnTo>
                  <a:lnTo>
                    <a:pt x="1146" y="266"/>
                  </a:lnTo>
                  <a:lnTo>
                    <a:pt x="1140" y="260"/>
                  </a:lnTo>
                  <a:lnTo>
                    <a:pt x="1140" y="260"/>
                  </a:lnTo>
                  <a:lnTo>
                    <a:pt x="1138" y="244"/>
                  </a:lnTo>
                  <a:lnTo>
                    <a:pt x="1138" y="234"/>
                  </a:lnTo>
                  <a:lnTo>
                    <a:pt x="1138" y="234"/>
                  </a:lnTo>
                  <a:lnTo>
                    <a:pt x="1140" y="232"/>
                  </a:lnTo>
                  <a:lnTo>
                    <a:pt x="1144" y="228"/>
                  </a:lnTo>
                  <a:lnTo>
                    <a:pt x="1150" y="224"/>
                  </a:lnTo>
                  <a:lnTo>
                    <a:pt x="1156" y="222"/>
                  </a:lnTo>
                  <a:lnTo>
                    <a:pt x="1160" y="224"/>
                  </a:lnTo>
                  <a:lnTo>
                    <a:pt x="1160" y="224"/>
                  </a:lnTo>
                  <a:lnTo>
                    <a:pt x="1184" y="232"/>
                  </a:lnTo>
                  <a:lnTo>
                    <a:pt x="1184" y="232"/>
                  </a:lnTo>
                  <a:lnTo>
                    <a:pt x="1190" y="228"/>
                  </a:lnTo>
                  <a:lnTo>
                    <a:pt x="1196" y="224"/>
                  </a:lnTo>
                  <a:lnTo>
                    <a:pt x="1202" y="224"/>
                  </a:lnTo>
                  <a:lnTo>
                    <a:pt x="1202" y="224"/>
                  </a:lnTo>
                  <a:lnTo>
                    <a:pt x="1220" y="224"/>
                  </a:lnTo>
                  <a:lnTo>
                    <a:pt x="1220" y="224"/>
                  </a:lnTo>
                  <a:lnTo>
                    <a:pt x="1226" y="222"/>
                  </a:lnTo>
                  <a:lnTo>
                    <a:pt x="1230" y="220"/>
                  </a:lnTo>
                  <a:lnTo>
                    <a:pt x="1236" y="216"/>
                  </a:lnTo>
                  <a:lnTo>
                    <a:pt x="1240" y="216"/>
                  </a:lnTo>
                  <a:lnTo>
                    <a:pt x="1240" y="216"/>
                  </a:lnTo>
                  <a:lnTo>
                    <a:pt x="1250" y="216"/>
                  </a:lnTo>
                  <a:lnTo>
                    <a:pt x="1260" y="216"/>
                  </a:lnTo>
                  <a:lnTo>
                    <a:pt x="1260" y="216"/>
                  </a:lnTo>
                  <a:lnTo>
                    <a:pt x="1264" y="216"/>
                  </a:lnTo>
                  <a:lnTo>
                    <a:pt x="1268" y="212"/>
                  </a:lnTo>
                  <a:lnTo>
                    <a:pt x="1278" y="204"/>
                  </a:lnTo>
                  <a:lnTo>
                    <a:pt x="1288" y="198"/>
                  </a:lnTo>
                  <a:lnTo>
                    <a:pt x="1292" y="196"/>
                  </a:lnTo>
                  <a:lnTo>
                    <a:pt x="1296" y="196"/>
                  </a:lnTo>
                  <a:lnTo>
                    <a:pt x="1296" y="196"/>
                  </a:lnTo>
                  <a:lnTo>
                    <a:pt x="1308" y="198"/>
                  </a:lnTo>
                  <a:lnTo>
                    <a:pt x="1314" y="198"/>
                  </a:lnTo>
                  <a:lnTo>
                    <a:pt x="1314" y="198"/>
                  </a:lnTo>
                  <a:lnTo>
                    <a:pt x="1296" y="250"/>
                  </a:lnTo>
                  <a:lnTo>
                    <a:pt x="1282" y="288"/>
                  </a:lnTo>
                  <a:lnTo>
                    <a:pt x="1276" y="300"/>
                  </a:lnTo>
                  <a:lnTo>
                    <a:pt x="1274" y="302"/>
                  </a:lnTo>
                  <a:lnTo>
                    <a:pt x="1272" y="304"/>
                  </a:lnTo>
                  <a:lnTo>
                    <a:pt x="1272" y="304"/>
                  </a:lnTo>
                  <a:lnTo>
                    <a:pt x="1268" y="304"/>
                  </a:lnTo>
                  <a:lnTo>
                    <a:pt x="1266" y="308"/>
                  </a:lnTo>
                  <a:lnTo>
                    <a:pt x="1262" y="318"/>
                  </a:lnTo>
                  <a:lnTo>
                    <a:pt x="1260" y="328"/>
                  </a:lnTo>
                  <a:lnTo>
                    <a:pt x="1258" y="336"/>
                  </a:lnTo>
                  <a:lnTo>
                    <a:pt x="1258" y="336"/>
                  </a:lnTo>
                  <a:lnTo>
                    <a:pt x="1258" y="350"/>
                  </a:lnTo>
                  <a:lnTo>
                    <a:pt x="1258" y="360"/>
                  </a:lnTo>
                  <a:lnTo>
                    <a:pt x="1262" y="370"/>
                  </a:lnTo>
                  <a:lnTo>
                    <a:pt x="1262" y="370"/>
                  </a:lnTo>
                  <a:lnTo>
                    <a:pt x="1264" y="372"/>
                  </a:lnTo>
                  <a:lnTo>
                    <a:pt x="1268" y="372"/>
                  </a:lnTo>
                  <a:lnTo>
                    <a:pt x="1276" y="374"/>
                  </a:lnTo>
                  <a:lnTo>
                    <a:pt x="1284" y="372"/>
                  </a:lnTo>
                  <a:lnTo>
                    <a:pt x="1284" y="372"/>
                  </a:lnTo>
                  <a:lnTo>
                    <a:pt x="1288" y="368"/>
                  </a:lnTo>
                  <a:lnTo>
                    <a:pt x="1290" y="364"/>
                  </a:lnTo>
                  <a:lnTo>
                    <a:pt x="1296" y="362"/>
                  </a:lnTo>
                  <a:lnTo>
                    <a:pt x="1296" y="362"/>
                  </a:lnTo>
                  <a:lnTo>
                    <a:pt x="1300" y="362"/>
                  </a:lnTo>
                  <a:lnTo>
                    <a:pt x="1302" y="358"/>
                  </a:lnTo>
                  <a:lnTo>
                    <a:pt x="1310" y="350"/>
                  </a:lnTo>
                  <a:lnTo>
                    <a:pt x="1318" y="342"/>
                  </a:lnTo>
                  <a:lnTo>
                    <a:pt x="1320" y="340"/>
                  </a:lnTo>
                  <a:lnTo>
                    <a:pt x="1324" y="340"/>
                  </a:lnTo>
                  <a:lnTo>
                    <a:pt x="1324" y="340"/>
                  </a:lnTo>
                  <a:lnTo>
                    <a:pt x="1330" y="336"/>
                  </a:lnTo>
                  <a:lnTo>
                    <a:pt x="1336" y="332"/>
                  </a:lnTo>
                  <a:lnTo>
                    <a:pt x="1344" y="326"/>
                  </a:lnTo>
                  <a:lnTo>
                    <a:pt x="1348" y="324"/>
                  </a:lnTo>
                  <a:lnTo>
                    <a:pt x="1354" y="324"/>
                  </a:lnTo>
                  <a:lnTo>
                    <a:pt x="1354" y="324"/>
                  </a:lnTo>
                  <a:lnTo>
                    <a:pt x="1362" y="324"/>
                  </a:lnTo>
                  <a:lnTo>
                    <a:pt x="1370" y="326"/>
                  </a:lnTo>
                  <a:lnTo>
                    <a:pt x="1376" y="328"/>
                  </a:lnTo>
                  <a:lnTo>
                    <a:pt x="1380" y="330"/>
                  </a:lnTo>
                  <a:lnTo>
                    <a:pt x="1380" y="330"/>
                  </a:lnTo>
                  <a:lnTo>
                    <a:pt x="1388" y="328"/>
                  </a:lnTo>
                  <a:lnTo>
                    <a:pt x="1394" y="328"/>
                  </a:lnTo>
                  <a:lnTo>
                    <a:pt x="1394" y="328"/>
                  </a:lnTo>
                  <a:lnTo>
                    <a:pt x="1456" y="322"/>
                  </a:lnTo>
                  <a:lnTo>
                    <a:pt x="1456" y="322"/>
                  </a:lnTo>
                  <a:lnTo>
                    <a:pt x="1460" y="322"/>
                  </a:lnTo>
                  <a:lnTo>
                    <a:pt x="1462" y="318"/>
                  </a:lnTo>
                  <a:lnTo>
                    <a:pt x="1466" y="308"/>
                  </a:lnTo>
                  <a:lnTo>
                    <a:pt x="1470" y="298"/>
                  </a:lnTo>
                  <a:lnTo>
                    <a:pt x="1470" y="290"/>
                  </a:lnTo>
                  <a:lnTo>
                    <a:pt x="1470" y="290"/>
                  </a:lnTo>
                  <a:lnTo>
                    <a:pt x="1468" y="288"/>
                  </a:lnTo>
                  <a:lnTo>
                    <a:pt x="1466" y="288"/>
                  </a:lnTo>
                  <a:lnTo>
                    <a:pt x="1464" y="284"/>
                  </a:lnTo>
                  <a:lnTo>
                    <a:pt x="1464" y="278"/>
                  </a:lnTo>
                  <a:lnTo>
                    <a:pt x="1464" y="278"/>
                  </a:lnTo>
                  <a:lnTo>
                    <a:pt x="1466" y="274"/>
                  </a:lnTo>
                  <a:lnTo>
                    <a:pt x="1472" y="272"/>
                  </a:lnTo>
                  <a:lnTo>
                    <a:pt x="1480" y="270"/>
                  </a:lnTo>
                  <a:lnTo>
                    <a:pt x="1494" y="244"/>
                  </a:lnTo>
                  <a:lnTo>
                    <a:pt x="1494" y="244"/>
                  </a:lnTo>
                  <a:lnTo>
                    <a:pt x="1488" y="244"/>
                  </a:lnTo>
                  <a:lnTo>
                    <a:pt x="1482" y="238"/>
                  </a:lnTo>
                  <a:lnTo>
                    <a:pt x="1474" y="232"/>
                  </a:lnTo>
                  <a:lnTo>
                    <a:pt x="1470" y="224"/>
                  </a:lnTo>
                  <a:lnTo>
                    <a:pt x="1470" y="224"/>
                  </a:lnTo>
                  <a:lnTo>
                    <a:pt x="1468" y="220"/>
                  </a:lnTo>
                  <a:lnTo>
                    <a:pt x="1464" y="216"/>
                  </a:lnTo>
                  <a:lnTo>
                    <a:pt x="1460" y="214"/>
                  </a:lnTo>
                  <a:lnTo>
                    <a:pt x="1458" y="210"/>
                  </a:lnTo>
                  <a:lnTo>
                    <a:pt x="1458" y="210"/>
                  </a:lnTo>
                  <a:lnTo>
                    <a:pt x="1450" y="202"/>
                  </a:lnTo>
                  <a:lnTo>
                    <a:pt x="1432" y="188"/>
                  </a:lnTo>
                  <a:lnTo>
                    <a:pt x="1406" y="168"/>
                  </a:lnTo>
                  <a:lnTo>
                    <a:pt x="1386" y="158"/>
                  </a:lnTo>
                  <a:lnTo>
                    <a:pt x="1386" y="158"/>
                  </a:lnTo>
                  <a:lnTo>
                    <a:pt x="1384" y="152"/>
                  </a:lnTo>
                  <a:lnTo>
                    <a:pt x="1380" y="148"/>
                  </a:lnTo>
                  <a:lnTo>
                    <a:pt x="1376" y="146"/>
                  </a:lnTo>
                  <a:lnTo>
                    <a:pt x="1376" y="146"/>
                  </a:lnTo>
                  <a:lnTo>
                    <a:pt x="1368" y="146"/>
                  </a:lnTo>
                  <a:lnTo>
                    <a:pt x="1364" y="144"/>
                  </a:lnTo>
                  <a:lnTo>
                    <a:pt x="1360" y="140"/>
                  </a:lnTo>
                  <a:lnTo>
                    <a:pt x="1360" y="140"/>
                  </a:lnTo>
                  <a:lnTo>
                    <a:pt x="1352" y="130"/>
                  </a:lnTo>
                  <a:lnTo>
                    <a:pt x="1350" y="128"/>
                  </a:lnTo>
                  <a:lnTo>
                    <a:pt x="1348" y="126"/>
                  </a:lnTo>
                  <a:lnTo>
                    <a:pt x="1348" y="126"/>
                  </a:lnTo>
                  <a:lnTo>
                    <a:pt x="1334" y="122"/>
                  </a:lnTo>
                  <a:lnTo>
                    <a:pt x="1324" y="122"/>
                  </a:lnTo>
                  <a:lnTo>
                    <a:pt x="1320" y="124"/>
                  </a:lnTo>
                  <a:lnTo>
                    <a:pt x="1316" y="126"/>
                  </a:lnTo>
                  <a:lnTo>
                    <a:pt x="1316" y="126"/>
                  </a:lnTo>
                  <a:lnTo>
                    <a:pt x="1316" y="130"/>
                  </a:lnTo>
                  <a:lnTo>
                    <a:pt x="1318" y="132"/>
                  </a:lnTo>
                  <a:lnTo>
                    <a:pt x="1320" y="132"/>
                  </a:lnTo>
                  <a:lnTo>
                    <a:pt x="1320" y="136"/>
                  </a:lnTo>
                  <a:lnTo>
                    <a:pt x="1320" y="136"/>
                  </a:lnTo>
                  <a:lnTo>
                    <a:pt x="1318" y="146"/>
                  </a:lnTo>
                  <a:lnTo>
                    <a:pt x="1316" y="158"/>
                  </a:lnTo>
                  <a:lnTo>
                    <a:pt x="1316" y="158"/>
                  </a:lnTo>
                  <a:lnTo>
                    <a:pt x="1318" y="194"/>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33" name="Freeform 6"/>
            <p:cNvSpPr>
              <a:spLocks/>
            </p:cNvSpPr>
            <p:nvPr/>
          </p:nvSpPr>
          <p:spPr bwMode="auto">
            <a:xfrm>
              <a:off x="-11120" y="2557498"/>
              <a:ext cx="1713404" cy="190239"/>
            </a:xfrm>
            <a:custGeom>
              <a:avLst/>
              <a:gdLst>
                <a:gd name="T0" fmla="*/ 0 w 868"/>
                <a:gd name="T1" fmla="*/ 28 h 94"/>
                <a:gd name="T2" fmla="*/ 0 w 868"/>
                <a:gd name="T3" fmla="*/ 28 h 94"/>
                <a:gd name="T4" fmla="*/ 118 w 868"/>
                <a:gd name="T5" fmla="*/ 12 h 94"/>
                <a:gd name="T6" fmla="*/ 210 w 868"/>
                <a:gd name="T7" fmla="*/ 2 h 94"/>
                <a:gd name="T8" fmla="*/ 250 w 868"/>
                <a:gd name="T9" fmla="*/ 0 h 94"/>
                <a:gd name="T10" fmla="*/ 280 w 868"/>
                <a:gd name="T11" fmla="*/ 0 h 94"/>
                <a:gd name="T12" fmla="*/ 280 w 868"/>
                <a:gd name="T13" fmla="*/ 0 h 94"/>
                <a:gd name="T14" fmla="*/ 342 w 868"/>
                <a:gd name="T15" fmla="*/ 2 h 94"/>
                <a:gd name="T16" fmla="*/ 398 w 868"/>
                <a:gd name="T17" fmla="*/ 6 h 94"/>
                <a:gd name="T18" fmla="*/ 448 w 868"/>
                <a:gd name="T19" fmla="*/ 12 h 94"/>
                <a:gd name="T20" fmla="*/ 494 w 868"/>
                <a:gd name="T21" fmla="*/ 18 h 94"/>
                <a:gd name="T22" fmla="*/ 532 w 868"/>
                <a:gd name="T23" fmla="*/ 26 h 94"/>
                <a:gd name="T24" fmla="*/ 566 w 868"/>
                <a:gd name="T25" fmla="*/ 34 h 94"/>
                <a:gd name="T26" fmla="*/ 594 w 868"/>
                <a:gd name="T27" fmla="*/ 42 h 94"/>
                <a:gd name="T28" fmla="*/ 620 w 868"/>
                <a:gd name="T29" fmla="*/ 50 h 94"/>
                <a:gd name="T30" fmla="*/ 640 w 868"/>
                <a:gd name="T31" fmla="*/ 58 h 94"/>
                <a:gd name="T32" fmla="*/ 656 w 868"/>
                <a:gd name="T33" fmla="*/ 66 h 94"/>
                <a:gd name="T34" fmla="*/ 680 w 868"/>
                <a:gd name="T35" fmla="*/ 80 h 94"/>
                <a:gd name="T36" fmla="*/ 692 w 868"/>
                <a:gd name="T37" fmla="*/ 90 h 94"/>
                <a:gd name="T38" fmla="*/ 696 w 868"/>
                <a:gd name="T39" fmla="*/ 94 h 94"/>
                <a:gd name="T40" fmla="*/ 718 w 868"/>
                <a:gd name="T41" fmla="*/ 88 h 94"/>
                <a:gd name="T42" fmla="*/ 718 w 868"/>
                <a:gd name="T43" fmla="*/ 88 h 94"/>
                <a:gd name="T44" fmla="*/ 764 w 868"/>
                <a:gd name="T45" fmla="*/ 56 h 94"/>
                <a:gd name="T46" fmla="*/ 798 w 868"/>
                <a:gd name="T47" fmla="*/ 34 h 94"/>
                <a:gd name="T48" fmla="*/ 812 w 868"/>
                <a:gd name="T49" fmla="*/ 28 h 94"/>
                <a:gd name="T50" fmla="*/ 822 w 868"/>
                <a:gd name="T51" fmla="*/ 24 h 94"/>
                <a:gd name="T52" fmla="*/ 822 w 868"/>
                <a:gd name="T53" fmla="*/ 24 h 94"/>
                <a:gd name="T54" fmla="*/ 868 w 868"/>
                <a:gd name="T55" fmla="*/ 3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68" h="94">
                  <a:moveTo>
                    <a:pt x="0" y="28"/>
                  </a:moveTo>
                  <a:lnTo>
                    <a:pt x="0" y="28"/>
                  </a:lnTo>
                  <a:lnTo>
                    <a:pt x="118" y="12"/>
                  </a:lnTo>
                  <a:lnTo>
                    <a:pt x="210" y="2"/>
                  </a:lnTo>
                  <a:lnTo>
                    <a:pt x="250" y="0"/>
                  </a:lnTo>
                  <a:lnTo>
                    <a:pt x="280" y="0"/>
                  </a:lnTo>
                  <a:lnTo>
                    <a:pt x="280" y="0"/>
                  </a:lnTo>
                  <a:lnTo>
                    <a:pt x="342" y="2"/>
                  </a:lnTo>
                  <a:lnTo>
                    <a:pt x="398" y="6"/>
                  </a:lnTo>
                  <a:lnTo>
                    <a:pt x="448" y="12"/>
                  </a:lnTo>
                  <a:lnTo>
                    <a:pt x="494" y="18"/>
                  </a:lnTo>
                  <a:lnTo>
                    <a:pt x="532" y="26"/>
                  </a:lnTo>
                  <a:lnTo>
                    <a:pt x="566" y="34"/>
                  </a:lnTo>
                  <a:lnTo>
                    <a:pt x="594" y="42"/>
                  </a:lnTo>
                  <a:lnTo>
                    <a:pt x="620" y="50"/>
                  </a:lnTo>
                  <a:lnTo>
                    <a:pt x="640" y="58"/>
                  </a:lnTo>
                  <a:lnTo>
                    <a:pt x="656" y="66"/>
                  </a:lnTo>
                  <a:lnTo>
                    <a:pt x="680" y="80"/>
                  </a:lnTo>
                  <a:lnTo>
                    <a:pt x="692" y="90"/>
                  </a:lnTo>
                  <a:lnTo>
                    <a:pt x="696" y="94"/>
                  </a:lnTo>
                  <a:lnTo>
                    <a:pt x="718" y="88"/>
                  </a:lnTo>
                  <a:lnTo>
                    <a:pt x="718" y="88"/>
                  </a:lnTo>
                  <a:lnTo>
                    <a:pt x="764" y="56"/>
                  </a:lnTo>
                  <a:lnTo>
                    <a:pt x="798" y="34"/>
                  </a:lnTo>
                  <a:lnTo>
                    <a:pt x="812" y="28"/>
                  </a:lnTo>
                  <a:lnTo>
                    <a:pt x="822" y="24"/>
                  </a:lnTo>
                  <a:lnTo>
                    <a:pt x="822" y="24"/>
                  </a:lnTo>
                  <a:lnTo>
                    <a:pt x="868" y="32"/>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34" name="Freeform 7"/>
            <p:cNvSpPr>
              <a:spLocks/>
            </p:cNvSpPr>
            <p:nvPr/>
          </p:nvSpPr>
          <p:spPr bwMode="auto">
            <a:xfrm>
              <a:off x="-11120" y="2707260"/>
              <a:ext cx="1733143" cy="340001"/>
            </a:xfrm>
            <a:custGeom>
              <a:avLst/>
              <a:gdLst>
                <a:gd name="T0" fmla="*/ 0 w 878"/>
                <a:gd name="T1" fmla="*/ 38 h 168"/>
                <a:gd name="T2" fmla="*/ 0 w 878"/>
                <a:gd name="T3" fmla="*/ 38 h 168"/>
                <a:gd name="T4" fmla="*/ 32 w 878"/>
                <a:gd name="T5" fmla="*/ 32 h 168"/>
                <a:gd name="T6" fmla="*/ 114 w 878"/>
                <a:gd name="T7" fmla="*/ 22 h 168"/>
                <a:gd name="T8" fmla="*/ 164 w 878"/>
                <a:gd name="T9" fmla="*/ 18 h 168"/>
                <a:gd name="T10" fmla="*/ 218 w 878"/>
                <a:gd name="T11" fmla="*/ 14 h 168"/>
                <a:gd name="T12" fmla="*/ 270 w 878"/>
                <a:gd name="T13" fmla="*/ 14 h 168"/>
                <a:gd name="T14" fmla="*/ 318 w 878"/>
                <a:gd name="T15" fmla="*/ 18 h 168"/>
                <a:gd name="T16" fmla="*/ 318 w 878"/>
                <a:gd name="T17" fmla="*/ 18 h 168"/>
                <a:gd name="T18" fmla="*/ 414 w 878"/>
                <a:gd name="T19" fmla="*/ 32 h 168"/>
                <a:gd name="T20" fmla="*/ 512 w 878"/>
                <a:gd name="T21" fmla="*/ 48 h 168"/>
                <a:gd name="T22" fmla="*/ 588 w 878"/>
                <a:gd name="T23" fmla="*/ 64 h 168"/>
                <a:gd name="T24" fmla="*/ 612 w 878"/>
                <a:gd name="T25" fmla="*/ 70 h 168"/>
                <a:gd name="T26" fmla="*/ 626 w 878"/>
                <a:gd name="T27" fmla="*/ 76 h 168"/>
                <a:gd name="T28" fmla="*/ 626 w 878"/>
                <a:gd name="T29" fmla="*/ 76 h 168"/>
                <a:gd name="T30" fmla="*/ 650 w 878"/>
                <a:gd name="T31" fmla="*/ 92 h 168"/>
                <a:gd name="T32" fmla="*/ 686 w 878"/>
                <a:gd name="T33" fmla="*/ 116 h 168"/>
                <a:gd name="T34" fmla="*/ 728 w 878"/>
                <a:gd name="T35" fmla="*/ 138 h 168"/>
                <a:gd name="T36" fmla="*/ 768 w 878"/>
                <a:gd name="T37" fmla="*/ 160 h 168"/>
                <a:gd name="T38" fmla="*/ 768 w 878"/>
                <a:gd name="T39" fmla="*/ 160 h 168"/>
                <a:gd name="T40" fmla="*/ 778 w 878"/>
                <a:gd name="T41" fmla="*/ 162 h 168"/>
                <a:gd name="T42" fmla="*/ 792 w 878"/>
                <a:gd name="T43" fmla="*/ 164 h 168"/>
                <a:gd name="T44" fmla="*/ 818 w 878"/>
                <a:gd name="T45" fmla="*/ 168 h 168"/>
                <a:gd name="T46" fmla="*/ 850 w 878"/>
                <a:gd name="T47" fmla="*/ 168 h 168"/>
                <a:gd name="T48" fmla="*/ 850 w 878"/>
                <a:gd name="T49" fmla="*/ 168 h 168"/>
                <a:gd name="T50" fmla="*/ 840 w 878"/>
                <a:gd name="T51" fmla="*/ 154 h 168"/>
                <a:gd name="T52" fmla="*/ 836 w 878"/>
                <a:gd name="T53" fmla="*/ 144 h 168"/>
                <a:gd name="T54" fmla="*/ 834 w 878"/>
                <a:gd name="T55" fmla="*/ 134 h 168"/>
                <a:gd name="T56" fmla="*/ 834 w 878"/>
                <a:gd name="T57" fmla="*/ 134 h 168"/>
                <a:gd name="T58" fmla="*/ 834 w 878"/>
                <a:gd name="T59" fmla="*/ 130 h 168"/>
                <a:gd name="T60" fmla="*/ 838 w 878"/>
                <a:gd name="T61" fmla="*/ 126 h 168"/>
                <a:gd name="T62" fmla="*/ 848 w 878"/>
                <a:gd name="T63" fmla="*/ 124 h 168"/>
                <a:gd name="T64" fmla="*/ 848 w 878"/>
                <a:gd name="T65" fmla="*/ 124 h 168"/>
                <a:gd name="T66" fmla="*/ 856 w 878"/>
                <a:gd name="T67" fmla="*/ 122 h 168"/>
                <a:gd name="T68" fmla="*/ 862 w 878"/>
                <a:gd name="T69" fmla="*/ 124 h 168"/>
                <a:gd name="T70" fmla="*/ 866 w 878"/>
                <a:gd name="T71" fmla="*/ 128 h 168"/>
                <a:gd name="T72" fmla="*/ 870 w 878"/>
                <a:gd name="T73" fmla="*/ 132 h 168"/>
                <a:gd name="T74" fmla="*/ 876 w 878"/>
                <a:gd name="T75" fmla="*/ 142 h 168"/>
                <a:gd name="T76" fmla="*/ 878 w 878"/>
                <a:gd name="T77" fmla="*/ 146 h 168"/>
                <a:gd name="T78" fmla="*/ 878 w 878"/>
                <a:gd name="T79" fmla="*/ 146 h 168"/>
                <a:gd name="T80" fmla="*/ 878 w 878"/>
                <a:gd name="T81" fmla="*/ 140 h 168"/>
                <a:gd name="T82" fmla="*/ 876 w 878"/>
                <a:gd name="T83" fmla="*/ 132 h 168"/>
                <a:gd name="T84" fmla="*/ 874 w 878"/>
                <a:gd name="T85" fmla="*/ 122 h 168"/>
                <a:gd name="T86" fmla="*/ 874 w 878"/>
                <a:gd name="T87" fmla="*/ 122 h 168"/>
                <a:gd name="T88" fmla="*/ 872 w 878"/>
                <a:gd name="T89" fmla="*/ 116 h 168"/>
                <a:gd name="T90" fmla="*/ 868 w 878"/>
                <a:gd name="T91" fmla="*/ 110 h 168"/>
                <a:gd name="T92" fmla="*/ 864 w 878"/>
                <a:gd name="T93" fmla="*/ 106 h 168"/>
                <a:gd name="T94" fmla="*/ 862 w 878"/>
                <a:gd name="T95" fmla="*/ 102 h 168"/>
                <a:gd name="T96" fmla="*/ 862 w 878"/>
                <a:gd name="T97" fmla="*/ 102 h 168"/>
                <a:gd name="T98" fmla="*/ 864 w 878"/>
                <a:gd name="T99" fmla="*/ 96 h 168"/>
                <a:gd name="T100" fmla="*/ 868 w 878"/>
                <a:gd name="T101" fmla="*/ 94 h 168"/>
                <a:gd name="T102" fmla="*/ 870 w 878"/>
                <a:gd name="T103" fmla="*/ 94 h 168"/>
                <a:gd name="T104" fmla="*/ 872 w 878"/>
                <a:gd name="T105" fmla="*/ 88 h 168"/>
                <a:gd name="T106" fmla="*/ 872 w 878"/>
                <a:gd name="T107" fmla="*/ 88 h 168"/>
                <a:gd name="T108" fmla="*/ 872 w 878"/>
                <a:gd name="T109" fmla="*/ 42 h 168"/>
                <a:gd name="T110" fmla="*/ 852 w 878"/>
                <a:gd name="T111"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78" h="168">
                  <a:moveTo>
                    <a:pt x="0" y="38"/>
                  </a:moveTo>
                  <a:lnTo>
                    <a:pt x="0" y="38"/>
                  </a:lnTo>
                  <a:lnTo>
                    <a:pt x="32" y="32"/>
                  </a:lnTo>
                  <a:lnTo>
                    <a:pt x="114" y="22"/>
                  </a:lnTo>
                  <a:lnTo>
                    <a:pt x="164" y="18"/>
                  </a:lnTo>
                  <a:lnTo>
                    <a:pt x="218" y="14"/>
                  </a:lnTo>
                  <a:lnTo>
                    <a:pt x="270" y="14"/>
                  </a:lnTo>
                  <a:lnTo>
                    <a:pt x="318" y="18"/>
                  </a:lnTo>
                  <a:lnTo>
                    <a:pt x="318" y="18"/>
                  </a:lnTo>
                  <a:lnTo>
                    <a:pt x="414" y="32"/>
                  </a:lnTo>
                  <a:lnTo>
                    <a:pt x="512" y="48"/>
                  </a:lnTo>
                  <a:lnTo>
                    <a:pt x="588" y="64"/>
                  </a:lnTo>
                  <a:lnTo>
                    <a:pt x="612" y="70"/>
                  </a:lnTo>
                  <a:lnTo>
                    <a:pt x="626" y="76"/>
                  </a:lnTo>
                  <a:lnTo>
                    <a:pt x="626" y="76"/>
                  </a:lnTo>
                  <a:lnTo>
                    <a:pt x="650" y="92"/>
                  </a:lnTo>
                  <a:lnTo>
                    <a:pt x="686" y="116"/>
                  </a:lnTo>
                  <a:lnTo>
                    <a:pt x="728" y="138"/>
                  </a:lnTo>
                  <a:lnTo>
                    <a:pt x="768" y="160"/>
                  </a:lnTo>
                  <a:lnTo>
                    <a:pt x="768" y="160"/>
                  </a:lnTo>
                  <a:lnTo>
                    <a:pt x="778" y="162"/>
                  </a:lnTo>
                  <a:lnTo>
                    <a:pt x="792" y="164"/>
                  </a:lnTo>
                  <a:lnTo>
                    <a:pt x="818" y="168"/>
                  </a:lnTo>
                  <a:lnTo>
                    <a:pt x="850" y="168"/>
                  </a:lnTo>
                  <a:lnTo>
                    <a:pt x="850" y="168"/>
                  </a:lnTo>
                  <a:lnTo>
                    <a:pt x="840" y="154"/>
                  </a:lnTo>
                  <a:lnTo>
                    <a:pt x="836" y="144"/>
                  </a:lnTo>
                  <a:lnTo>
                    <a:pt x="834" y="134"/>
                  </a:lnTo>
                  <a:lnTo>
                    <a:pt x="834" y="134"/>
                  </a:lnTo>
                  <a:lnTo>
                    <a:pt x="834" y="130"/>
                  </a:lnTo>
                  <a:lnTo>
                    <a:pt x="838" y="126"/>
                  </a:lnTo>
                  <a:lnTo>
                    <a:pt x="848" y="124"/>
                  </a:lnTo>
                  <a:lnTo>
                    <a:pt x="848" y="124"/>
                  </a:lnTo>
                  <a:lnTo>
                    <a:pt x="856" y="122"/>
                  </a:lnTo>
                  <a:lnTo>
                    <a:pt x="862" y="124"/>
                  </a:lnTo>
                  <a:lnTo>
                    <a:pt x="866" y="128"/>
                  </a:lnTo>
                  <a:lnTo>
                    <a:pt x="870" y="132"/>
                  </a:lnTo>
                  <a:lnTo>
                    <a:pt x="876" y="142"/>
                  </a:lnTo>
                  <a:lnTo>
                    <a:pt x="878" y="146"/>
                  </a:lnTo>
                  <a:lnTo>
                    <a:pt x="878" y="146"/>
                  </a:lnTo>
                  <a:lnTo>
                    <a:pt x="878" y="140"/>
                  </a:lnTo>
                  <a:lnTo>
                    <a:pt x="876" y="132"/>
                  </a:lnTo>
                  <a:lnTo>
                    <a:pt x="874" y="122"/>
                  </a:lnTo>
                  <a:lnTo>
                    <a:pt x="874" y="122"/>
                  </a:lnTo>
                  <a:lnTo>
                    <a:pt x="872" y="116"/>
                  </a:lnTo>
                  <a:lnTo>
                    <a:pt x="868" y="110"/>
                  </a:lnTo>
                  <a:lnTo>
                    <a:pt x="864" y="106"/>
                  </a:lnTo>
                  <a:lnTo>
                    <a:pt x="862" y="102"/>
                  </a:lnTo>
                  <a:lnTo>
                    <a:pt x="862" y="102"/>
                  </a:lnTo>
                  <a:lnTo>
                    <a:pt x="864" y="96"/>
                  </a:lnTo>
                  <a:lnTo>
                    <a:pt x="868" y="94"/>
                  </a:lnTo>
                  <a:lnTo>
                    <a:pt x="870" y="94"/>
                  </a:lnTo>
                  <a:lnTo>
                    <a:pt x="872" y="88"/>
                  </a:lnTo>
                  <a:lnTo>
                    <a:pt x="872" y="88"/>
                  </a:lnTo>
                  <a:lnTo>
                    <a:pt x="872" y="42"/>
                  </a:lnTo>
                  <a:lnTo>
                    <a:pt x="852" y="0"/>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35" name="Freeform 8"/>
            <p:cNvSpPr>
              <a:spLocks/>
            </p:cNvSpPr>
            <p:nvPr/>
          </p:nvSpPr>
          <p:spPr bwMode="auto">
            <a:xfrm>
              <a:off x="-11120" y="3561312"/>
              <a:ext cx="607982" cy="890480"/>
            </a:xfrm>
            <a:custGeom>
              <a:avLst/>
              <a:gdLst>
                <a:gd name="T0" fmla="*/ 0 w 308"/>
                <a:gd name="T1" fmla="*/ 0 h 440"/>
                <a:gd name="T2" fmla="*/ 0 w 308"/>
                <a:gd name="T3" fmla="*/ 0 h 440"/>
                <a:gd name="T4" fmla="*/ 42 w 308"/>
                <a:gd name="T5" fmla="*/ 6 h 440"/>
                <a:gd name="T6" fmla="*/ 136 w 308"/>
                <a:gd name="T7" fmla="*/ 16 h 440"/>
                <a:gd name="T8" fmla="*/ 190 w 308"/>
                <a:gd name="T9" fmla="*/ 20 h 440"/>
                <a:gd name="T10" fmla="*/ 240 w 308"/>
                <a:gd name="T11" fmla="*/ 22 h 440"/>
                <a:gd name="T12" fmla="*/ 282 w 308"/>
                <a:gd name="T13" fmla="*/ 24 h 440"/>
                <a:gd name="T14" fmla="*/ 298 w 308"/>
                <a:gd name="T15" fmla="*/ 22 h 440"/>
                <a:gd name="T16" fmla="*/ 308 w 308"/>
                <a:gd name="T17" fmla="*/ 20 h 440"/>
                <a:gd name="T18" fmla="*/ 308 w 308"/>
                <a:gd name="T19" fmla="*/ 20 h 440"/>
                <a:gd name="T20" fmla="*/ 272 w 308"/>
                <a:gd name="T21" fmla="*/ 50 h 440"/>
                <a:gd name="T22" fmla="*/ 228 w 308"/>
                <a:gd name="T23" fmla="*/ 84 h 440"/>
                <a:gd name="T24" fmla="*/ 204 w 308"/>
                <a:gd name="T25" fmla="*/ 108 h 440"/>
                <a:gd name="T26" fmla="*/ 178 w 308"/>
                <a:gd name="T27" fmla="*/ 134 h 440"/>
                <a:gd name="T28" fmla="*/ 150 w 308"/>
                <a:gd name="T29" fmla="*/ 162 h 440"/>
                <a:gd name="T30" fmla="*/ 124 w 308"/>
                <a:gd name="T31" fmla="*/ 194 h 440"/>
                <a:gd name="T32" fmla="*/ 98 w 308"/>
                <a:gd name="T33" fmla="*/ 228 h 440"/>
                <a:gd name="T34" fmla="*/ 72 w 308"/>
                <a:gd name="T35" fmla="*/ 266 h 440"/>
                <a:gd name="T36" fmla="*/ 50 w 308"/>
                <a:gd name="T37" fmla="*/ 306 h 440"/>
                <a:gd name="T38" fmla="*/ 30 w 308"/>
                <a:gd name="T39" fmla="*/ 348 h 440"/>
                <a:gd name="T40" fmla="*/ 12 w 308"/>
                <a:gd name="T41" fmla="*/ 392 h 440"/>
                <a:gd name="T42" fmla="*/ 6 w 308"/>
                <a:gd name="T43" fmla="*/ 416 h 440"/>
                <a:gd name="T44" fmla="*/ 0 w 308"/>
                <a:gd name="T45" fmla="*/ 440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440">
                  <a:moveTo>
                    <a:pt x="0" y="0"/>
                  </a:moveTo>
                  <a:lnTo>
                    <a:pt x="0" y="0"/>
                  </a:lnTo>
                  <a:lnTo>
                    <a:pt x="42" y="6"/>
                  </a:lnTo>
                  <a:lnTo>
                    <a:pt x="136" y="16"/>
                  </a:lnTo>
                  <a:lnTo>
                    <a:pt x="190" y="20"/>
                  </a:lnTo>
                  <a:lnTo>
                    <a:pt x="240" y="22"/>
                  </a:lnTo>
                  <a:lnTo>
                    <a:pt x="282" y="24"/>
                  </a:lnTo>
                  <a:lnTo>
                    <a:pt x="298" y="22"/>
                  </a:lnTo>
                  <a:lnTo>
                    <a:pt x="308" y="20"/>
                  </a:lnTo>
                  <a:lnTo>
                    <a:pt x="308" y="20"/>
                  </a:lnTo>
                  <a:lnTo>
                    <a:pt x="272" y="50"/>
                  </a:lnTo>
                  <a:lnTo>
                    <a:pt x="228" y="84"/>
                  </a:lnTo>
                  <a:lnTo>
                    <a:pt x="204" y="108"/>
                  </a:lnTo>
                  <a:lnTo>
                    <a:pt x="178" y="134"/>
                  </a:lnTo>
                  <a:lnTo>
                    <a:pt x="150" y="162"/>
                  </a:lnTo>
                  <a:lnTo>
                    <a:pt x="124" y="194"/>
                  </a:lnTo>
                  <a:lnTo>
                    <a:pt x="98" y="228"/>
                  </a:lnTo>
                  <a:lnTo>
                    <a:pt x="72" y="266"/>
                  </a:lnTo>
                  <a:lnTo>
                    <a:pt x="50" y="306"/>
                  </a:lnTo>
                  <a:lnTo>
                    <a:pt x="30" y="348"/>
                  </a:lnTo>
                  <a:lnTo>
                    <a:pt x="12" y="392"/>
                  </a:lnTo>
                  <a:lnTo>
                    <a:pt x="6" y="416"/>
                  </a:lnTo>
                  <a:lnTo>
                    <a:pt x="0" y="440"/>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36" name="Freeform 9"/>
            <p:cNvSpPr>
              <a:spLocks/>
            </p:cNvSpPr>
            <p:nvPr/>
          </p:nvSpPr>
          <p:spPr bwMode="auto">
            <a:xfrm>
              <a:off x="-11120" y="3152500"/>
              <a:ext cx="1835790" cy="1477387"/>
            </a:xfrm>
            <a:custGeom>
              <a:avLst/>
              <a:gdLst>
                <a:gd name="T0" fmla="*/ 0 w 930"/>
                <a:gd name="T1" fmla="*/ 730 h 730"/>
                <a:gd name="T2" fmla="*/ 0 w 930"/>
                <a:gd name="T3" fmla="*/ 730 h 730"/>
                <a:gd name="T4" fmla="*/ 144 w 930"/>
                <a:gd name="T5" fmla="*/ 506 h 730"/>
                <a:gd name="T6" fmla="*/ 244 w 930"/>
                <a:gd name="T7" fmla="*/ 348 h 730"/>
                <a:gd name="T8" fmla="*/ 278 w 930"/>
                <a:gd name="T9" fmla="*/ 294 h 730"/>
                <a:gd name="T10" fmla="*/ 292 w 930"/>
                <a:gd name="T11" fmla="*/ 270 h 730"/>
                <a:gd name="T12" fmla="*/ 292 w 930"/>
                <a:gd name="T13" fmla="*/ 270 h 730"/>
                <a:gd name="T14" fmla="*/ 296 w 930"/>
                <a:gd name="T15" fmla="*/ 254 h 730"/>
                <a:gd name="T16" fmla="*/ 300 w 930"/>
                <a:gd name="T17" fmla="*/ 238 h 730"/>
                <a:gd name="T18" fmla="*/ 304 w 930"/>
                <a:gd name="T19" fmla="*/ 230 h 730"/>
                <a:gd name="T20" fmla="*/ 310 w 930"/>
                <a:gd name="T21" fmla="*/ 222 h 730"/>
                <a:gd name="T22" fmla="*/ 320 w 930"/>
                <a:gd name="T23" fmla="*/ 214 h 730"/>
                <a:gd name="T24" fmla="*/ 330 w 930"/>
                <a:gd name="T25" fmla="*/ 204 h 730"/>
                <a:gd name="T26" fmla="*/ 330 w 930"/>
                <a:gd name="T27" fmla="*/ 204 h 730"/>
                <a:gd name="T28" fmla="*/ 340 w 930"/>
                <a:gd name="T29" fmla="*/ 196 h 730"/>
                <a:gd name="T30" fmla="*/ 352 w 930"/>
                <a:gd name="T31" fmla="*/ 190 h 730"/>
                <a:gd name="T32" fmla="*/ 380 w 930"/>
                <a:gd name="T33" fmla="*/ 178 h 730"/>
                <a:gd name="T34" fmla="*/ 414 w 930"/>
                <a:gd name="T35" fmla="*/ 166 h 730"/>
                <a:gd name="T36" fmla="*/ 450 w 930"/>
                <a:gd name="T37" fmla="*/ 158 h 730"/>
                <a:gd name="T38" fmla="*/ 532 w 930"/>
                <a:gd name="T39" fmla="*/ 140 h 730"/>
                <a:gd name="T40" fmla="*/ 622 w 930"/>
                <a:gd name="T41" fmla="*/ 122 h 730"/>
                <a:gd name="T42" fmla="*/ 668 w 930"/>
                <a:gd name="T43" fmla="*/ 112 h 730"/>
                <a:gd name="T44" fmla="*/ 712 w 930"/>
                <a:gd name="T45" fmla="*/ 102 h 730"/>
                <a:gd name="T46" fmla="*/ 756 w 930"/>
                <a:gd name="T47" fmla="*/ 90 h 730"/>
                <a:gd name="T48" fmla="*/ 798 w 930"/>
                <a:gd name="T49" fmla="*/ 76 h 730"/>
                <a:gd name="T50" fmla="*/ 836 w 930"/>
                <a:gd name="T51" fmla="*/ 62 h 730"/>
                <a:gd name="T52" fmla="*/ 872 w 930"/>
                <a:gd name="T53" fmla="*/ 44 h 730"/>
                <a:gd name="T54" fmla="*/ 888 w 930"/>
                <a:gd name="T55" fmla="*/ 34 h 730"/>
                <a:gd name="T56" fmla="*/ 902 w 930"/>
                <a:gd name="T57" fmla="*/ 24 h 730"/>
                <a:gd name="T58" fmla="*/ 916 w 930"/>
                <a:gd name="T59" fmla="*/ 12 h 730"/>
                <a:gd name="T60" fmla="*/ 930 w 930"/>
                <a:gd name="T61" fmla="*/ 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30" h="730">
                  <a:moveTo>
                    <a:pt x="0" y="730"/>
                  </a:moveTo>
                  <a:lnTo>
                    <a:pt x="0" y="730"/>
                  </a:lnTo>
                  <a:lnTo>
                    <a:pt x="144" y="506"/>
                  </a:lnTo>
                  <a:lnTo>
                    <a:pt x="244" y="348"/>
                  </a:lnTo>
                  <a:lnTo>
                    <a:pt x="278" y="294"/>
                  </a:lnTo>
                  <a:lnTo>
                    <a:pt x="292" y="270"/>
                  </a:lnTo>
                  <a:lnTo>
                    <a:pt x="292" y="270"/>
                  </a:lnTo>
                  <a:lnTo>
                    <a:pt x="296" y="254"/>
                  </a:lnTo>
                  <a:lnTo>
                    <a:pt x="300" y="238"/>
                  </a:lnTo>
                  <a:lnTo>
                    <a:pt x="304" y="230"/>
                  </a:lnTo>
                  <a:lnTo>
                    <a:pt x="310" y="222"/>
                  </a:lnTo>
                  <a:lnTo>
                    <a:pt x="320" y="214"/>
                  </a:lnTo>
                  <a:lnTo>
                    <a:pt x="330" y="204"/>
                  </a:lnTo>
                  <a:lnTo>
                    <a:pt x="330" y="204"/>
                  </a:lnTo>
                  <a:lnTo>
                    <a:pt x="340" y="196"/>
                  </a:lnTo>
                  <a:lnTo>
                    <a:pt x="352" y="190"/>
                  </a:lnTo>
                  <a:lnTo>
                    <a:pt x="380" y="178"/>
                  </a:lnTo>
                  <a:lnTo>
                    <a:pt x="414" y="166"/>
                  </a:lnTo>
                  <a:lnTo>
                    <a:pt x="450" y="158"/>
                  </a:lnTo>
                  <a:lnTo>
                    <a:pt x="532" y="140"/>
                  </a:lnTo>
                  <a:lnTo>
                    <a:pt x="622" y="122"/>
                  </a:lnTo>
                  <a:lnTo>
                    <a:pt x="668" y="112"/>
                  </a:lnTo>
                  <a:lnTo>
                    <a:pt x="712" y="102"/>
                  </a:lnTo>
                  <a:lnTo>
                    <a:pt x="756" y="90"/>
                  </a:lnTo>
                  <a:lnTo>
                    <a:pt x="798" y="76"/>
                  </a:lnTo>
                  <a:lnTo>
                    <a:pt x="836" y="62"/>
                  </a:lnTo>
                  <a:lnTo>
                    <a:pt x="872" y="44"/>
                  </a:lnTo>
                  <a:lnTo>
                    <a:pt x="888" y="34"/>
                  </a:lnTo>
                  <a:lnTo>
                    <a:pt x="902" y="24"/>
                  </a:lnTo>
                  <a:lnTo>
                    <a:pt x="916" y="12"/>
                  </a:lnTo>
                  <a:lnTo>
                    <a:pt x="930" y="0"/>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37" name="Freeform 10"/>
            <p:cNvSpPr>
              <a:spLocks/>
            </p:cNvSpPr>
            <p:nvPr/>
          </p:nvSpPr>
          <p:spPr bwMode="auto">
            <a:xfrm>
              <a:off x="-11120" y="2836785"/>
              <a:ext cx="2246375" cy="1946913"/>
            </a:xfrm>
            <a:custGeom>
              <a:avLst/>
              <a:gdLst>
                <a:gd name="T0" fmla="*/ 0 w 1138"/>
                <a:gd name="T1" fmla="*/ 962 h 962"/>
                <a:gd name="T2" fmla="*/ 186 w 1138"/>
                <a:gd name="T3" fmla="*/ 772 h 962"/>
                <a:gd name="T4" fmla="*/ 346 w 1138"/>
                <a:gd name="T5" fmla="*/ 400 h 962"/>
                <a:gd name="T6" fmla="*/ 856 w 1138"/>
                <a:gd name="T7" fmla="*/ 154 h 962"/>
                <a:gd name="T8" fmla="*/ 894 w 1138"/>
                <a:gd name="T9" fmla="*/ 132 h 962"/>
                <a:gd name="T10" fmla="*/ 894 w 1138"/>
                <a:gd name="T11" fmla="*/ 132 h 962"/>
                <a:gd name="T12" fmla="*/ 892 w 1138"/>
                <a:gd name="T13" fmla="*/ 130 h 962"/>
                <a:gd name="T14" fmla="*/ 888 w 1138"/>
                <a:gd name="T15" fmla="*/ 120 h 962"/>
                <a:gd name="T16" fmla="*/ 880 w 1138"/>
                <a:gd name="T17" fmla="*/ 112 h 962"/>
                <a:gd name="T18" fmla="*/ 876 w 1138"/>
                <a:gd name="T19" fmla="*/ 108 h 962"/>
                <a:gd name="T20" fmla="*/ 868 w 1138"/>
                <a:gd name="T21" fmla="*/ 104 h 962"/>
                <a:gd name="T22" fmla="*/ 886 w 1138"/>
                <a:gd name="T23" fmla="*/ 60 h 962"/>
                <a:gd name="T24" fmla="*/ 886 w 1138"/>
                <a:gd name="T25" fmla="*/ 60 h 962"/>
                <a:gd name="T26" fmla="*/ 890 w 1138"/>
                <a:gd name="T27" fmla="*/ 58 h 962"/>
                <a:gd name="T28" fmla="*/ 904 w 1138"/>
                <a:gd name="T29" fmla="*/ 52 h 962"/>
                <a:gd name="T30" fmla="*/ 904 w 1138"/>
                <a:gd name="T31" fmla="*/ 52 h 962"/>
                <a:gd name="T32" fmla="*/ 912 w 1138"/>
                <a:gd name="T33" fmla="*/ 48 h 962"/>
                <a:gd name="T34" fmla="*/ 920 w 1138"/>
                <a:gd name="T35" fmla="*/ 42 h 962"/>
                <a:gd name="T36" fmla="*/ 928 w 1138"/>
                <a:gd name="T37" fmla="*/ 36 h 962"/>
                <a:gd name="T38" fmla="*/ 936 w 1138"/>
                <a:gd name="T39" fmla="*/ 34 h 962"/>
                <a:gd name="T40" fmla="*/ 936 w 1138"/>
                <a:gd name="T41" fmla="*/ 34 h 962"/>
                <a:gd name="T42" fmla="*/ 948 w 1138"/>
                <a:gd name="T43" fmla="*/ 30 h 962"/>
                <a:gd name="T44" fmla="*/ 956 w 1138"/>
                <a:gd name="T45" fmla="*/ 28 h 962"/>
                <a:gd name="T46" fmla="*/ 956 w 1138"/>
                <a:gd name="T47" fmla="*/ 28 h 962"/>
                <a:gd name="T48" fmla="*/ 960 w 1138"/>
                <a:gd name="T49" fmla="*/ 28 h 962"/>
                <a:gd name="T50" fmla="*/ 966 w 1138"/>
                <a:gd name="T51" fmla="*/ 26 h 962"/>
                <a:gd name="T52" fmla="*/ 972 w 1138"/>
                <a:gd name="T53" fmla="*/ 24 h 962"/>
                <a:gd name="T54" fmla="*/ 978 w 1138"/>
                <a:gd name="T55" fmla="*/ 22 h 962"/>
                <a:gd name="T56" fmla="*/ 978 w 1138"/>
                <a:gd name="T57" fmla="*/ 22 h 962"/>
                <a:gd name="T58" fmla="*/ 988 w 1138"/>
                <a:gd name="T59" fmla="*/ 24 h 962"/>
                <a:gd name="T60" fmla="*/ 996 w 1138"/>
                <a:gd name="T61" fmla="*/ 26 h 962"/>
                <a:gd name="T62" fmla="*/ 996 w 1138"/>
                <a:gd name="T63" fmla="*/ 26 h 962"/>
                <a:gd name="T64" fmla="*/ 1002 w 1138"/>
                <a:gd name="T65" fmla="*/ 26 h 962"/>
                <a:gd name="T66" fmla="*/ 1012 w 1138"/>
                <a:gd name="T67" fmla="*/ 28 h 962"/>
                <a:gd name="T68" fmla="*/ 1012 w 1138"/>
                <a:gd name="T69" fmla="*/ 28 h 962"/>
                <a:gd name="T70" fmla="*/ 1032 w 1138"/>
                <a:gd name="T71" fmla="*/ 24 h 962"/>
                <a:gd name="T72" fmla="*/ 1040 w 1138"/>
                <a:gd name="T73" fmla="*/ 22 h 962"/>
                <a:gd name="T74" fmla="*/ 1044 w 1138"/>
                <a:gd name="T75" fmla="*/ 22 h 962"/>
                <a:gd name="T76" fmla="*/ 1044 w 1138"/>
                <a:gd name="T77" fmla="*/ 22 h 962"/>
                <a:gd name="T78" fmla="*/ 1048 w 1138"/>
                <a:gd name="T79" fmla="*/ 14 h 962"/>
                <a:gd name="T80" fmla="*/ 1050 w 1138"/>
                <a:gd name="T81" fmla="*/ 10 h 962"/>
                <a:gd name="T82" fmla="*/ 1056 w 1138"/>
                <a:gd name="T83" fmla="*/ 8 h 962"/>
                <a:gd name="T84" fmla="*/ 1056 w 1138"/>
                <a:gd name="T85" fmla="*/ 8 h 962"/>
                <a:gd name="T86" fmla="*/ 1066 w 1138"/>
                <a:gd name="T87" fmla="*/ 10 h 962"/>
                <a:gd name="T88" fmla="*/ 1074 w 1138"/>
                <a:gd name="T89" fmla="*/ 10 h 962"/>
                <a:gd name="T90" fmla="*/ 1074 w 1138"/>
                <a:gd name="T91" fmla="*/ 10 h 962"/>
                <a:gd name="T92" fmla="*/ 1080 w 1138"/>
                <a:gd name="T93" fmla="*/ 6 h 962"/>
                <a:gd name="T94" fmla="*/ 1098 w 1138"/>
                <a:gd name="T95" fmla="*/ 4 h 962"/>
                <a:gd name="T96" fmla="*/ 1098 w 1138"/>
                <a:gd name="T97" fmla="*/ 4 h 962"/>
                <a:gd name="T98" fmla="*/ 1104 w 1138"/>
                <a:gd name="T99" fmla="*/ 2 h 962"/>
                <a:gd name="T100" fmla="*/ 1108 w 1138"/>
                <a:gd name="T101" fmla="*/ 2 h 962"/>
                <a:gd name="T102" fmla="*/ 1112 w 1138"/>
                <a:gd name="T103" fmla="*/ 0 h 962"/>
                <a:gd name="T104" fmla="*/ 1118 w 1138"/>
                <a:gd name="T105" fmla="*/ 2 h 962"/>
                <a:gd name="T106" fmla="*/ 1118 w 1138"/>
                <a:gd name="T107" fmla="*/ 2 h 962"/>
                <a:gd name="T108" fmla="*/ 1126 w 1138"/>
                <a:gd name="T109" fmla="*/ 8 h 962"/>
                <a:gd name="T110" fmla="*/ 1132 w 1138"/>
                <a:gd name="T111" fmla="*/ 14 h 962"/>
                <a:gd name="T112" fmla="*/ 1132 w 1138"/>
                <a:gd name="T113" fmla="*/ 14 h 962"/>
                <a:gd name="T114" fmla="*/ 1134 w 1138"/>
                <a:gd name="T115" fmla="*/ 20 h 962"/>
                <a:gd name="T116" fmla="*/ 1136 w 1138"/>
                <a:gd name="T117" fmla="*/ 30 h 962"/>
                <a:gd name="T118" fmla="*/ 1138 w 1138"/>
                <a:gd name="T119" fmla="*/ 44 h 9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8" h="962">
                  <a:moveTo>
                    <a:pt x="0" y="962"/>
                  </a:moveTo>
                  <a:lnTo>
                    <a:pt x="186" y="772"/>
                  </a:lnTo>
                  <a:lnTo>
                    <a:pt x="346" y="400"/>
                  </a:lnTo>
                  <a:lnTo>
                    <a:pt x="856" y="154"/>
                  </a:lnTo>
                  <a:lnTo>
                    <a:pt x="894" y="132"/>
                  </a:lnTo>
                  <a:lnTo>
                    <a:pt x="894" y="132"/>
                  </a:lnTo>
                  <a:lnTo>
                    <a:pt x="892" y="130"/>
                  </a:lnTo>
                  <a:lnTo>
                    <a:pt x="888" y="120"/>
                  </a:lnTo>
                  <a:lnTo>
                    <a:pt x="880" y="112"/>
                  </a:lnTo>
                  <a:lnTo>
                    <a:pt x="876" y="108"/>
                  </a:lnTo>
                  <a:lnTo>
                    <a:pt x="868" y="104"/>
                  </a:lnTo>
                  <a:lnTo>
                    <a:pt x="886" y="60"/>
                  </a:lnTo>
                  <a:lnTo>
                    <a:pt x="886" y="60"/>
                  </a:lnTo>
                  <a:lnTo>
                    <a:pt x="890" y="58"/>
                  </a:lnTo>
                  <a:lnTo>
                    <a:pt x="904" y="52"/>
                  </a:lnTo>
                  <a:lnTo>
                    <a:pt x="904" y="52"/>
                  </a:lnTo>
                  <a:lnTo>
                    <a:pt x="912" y="48"/>
                  </a:lnTo>
                  <a:lnTo>
                    <a:pt x="920" y="42"/>
                  </a:lnTo>
                  <a:lnTo>
                    <a:pt x="928" y="36"/>
                  </a:lnTo>
                  <a:lnTo>
                    <a:pt x="936" y="34"/>
                  </a:lnTo>
                  <a:lnTo>
                    <a:pt x="936" y="34"/>
                  </a:lnTo>
                  <a:lnTo>
                    <a:pt x="948" y="30"/>
                  </a:lnTo>
                  <a:lnTo>
                    <a:pt x="956" y="28"/>
                  </a:lnTo>
                  <a:lnTo>
                    <a:pt x="956" y="28"/>
                  </a:lnTo>
                  <a:lnTo>
                    <a:pt x="960" y="28"/>
                  </a:lnTo>
                  <a:lnTo>
                    <a:pt x="966" y="26"/>
                  </a:lnTo>
                  <a:lnTo>
                    <a:pt x="972" y="24"/>
                  </a:lnTo>
                  <a:lnTo>
                    <a:pt x="978" y="22"/>
                  </a:lnTo>
                  <a:lnTo>
                    <a:pt x="978" y="22"/>
                  </a:lnTo>
                  <a:lnTo>
                    <a:pt x="988" y="24"/>
                  </a:lnTo>
                  <a:lnTo>
                    <a:pt x="996" y="26"/>
                  </a:lnTo>
                  <a:lnTo>
                    <a:pt x="996" y="26"/>
                  </a:lnTo>
                  <a:lnTo>
                    <a:pt x="1002" y="26"/>
                  </a:lnTo>
                  <a:lnTo>
                    <a:pt x="1012" y="28"/>
                  </a:lnTo>
                  <a:lnTo>
                    <a:pt x="1012" y="28"/>
                  </a:lnTo>
                  <a:lnTo>
                    <a:pt x="1032" y="24"/>
                  </a:lnTo>
                  <a:lnTo>
                    <a:pt x="1040" y="22"/>
                  </a:lnTo>
                  <a:lnTo>
                    <a:pt x="1044" y="22"/>
                  </a:lnTo>
                  <a:lnTo>
                    <a:pt x="1044" y="22"/>
                  </a:lnTo>
                  <a:lnTo>
                    <a:pt x="1048" y="14"/>
                  </a:lnTo>
                  <a:lnTo>
                    <a:pt x="1050" y="10"/>
                  </a:lnTo>
                  <a:lnTo>
                    <a:pt x="1056" y="8"/>
                  </a:lnTo>
                  <a:lnTo>
                    <a:pt x="1056" y="8"/>
                  </a:lnTo>
                  <a:lnTo>
                    <a:pt x="1066" y="10"/>
                  </a:lnTo>
                  <a:lnTo>
                    <a:pt x="1074" y="10"/>
                  </a:lnTo>
                  <a:lnTo>
                    <a:pt x="1074" y="10"/>
                  </a:lnTo>
                  <a:lnTo>
                    <a:pt x="1080" y="6"/>
                  </a:lnTo>
                  <a:lnTo>
                    <a:pt x="1098" y="4"/>
                  </a:lnTo>
                  <a:lnTo>
                    <a:pt x="1098" y="4"/>
                  </a:lnTo>
                  <a:lnTo>
                    <a:pt x="1104" y="2"/>
                  </a:lnTo>
                  <a:lnTo>
                    <a:pt x="1108" y="2"/>
                  </a:lnTo>
                  <a:lnTo>
                    <a:pt x="1112" y="0"/>
                  </a:lnTo>
                  <a:lnTo>
                    <a:pt x="1118" y="2"/>
                  </a:lnTo>
                  <a:lnTo>
                    <a:pt x="1118" y="2"/>
                  </a:lnTo>
                  <a:lnTo>
                    <a:pt x="1126" y="8"/>
                  </a:lnTo>
                  <a:lnTo>
                    <a:pt x="1132" y="14"/>
                  </a:lnTo>
                  <a:lnTo>
                    <a:pt x="1132" y="14"/>
                  </a:lnTo>
                  <a:lnTo>
                    <a:pt x="1134" y="20"/>
                  </a:lnTo>
                  <a:lnTo>
                    <a:pt x="1136" y="30"/>
                  </a:lnTo>
                  <a:lnTo>
                    <a:pt x="1138" y="44"/>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38" name="Freeform 11"/>
            <p:cNvSpPr>
              <a:spLocks/>
            </p:cNvSpPr>
            <p:nvPr/>
          </p:nvSpPr>
          <p:spPr bwMode="auto">
            <a:xfrm>
              <a:off x="1366709" y="2747737"/>
              <a:ext cx="442169" cy="425002"/>
            </a:xfrm>
            <a:custGeom>
              <a:avLst/>
              <a:gdLst>
                <a:gd name="T0" fmla="*/ 0 w 224"/>
                <a:gd name="T1" fmla="*/ 0 h 210"/>
                <a:gd name="T2" fmla="*/ 0 w 224"/>
                <a:gd name="T3" fmla="*/ 0 h 210"/>
                <a:gd name="T4" fmla="*/ 8 w 224"/>
                <a:gd name="T5" fmla="*/ 20 h 210"/>
                <a:gd name="T6" fmla="*/ 18 w 224"/>
                <a:gd name="T7" fmla="*/ 40 h 210"/>
                <a:gd name="T8" fmla="*/ 34 w 224"/>
                <a:gd name="T9" fmla="*/ 66 h 210"/>
                <a:gd name="T10" fmla="*/ 56 w 224"/>
                <a:gd name="T11" fmla="*/ 98 h 210"/>
                <a:gd name="T12" fmla="*/ 84 w 224"/>
                <a:gd name="T13" fmla="*/ 132 h 210"/>
                <a:gd name="T14" fmla="*/ 102 w 224"/>
                <a:gd name="T15" fmla="*/ 150 h 210"/>
                <a:gd name="T16" fmla="*/ 120 w 224"/>
                <a:gd name="T17" fmla="*/ 166 h 210"/>
                <a:gd name="T18" fmla="*/ 140 w 224"/>
                <a:gd name="T19" fmla="*/ 184 h 210"/>
                <a:gd name="T20" fmla="*/ 162 w 224"/>
                <a:gd name="T21" fmla="*/ 202 h 210"/>
                <a:gd name="T22" fmla="*/ 162 w 224"/>
                <a:gd name="T23" fmla="*/ 202 h 210"/>
                <a:gd name="T24" fmla="*/ 170 w 224"/>
                <a:gd name="T25" fmla="*/ 206 h 210"/>
                <a:gd name="T26" fmla="*/ 178 w 224"/>
                <a:gd name="T27" fmla="*/ 208 h 210"/>
                <a:gd name="T28" fmla="*/ 196 w 224"/>
                <a:gd name="T29" fmla="*/ 210 h 210"/>
                <a:gd name="T30" fmla="*/ 224 w 224"/>
                <a:gd name="T31" fmla="*/ 208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4" h="210">
                  <a:moveTo>
                    <a:pt x="0" y="0"/>
                  </a:moveTo>
                  <a:lnTo>
                    <a:pt x="0" y="0"/>
                  </a:lnTo>
                  <a:lnTo>
                    <a:pt x="8" y="20"/>
                  </a:lnTo>
                  <a:lnTo>
                    <a:pt x="18" y="40"/>
                  </a:lnTo>
                  <a:lnTo>
                    <a:pt x="34" y="66"/>
                  </a:lnTo>
                  <a:lnTo>
                    <a:pt x="56" y="98"/>
                  </a:lnTo>
                  <a:lnTo>
                    <a:pt x="84" y="132"/>
                  </a:lnTo>
                  <a:lnTo>
                    <a:pt x="102" y="150"/>
                  </a:lnTo>
                  <a:lnTo>
                    <a:pt x="120" y="166"/>
                  </a:lnTo>
                  <a:lnTo>
                    <a:pt x="140" y="184"/>
                  </a:lnTo>
                  <a:lnTo>
                    <a:pt x="162" y="202"/>
                  </a:lnTo>
                  <a:lnTo>
                    <a:pt x="162" y="202"/>
                  </a:lnTo>
                  <a:lnTo>
                    <a:pt x="170" y="206"/>
                  </a:lnTo>
                  <a:lnTo>
                    <a:pt x="178" y="208"/>
                  </a:lnTo>
                  <a:lnTo>
                    <a:pt x="196" y="210"/>
                  </a:lnTo>
                  <a:lnTo>
                    <a:pt x="224" y="208"/>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39" name="Freeform 12"/>
            <p:cNvSpPr>
              <a:spLocks/>
            </p:cNvSpPr>
            <p:nvPr/>
          </p:nvSpPr>
          <p:spPr bwMode="auto">
            <a:xfrm>
              <a:off x="1666752" y="3047262"/>
              <a:ext cx="157917" cy="105239"/>
            </a:xfrm>
            <a:custGeom>
              <a:avLst/>
              <a:gdLst>
                <a:gd name="T0" fmla="*/ 0 w 80"/>
                <a:gd name="T1" fmla="*/ 0 h 52"/>
                <a:gd name="T2" fmla="*/ 0 w 80"/>
                <a:gd name="T3" fmla="*/ 0 h 52"/>
                <a:gd name="T4" fmla="*/ 2 w 80"/>
                <a:gd name="T5" fmla="*/ 6 h 52"/>
                <a:gd name="T6" fmla="*/ 10 w 80"/>
                <a:gd name="T7" fmla="*/ 16 h 52"/>
                <a:gd name="T8" fmla="*/ 22 w 80"/>
                <a:gd name="T9" fmla="*/ 30 h 52"/>
                <a:gd name="T10" fmla="*/ 30 w 80"/>
                <a:gd name="T11" fmla="*/ 36 h 52"/>
                <a:gd name="T12" fmla="*/ 38 w 80"/>
                <a:gd name="T13" fmla="*/ 40 h 52"/>
                <a:gd name="T14" fmla="*/ 38 w 80"/>
                <a:gd name="T15" fmla="*/ 40 h 52"/>
                <a:gd name="T16" fmla="*/ 80 w 80"/>
                <a:gd name="T1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 h="52">
                  <a:moveTo>
                    <a:pt x="0" y="0"/>
                  </a:moveTo>
                  <a:lnTo>
                    <a:pt x="0" y="0"/>
                  </a:lnTo>
                  <a:lnTo>
                    <a:pt x="2" y="6"/>
                  </a:lnTo>
                  <a:lnTo>
                    <a:pt x="10" y="16"/>
                  </a:lnTo>
                  <a:lnTo>
                    <a:pt x="22" y="30"/>
                  </a:lnTo>
                  <a:lnTo>
                    <a:pt x="30" y="36"/>
                  </a:lnTo>
                  <a:lnTo>
                    <a:pt x="38" y="40"/>
                  </a:lnTo>
                  <a:lnTo>
                    <a:pt x="38" y="40"/>
                  </a:lnTo>
                  <a:lnTo>
                    <a:pt x="80" y="52"/>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40" name="Freeform 13"/>
            <p:cNvSpPr>
              <a:spLocks/>
            </p:cNvSpPr>
            <p:nvPr/>
          </p:nvSpPr>
          <p:spPr bwMode="auto">
            <a:xfrm>
              <a:off x="2491871" y="3180834"/>
              <a:ext cx="469804" cy="129524"/>
            </a:xfrm>
            <a:custGeom>
              <a:avLst/>
              <a:gdLst>
                <a:gd name="T0" fmla="*/ 0 w 238"/>
                <a:gd name="T1" fmla="*/ 20 h 64"/>
                <a:gd name="T2" fmla="*/ 0 w 238"/>
                <a:gd name="T3" fmla="*/ 20 h 64"/>
                <a:gd name="T4" fmla="*/ 4 w 238"/>
                <a:gd name="T5" fmla="*/ 30 h 64"/>
                <a:gd name="T6" fmla="*/ 8 w 238"/>
                <a:gd name="T7" fmla="*/ 42 h 64"/>
                <a:gd name="T8" fmla="*/ 14 w 238"/>
                <a:gd name="T9" fmla="*/ 54 h 64"/>
                <a:gd name="T10" fmla="*/ 16 w 238"/>
                <a:gd name="T11" fmla="*/ 58 h 64"/>
                <a:gd name="T12" fmla="*/ 20 w 238"/>
                <a:gd name="T13" fmla="*/ 62 h 64"/>
                <a:gd name="T14" fmla="*/ 20 w 238"/>
                <a:gd name="T15" fmla="*/ 62 h 64"/>
                <a:gd name="T16" fmla="*/ 24 w 238"/>
                <a:gd name="T17" fmla="*/ 64 h 64"/>
                <a:gd name="T18" fmla="*/ 32 w 238"/>
                <a:gd name="T19" fmla="*/ 62 h 64"/>
                <a:gd name="T20" fmla="*/ 56 w 238"/>
                <a:gd name="T21" fmla="*/ 58 h 64"/>
                <a:gd name="T22" fmla="*/ 86 w 238"/>
                <a:gd name="T23" fmla="*/ 46 h 64"/>
                <a:gd name="T24" fmla="*/ 102 w 238"/>
                <a:gd name="T25" fmla="*/ 38 h 64"/>
                <a:gd name="T26" fmla="*/ 118 w 238"/>
                <a:gd name="T27" fmla="*/ 30 h 64"/>
                <a:gd name="T28" fmla="*/ 118 w 238"/>
                <a:gd name="T29" fmla="*/ 30 h 64"/>
                <a:gd name="T30" fmla="*/ 134 w 238"/>
                <a:gd name="T31" fmla="*/ 22 h 64"/>
                <a:gd name="T32" fmla="*/ 152 w 238"/>
                <a:gd name="T33" fmla="*/ 16 h 64"/>
                <a:gd name="T34" fmla="*/ 170 w 238"/>
                <a:gd name="T35" fmla="*/ 10 h 64"/>
                <a:gd name="T36" fmla="*/ 190 w 238"/>
                <a:gd name="T37" fmla="*/ 8 h 64"/>
                <a:gd name="T38" fmla="*/ 222 w 238"/>
                <a:gd name="T39" fmla="*/ 2 h 64"/>
                <a:gd name="T40" fmla="*/ 238 w 238"/>
                <a:gd name="T41"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38" h="64">
                  <a:moveTo>
                    <a:pt x="0" y="20"/>
                  </a:moveTo>
                  <a:lnTo>
                    <a:pt x="0" y="20"/>
                  </a:lnTo>
                  <a:lnTo>
                    <a:pt x="4" y="30"/>
                  </a:lnTo>
                  <a:lnTo>
                    <a:pt x="8" y="42"/>
                  </a:lnTo>
                  <a:lnTo>
                    <a:pt x="14" y="54"/>
                  </a:lnTo>
                  <a:lnTo>
                    <a:pt x="16" y="58"/>
                  </a:lnTo>
                  <a:lnTo>
                    <a:pt x="20" y="62"/>
                  </a:lnTo>
                  <a:lnTo>
                    <a:pt x="20" y="62"/>
                  </a:lnTo>
                  <a:lnTo>
                    <a:pt x="24" y="64"/>
                  </a:lnTo>
                  <a:lnTo>
                    <a:pt x="32" y="62"/>
                  </a:lnTo>
                  <a:lnTo>
                    <a:pt x="56" y="58"/>
                  </a:lnTo>
                  <a:lnTo>
                    <a:pt x="86" y="46"/>
                  </a:lnTo>
                  <a:lnTo>
                    <a:pt x="102" y="38"/>
                  </a:lnTo>
                  <a:lnTo>
                    <a:pt x="118" y="30"/>
                  </a:lnTo>
                  <a:lnTo>
                    <a:pt x="118" y="30"/>
                  </a:lnTo>
                  <a:lnTo>
                    <a:pt x="134" y="22"/>
                  </a:lnTo>
                  <a:lnTo>
                    <a:pt x="152" y="16"/>
                  </a:lnTo>
                  <a:lnTo>
                    <a:pt x="170" y="10"/>
                  </a:lnTo>
                  <a:lnTo>
                    <a:pt x="190" y="8"/>
                  </a:lnTo>
                  <a:lnTo>
                    <a:pt x="222" y="2"/>
                  </a:lnTo>
                  <a:lnTo>
                    <a:pt x="238" y="0"/>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41" name="Freeform 14"/>
            <p:cNvSpPr>
              <a:spLocks/>
            </p:cNvSpPr>
            <p:nvPr/>
          </p:nvSpPr>
          <p:spPr bwMode="auto">
            <a:xfrm>
              <a:off x="2882716" y="2877261"/>
              <a:ext cx="276355" cy="303573"/>
            </a:xfrm>
            <a:custGeom>
              <a:avLst/>
              <a:gdLst>
                <a:gd name="T0" fmla="*/ 0 w 140"/>
                <a:gd name="T1" fmla="*/ 102 h 150"/>
                <a:gd name="T2" fmla="*/ 0 w 140"/>
                <a:gd name="T3" fmla="*/ 102 h 150"/>
                <a:gd name="T4" fmla="*/ 8 w 140"/>
                <a:gd name="T5" fmla="*/ 102 h 150"/>
                <a:gd name="T6" fmla="*/ 14 w 140"/>
                <a:gd name="T7" fmla="*/ 106 h 150"/>
                <a:gd name="T8" fmla="*/ 16 w 140"/>
                <a:gd name="T9" fmla="*/ 110 h 150"/>
                <a:gd name="T10" fmla="*/ 18 w 140"/>
                <a:gd name="T11" fmla="*/ 114 h 150"/>
                <a:gd name="T12" fmla="*/ 18 w 140"/>
                <a:gd name="T13" fmla="*/ 114 h 150"/>
                <a:gd name="T14" fmla="*/ 22 w 140"/>
                <a:gd name="T15" fmla="*/ 128 h 150"/>
                <a:gd name="T16" fmla="*/ 30 w 140"/>
                <a:gd name="T17" fmla="*/ 138 h 150"/>
                <a:gd name="T18" fmla="*/ 40 w 140"/>
                <a:gd name="T19" fmla="*/ 150 h 150"/>
                <a:gd name="T20" fmla="*/ 40 w 140"/>
                <a:gd name="T21" fmla="*/ 150 h 150"/>
                <a:gd name="T22" fmla="*/ 42 w 140"/>
                <a:gd name="T23" fmla="*/ 150 h 150"/>
                <a:gd name="T24" fmla="*/ 44 w 140"/>
                <a:gd name="T25" fmla="*/ 148 h 150"/>
                <a:gd name="T26" fmla="*/ 52 w 140"/>
                <a:gd name="T27" fmla="*/ 138 h 150"/>
                <a:gd name="T28" fmla="*/ 60 w 140"/>
                <a:gd name="T29" fmla="*/ 128 h 150"/>
                <a:gd name="T30" fmla="*/ 68 w 140"/>
                <a:gd name="T31" fmla="*/ 118 h 150"/>
                <a:gd name="T32" fmla="*/ 68 w 140"/>
                <a:gd name="T33" fmla="*/ 118 h 150"/>
                <a:gd name="T34" fmla="*/ 76 w 140"/>
                <a:gd name="T35" fmla="*/ 116 h 150"/>
                <a:gd name="T36" fmla="*/ 82 w 140"/>
                <a:gd name="T37" fmla="*/ 116 h 150"/>
                <a:gd name="T38" fmla="*/ 82 w 140"/>
                <a:gd name="T39" fmla="*/ 116 h 150"/>
                <a:gd name="T40" fmla="*/ 86 w 140"/>
                <a:gd name="T41" fmla="*/ 114 h 150"/>
                <a:gd name="T42" fmla="*/ 90 w 140"/>
                <a:gd name="T43" fmla="*/ 112 h 150"/>
                <a:gd name="T44" fmla="*/ 98 w 140"/>
                <a:gd name="T45" fmla="*/ 104 h 150"/>
                <a:gd name="T46" fmla="*/ 106 w 140"/>
                <a:gd name="T47" fmla="*/ 94 h 150"/>
                <a:gd name="T48" fmla="*/ 112 w 140"/>
                <a:gd name="T49" fmla="*/ 90 h 150"/>
                <a:gd name="T50" fmla="*/ 112 w 140"/>
                <a:gd name="T51" fmla="*/ 90 h 150"/>
                <a:gd name="T52" fmla="*/ 122 w 140"/>
                <a:gd name="T53" fmla="*/ 90 h 150"/>
                <a:gd name="T54" fmla="*/ 128 w 140"/>
                <a:gd name="T55" fmla="*/ 88 h 150"/>
                <a:gd name="T56" fmla="*/ 128 w 140"/>
                <a:gd name="T57" fmla="*/ 88 h 150"/>
                <a:gd name="T58" fmla="*/ 130 w 140"/>
                <a:gd name="T59" fmla="*/ 84 h 150"/>
                <a:gd name="T60" fmla="*/ 130 w 140"/>
                <a:gd name="T61" fmla="*/ 76 h 150"/>
                <a:gd name="T62" fmla="*/ 130 w 140"/>
                <a:gd name="T63" fmla="*/ 70 h 150"/>
                <a:gd name="T64" fmla="*/ 132 w 140"/>
                <a:gd name="T65" fmla="*/ 64 h 150"/>
                <a:gd name="T66" fmla="*/ 132 w 140"/>
                <a:gd name="T67" fmla="*/ 64 h 150"/>
                <a:gd name="T68" fmla="*/ 136 w 140"/>
                <a:gd name="T69" fmla="*/ 60 h 150"/>
                <a:gd name="T70" fmla="*/ 138 w 140"/>
                <a:gd name="T71" fmla="*/ 50 h 150"/>
                <a:gd name="T72" fmla="*/ 140 w 140"/>
                <a:gd name="T73" fmla="*/ 40 h 150"/>
                <a:gd name="T74" fmla="*/ 140 w 140"/>
                <a:gd name="T75" fmla="*/ 40 h 150"/>
                <a:gd name="T76" fmla="*/ 116 w 140"/>
                <a:gd name="T77" fmla="*/ 20 h 150"/>
                <a:gd name="T78" fmla="*/ 98 w 140"/>
                <a:gd name="T79" fmla="*/ 6 h 150"/>
                <a:gd name="T80" fmla="*/ 90 w 140"/>
                <a:gd name="T81" fmla="*/ 2 h 150"/>
                <a:gd name="T82" fmla="*/ 86 w 140"/>
                <a:gd name="T83" fmla="*/ 0 h 150"/>
                <a:gd name="T84" fmla="*/ 86 w 140"/>
                <a:gd name="T85" fmla="*/ 0 h 150"/>
                <a:gd name="T86" fmla="*/ 80 w 140"/>
                <a:gd name="T87" fmla="*/ 4 h 150"/>
                <a:gd name="T88" fmla="*/ 76 w 140"/>
                <a:gd name="T89" fmla="*/ 12 h 150"/>
                <a:gd name="T90" fmla="*/ 70 w 140"/>
                <a:gd name="T91" fmla="*/ 18 h 150"/>
                <a:gd name="T92" fmla="*/ 66 w 140"/>
                <a:gd name="T93" fmla="*/ 22 h 150"/>
                <a:gd name="T94" fmla="*/ 66 w 140"/>
                <a:gd name="T95" fmla="*/ 22 h 150"/>
                <a:gd name="T96" fmla="*/ 56 w 140"/>
                <a:gd name="T97" fmla="*/ 20 h 150"/>
                <a:gd name="T98" fmla="*/ 50 w 140"/>
                <a:gd name="T99" fmla="*/ 20 h 150"/>
                <a:gd name="T100" fmla="*/ 44 w 140"/>
                <a:gd name="T101" fmla="*/ 22 h 150"/>
                <a:gd name="T102" fmla="*/ 44 w 140"/>
                <a:gd name="T103" fmla="*/ 22 h 150"/>
                <a:gd name="T104" fmla="*/ 40 w 140"/>
                <a:gd name="T105" fmla="*/ 26 h 150"/>
                <a:gd name="T106" fmla="*/ 38 w 140"/>
                <a:gd name="T107" fmla="*/ 30 h 150"/>
                <a:gd name="T108" fmla="*/ 34 w 140"/>
                <a:gd name="T109" fmla="*/ 36 h 150"/>
                <a:gd name="T110" fmla="*/ 34 w 140"/>
                <a:gd name="T111" fmla="*/ 36 h 150"/>
                <a:gd name="T112" fmla="*/ 32 w 140"/>
                <a:gd name="T113" fmla="*/ 38 h 150"/>
                <a:gd name="T114" fmla="*/ 28 w 140"/>
                <a:gd name="T115" fmla="*/ 36 h 150"/>
                <a:gd name="T116" fmla="*/ 26 w 140"/>
                <a:gd name="T117" fmla="*/ 34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40" h="150">
                  <a:moveTo>
                    <a:pt x="0" y="102"/>
                  </a:moveTo>
                  <a:lnTo>
                    <a:pt x="0" y="102"/>
                  </a:lnTo>
                  <a:lnTo>
                    <a:pt x="8" y="102"/>
                  </a:lnTo>
                  <a:lnTo>
                    <a:pt x="14" y="106"/>
                  </a:lnTo>
                  <a:lnTo>
                    <a:pt x="16" y="110"/>
                  </a:lnTo>
                  <a:lnTo>
                    <a:pt x="18" y="114"/>
                  </a:lnTo>
                  <a:lnTo>
                    <a:pt x="18" y="114"/>
                  </a:lnTo>
                  <a:lnTo>
                    <a:pt x="22" y="128"/>
                  </a:lnTo>
                  <a:lnTo>
                    <a:pt x="30" y="138"/>
                  </a:lnTo>
                  <a:lnTo>
                    <a:pt x="40" y="150"/>
                  </a:lnTo>
                  <a:lnTo>
                    <a:pt x="40" y="150"/>
                  </a:lnTo>
                  <a:lnTo>
                    <a:pt x="42" y="150"/>
                  </a:lnTo>
                  <a:lnTo>
                    <a:pt x="44" y="148"/>
                  </a:lnTo>
                  <a:lnTo>
                    <a:pt x="52" y="138"/>
                  </a:lnTo>
                  <a:lnTo>
                    <a:pt x="60" y="128"/>
                  </a:lnTo>
                  <a:lnTo>
                    <a:pt x="68" y="118"/>
                  </a:lnTo>
                  <a:lnTo>
                    <a:pt x="68" y="118"/>
                  </a:lnTo>
                  <a:lnTo>
                    <a:pt x="76" y="116"/>
                  </a:lnTo>
                  <a:lnTo>
                    <a:pt x="82" y="116"/>
                  </a:lnTo>
                  <a:lnTo>
                    <a:pt x="82" y="116"/>
                  </a:lnTo>
                  <a:lnTo>
                    <a:pt x="86" y="114"/>
                  </a:lnTo>
                  <a:lnTo>
                    <a:pt x="90" y="112"/>
                  </a:lnTo>
                  <a:lnTo>
                    <a:pt x="98" y="104"/>
                  </a:lnTo>
                  <a:lnTo>
                    <a:pt x="106" y="94"/>
                  </a:lnTo>
                  <a:lnTo>
                    <a:pt x="112" y="90"/>
                  </a:lnTo>
                  <a:lnTo>
                    <a:pt x="112" y="90"/>
                  </a:lnTo>
                  <a:lnTo>
                    <a:pt x="122" y="90"/>
                  </a:lnTo>
                  <a:lnTo>
                    <a:pt x="128" y="88"/>
                  </a:lnTo>
                  <a:lnTo>
                    <a:pt x="128" y="88"/>
                  </a:lnTo>
                  <a:lnTo>
                    <a:pt x="130" y="84"/>
                  </a:lnTo>
                  <a:lnTo>
                    <a:pt x="130" y="76"/>
                  </a:lnTo>
                  <a:lnTo>
                    <a:pt x="130" y="70"/>
                  </a:lnTo>
                  <a:lnTo>
                    <a:pt x="132" y="64"/>
                  </a:lnTo>
                  <a:lnTo>
                    <a:pt x="132" y="64"/>
                  </a:lnTo>
                  <a:lnTo>
                    <a:pt x="136" y="60"/>
                  </a:lnTo>
                  <a:lnTo>
                    <a:pt x="138" y="50"/>
                  </a:lnTo>
                  <a:lnTo>
                    <a:pt x="140" y="40"/>
                  </a:lnTo>
                  <a:lnTo>
                    <a:pt x="140" y="40"/>
                  </a:lnTo>
                  <a:lnTo>
                    <a:pt x="116" y="20"/>
                  </a:lnTo>
                  <a:lnTo>
                    <a:pt x="98" y="6"/>
                  </a:lnTo>
                  <a:lnTo>
                    <a:pt x="90" y="2"/>
                  </a:lnTo>
                  <a:lnTo>
                    <a:pt x="86" y="0"/>
                  </a:lnTo>
                  <a:lnTo>
                    <a:pt x="86" y="0"/>
                  </a:lnTo>
                  <a:lnTo>
                    <a:pt x="80" y="4"/>
                  </a:lnTo>
                  <a:lnTo>
                    <a:pt x="76" y="12"/>
                  </a:lnTo>
                  <a:lnTo>
                    <a:pt x="70" y="18"/>
                  </a:lnTo>
                  <a:lnTo>
                    <a:pt x="66" y="22"/>
                  </a:lnTo>
                  <a:lnTo>
                    <a:pt x="66" y="22"/>
                  </a:lnTo>
                  <a:lnTo>
                    <a:pt x="56" y="20"/>
                  </a:lnTo>
                  <a:lnTo>
                    <a:pt x="50" y="20"/>
                  </a:lnTo>
                  <a:lnTo>
                    <a:pt x="44" y="22"/>
                  </a:lnTo>
                  <a:lnTo>
                    <a:pt x="44" y="22"/>
                  </a:lnTo>
                  <a:lnTo>
                    <a:pt x="40" y="26"/>
                  </a:lnTo>
                  <a:lnTo>
                    <a:pt x="38" y="30"/>
                  </a:lnTo>
                  <a:lnTo>
                    <a:pt x="34" y="36"/>
                  </a:lnTo>
                  <a:lnTo>
                    <a:pt x="34" y="36"/>
                  </a:lnTo>
                  <a:lnTo>
                    <a:pt x="32" y="38"/>
                  </a:lnTo>
                  <a:lnTo>
                    <a:pt x="28" y="36"/>
                  </a:lnTo>
                  <a:lnTo>
                    <a:pt x="26" y="34"/>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42" name="Freeform 15"/>
            <p:cNvSpPr>
              <a:spLocks/>
            </p:cNvSpPr>
            <p:nvPr/>
          </p:nvSpPr>
          <p:spPr bwMode="auto">
            <a:xfrm>
              <a:off x="2847185" y="2585831"/>
              <a:ext cx="769847" cy="291430"/>
            </a:xfrm>
            <a:custGeom>
              <a:avLst/>
              <a:gdLst>
                <a:gd name="T0" fmla="*/ 390 w 390"/>
                <a:gd name="T1" fmla="*/ 58 h 144"/>
                <a:gd name="T2" fmla="*/ 384 w 390"/>
                <a:gd name="T3" fmla="*/ 50 h 144"/>
                <a:gd name="T4" fmla="*/ 382 w 390"/>
                <a:gd name="T5" fmla="*/ 48 h 144"/>
                <a:gd name="T6" fmla="*/ 380 w 390"/>
                <a:gd name="T7" fmla="*/ 46 h 144"/>
                <a:gd name="T8" fmla="*/ 374 w 390"/>
                <a:gd name="T9" fmla="*/ 44 h 144"/>
                <a:gd name="T10" fmla="*/ 372 w 390"/>
                <a:gd name="T11" fmla="*/ 42 h 144"/>
                <a:gd name="T12" fmla="*/ 364 w 390"/>
                <a:gd name="T13" fmla="*/ 36 h 144"/>
                <a:gd name="T14" fmla="*/ 356 w 390"/>
                <a:gd name="T15" fmla="*/ 34 h 144"/>
                <a:gd name="T16" fmla="*/ 346 w 390"/>
                <a:gd name="T17" fmla="*/ 34 h 144"/>
                <a:gd name="T18" fmla="*/ 332 w 390"/>
                <a:gd name="T19" fmla="*/ 28 h 144"/>
                <a:gd name="T20" fmla="*/ 312 w 390"/>
                <a:gd name="T21" fmla="*/ 8 h 144"/>
                <a:gd name="T22" fmla="*/ 310 w 390"/>
                <a:gd name="T23" fmla="*/ 6 h 144"/>
                <a:gd name="T24" fmla="*/ 308 w 390"/>
                <a:gd name="T25" fmla="*/ 6 h 144"/>
                <a:gd name="T26" fmla="*/ 300 w 390"/>
                <a:gd name="T27" fmla="*/ 8 h 144"/>
                <a:gd name="T28" fmla="*/ 296 w 390"/>
                <a:gd name="T29" fmla="*/ 6 h 144"/>
                <a:gd name="T30" fmla="*/ 288 w 390"/>
                <a:gd name="T31" fmla="*/ 0 h 144"/>
                <a:gd name="T32" fmla="*/ 284 w 390"/>
                <a:gd name="T33" fmla="*/ 0 h 144"/>
                <a:gd name="T34" fmla="*/ 282 w 390"/>
                <a:gd name="T35" fmla="*/ 2 h 144"/>
                <a:gd name="T36" fmla="*/ 276 w 390"/>
                <a:gd name="T37" fmla="*/ 12 h 144"/>
                <a:gd name="T38" fmla="*/ 274 w 390"/>
                <a:gd name="T39" fmla="*/ 16 h 144"/>
                <a:gd name="T40" fmla="*/ 272 w 390"/>
                <a:gd name="T41" fmla="*/ 18 h 144"/>
                <a:gd name="T42" fmla="*/ 262 w 390"/>
                <a:gd name="T43" fmla="*/ 20 h 144"/>
                <a:gd name="T44" fmla="*/ 254 w 390"/>
                <a:gd name="T45" fmla="*/ 22 h 144"/>
                <a:gd name="T46" fmla="*/ 248 w 390"/>
                <a:gd name="T47" fmla="*/ 30 h 144"/>
                <a:gd name="T48" fmla="*/ 246 w 390"/>
                <a:gd name="T49" fmla="*/ 36 h 144"/>
                <a:gd name="T50" fmla="*/ 234 w 390"/>
                <a:gd name="T51" fmla="*/ 48 h 144"/>
                <a:gd name="T52" fmla="*/ 228 w 390"/>
                <a:gd name="T53" fmla="*/ 54 h 144"/>
                <a:gd name="T54" fmla="*/ 226 w 390"/>
                <a:gd name="T55" fmla="*/ 62 h 144"/>
                <a:gd name="T56" fmla="*/ 228 w 390"/>
                <a:gd name="T57" fmla="*/ 80 h 144"/>
                <a:gd name="T58" fmla="*/ 228 w 390"/>
                <a:gd name="T59" fmla="*/ 86 h 144"/>
                <a:gd name="T60" fmla="*/ 228 w 390"/>
                <a:gd name="T61" fmla="*/ 94 h 144"/>
                <a:gd name="T62" fmla="*/ 224 w 390"/>
                <a:gd name="T63" fmla="*/ 100 h 144"/>
                <a:gd name="T64" fmla="*/ 220 w 390"/>
                <a:gd name="T65" fmla="*/ 106 h 144"/>
                <a:gd name="T66" fmla="*/ 218 w 390"/>
                <a:gd name="T67" fmla="*/ 106 h 144"/>
                <a:gd name="T68" fmla="*/ 208 w 390"/>
                <a:gd name="T69" fmla="*/ 104 h 144"/>
                <a:gd name="T70" fmla="*/ 182 w 390"/>
                <a:gd name="T71" fmla="*/ 102 h 144"/>
                <a:gd name="T72" fmla="*/ 164 w 390"/>
                <a:gd name="T73" fmla="*/ 106 h 144"/>
                <a:gd name="T74" fmla="*/ 146 w 390"/>
                <a:gd name="T75" fmla="*/ 104 h 144"/>
                <a:gd name="T76" fmla="*/ 138 w 390"/>
                <a:gd name="T77" fmla="*/ 102 h 144"/>
                <a:gd name="T78" fmla="*/ 142 w 390"/>
                <a:gd name="T79" fmla="*/ 104 h 144"/>
                <a:gd name="T80" fmla="*/ 142 w 390"/>
                <a:gd name="T81" fmla="*/ 106 h 144"/>
                <a:gd name="T82" fmla="*/ 140 w 390"/>
                <a:gd name="T83" fmla="*/ 112 h 144"/>
                <a:gd name="T84" fmla="*/ 138 w 390"/>
                <a:gd name="T85" fmla="*/ 112 h 144"/>
                <a:gd name="T86" fmla="*/ 132 w 390"/>
                <a:gd name="T87" fmla="*/ 114 h 144"/>
                <a:gd name="T88" fmla="*/ 128 w 390"/>
                <a:gd name="T89" fmla="*/ 116 h 144"/>
                <a:gd name="T90" fmla="*/ 128 w 390"/>
                <a:gd name="T91" fmla="*/ 120 h 144"/>
                <a:gd name="T92" fmla="*/ 126 w 390"/>
                <a:gd name="T93" fmla="*/ 122 h 144"/>
                <a:gd name="T94" fmla="*/ 122 w 390"/>
                <a:gd name="T95" fmla="*/ 124 h 144"/>
                <a:gd name="T96" fmla="*/ 116 w 390"/>
                <a:gd name="T97" fmla="*/ 126 h 144"/>
                <a:gd name="T98" fmla="*/ 112 w 390"/>
                <a:gd name="T99" fmla="*/ 130 h 144"/>
                <a:gd name="T100" fmla="*/ 106 w 390"/>
                <a:gd name="T101" fmla="*/ 130 h 144"/>
                <a:gd name="T102" fmla="*/ 104 w 390"/>
                <a:gd name="T103" fmla="*/ 136 h 144"/>
                <a:gd name="T104" fmla="*/ 102 w 390"/>
                <a:gd name="T105" fmla="*/ 144 h 144"/>
                <a:gd name="T106" fmla="*/ 102 w 390"/>
                <a:gd name="T107" fmla="*/ 142 h 144"/>
                <a:gd name="T108" fmla="*/ 100 w 390"/>
                <a:gd name="T109" fmla="*/ 138 h 144"/>
                <a:gd name="T110" fmla="*/ 94 w 390"/>
                <a:gd name="T111" fmla="*/ 138 h 144"/>
                <a:gd name="T112" fmla="*/ 82 w 390"/>
                <a:gd name="T113" fmla="*/ 138 h 144"/>
                <a:gd name="T114" fmla="*/ 72 w 390"/>
                <a:gd name="T115" fmla="*/ 132 h 144"/>
                <a:gd name="T116" fmla="*/ 60 w 390"/>
                <a:gd name="T117" fmla="*/ 128 h 144"/>
                <a:gd name="T118" fmla="*/ 48 w 390"/>
                <a:gd name="T119" fmla="*/ 126 h 144"/>
                <a:gd name="T120" fmla="*/ 0 w 390"/>
                <a:gd name="T121" fmla="*/ 132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90" h="144">
                  <a:moveTo>
                    <a:pt x="390" y="58"/>
                  </a:moveTo>
                  <a:lnTo>
                    <a:pt x="390" y="58"/>
                  </a:lnTo>
                  <a:lnTo>
                    <a:pt x="388" y="54"/>
                  </a:lnTo>
                  <a:lnTo>
                    <a:pt x="384" y="50"/>
                  </a:lnTo>
                  <a:lnTo>
                    <a:pt x="384" y="50"/>
                  </a:lnTo>
                  <a:lnTo>
                    <a:pt x="382" y="48"/>
                  </a:lnTo>
                  <a:lnTo>
                    <a:pt x="382" y="48"/>
                  </a:lnTo>
                  <a:lnTo>
                    <a:pt x="380" y="46"/>
                  </a:lnTo>
                  <a:lnTo>
                    <a:pt x="380" y="46"/>
                  </a:lnTo>
                  <a:lnTo>
                    <a:pt x="374" y="44"/>
                  </a:lnTo>
                  <a:lnTo>
                    <a:pt x="374" y="44"/>
                  </a:lnTo>
                  <a:lnTo>
                    <a:pt x="372" y="42"/>
                  </a:lnTo>
                  <a:lnTo>
                    <a:pt x="372" y="42"/>
                  </a:lnTo>
                  <a:lnTo>
                    <a:pt x="364" y="36"/>
                  </a:lnTo>
                  <a:lnTo>
                    <a:pt x="356" y="34"/>
                  </a:lnTo>
                  <a:lnTo>
                    <a:pt x="356" y="34"/>
                  </a:lnTo>
                  <a:lnTo>
                    <a:pt x="346" y="34"/>
                  </a:lnTo>
                  <a:lnTo>
                    <a:pt x="346" y="34"/>
                  </a:lnTo>
                  <a:lnTo>
                    <a:pt x="338" y="32"/>
                  </a:lnTo>
                  <a:lnTo>
                    <a:pt x="332" y="28"/>
                  </a:lnTo>
                  <a:lnTo>
                    <a:pt x="332" y="28"/>
                  </a:lnTo>
                  <a:lnTo>
                    <a:pt x="312" y="8"/>
                  </a:lnTo>
                  <a:lnTo>
                    <a:pt x="312" y="8"/>
                  </a:lnTo>
                  <a:lnTo>
                    <a:pt x="310" y="6"/>
                  </a:lnTo>
                  <a:lnTo>
                    <a:pt x="310" y="6"/>
                  </a:lnTo>
                  <a:lnTo>
                    <a:pt x="308" y="6"/>
                  </a:lnTo>
                  <a:lnTo>
                    <a:pt x="304" y="6"/>
                  </a:lnTo>
                  <a:lnTo>
                    <a:pt x="300" y="8"/>
                  </a:lnTo>
                  <a:lnTo>
                    <a:pt x="296" y="6"/>
                  </a:lnTo>
                  <a:lnTo>
                    <a:pt x="296" y="6"/>
                  </a:lnTo>
                  <a:lnTo>
                    <a:pt x="290" y="2"/>
                  </a:lnTo>
                  <a:lnTo>
                    <a:pt x="288" y="0"/>
                  </a:lnTo>
                  <a:lnTo>
                    <a:pt x="284" y="0"/>
                  </a:lnTo>
                  <a:lnTo>
                    <a:pt x="284" y="0"/>
                  </a:lnTo>
                  <a:lnTo>
                    <a:pt x="282" y="2"/>
                  </a:lnTo>
                  <a:lnTo>
                    <a:pt x="282" y="2"/>
                  </a:lnTo>
                  <a:lnTo>
                    <a:pt x="278" y="6"/>
                  </a:lnTo>
                  <a:lnTo>
                    <a:pt x="276" y="12"/>
                  </a:lnTo>
                  <a:lnTo>
                    <a:pt x="276" y="12"/>
                  </a:lnTo>
                  <a:lnTo>
                    <a:pt x="274" y="16"/>
                  </a:lnTo>
                  <a:lnTo>
                    <a:pt x="274" y="16"/>
                  </a:lnTo>
                  <a:lnTo>
                    <a:pt x="272" y="18"/>
                  </a:lnTo>
                  <a:lnTo>
                    <a:pt x="270" y="18"/>
                  </a:lnTo>
                  <a:lnTo>
                    <a:pt x="262" y="20"/>
                  </a:lnTo>
                  <a:lnTo>
                    <a:pt x="262" y="20"/>
                  </a:lnTo>
                  <a:lnTo>
                    <a:pt x="254" y="22"/>
                  </a:lnTo>
                  <a:lnTo>
                    <a:pt x="248" y="30"/>
                  </a:lnTo>
                  <a:lnTo>
                    <a:pt x="248" y="30"/>
                  </a:lnTo>
                  <a:lnTo>
                    <a:pt x="246" y="36"/>
                  </a:lnTo>
                  <a:lnTo>
                    <a:pt x="246" y="36"/>
                  </a:lnTo>
                  <a:lnTo>
                    <a:pt x="240" y="42"/>
                  </a:lnTo>
                  <a:lnTo>
                    <a:pt x="234" y="48"/>
                  </a:lnTo>
                  <a:lnTo>
                    <a:pt x="234" y="48"/>
                  </a:lnTo>
                  <a:lnTo>
                    <a:pt x="228" y="54"/>
                  </a:lnTo>
                  <a:lnTo>
                    <a:pt x="226" y="58"/>
                  </a:lnTo>
                  <a:lnTo>
                    <a:pt x="226" y="62"/>
                  </a:lnTo>
                  <a:lnTo>
                    <a:pt x="226" y="62"/>
                  </a:lnTo>
                  <a:lnTo>
                    <a:pt x="228" y="80"/>
                  </a:lnTo>
                  <a:lnTo>
                    <a:pt x="228" y="80"/>
                  </a:lnTo>
                  <a:lnTo>
                    <a:pt x="228" y="86"/>
                  </a:lnTo>
                  <a:lnTo>
                    <a:pt x="228" y="94"/>
                  </a:lnTo>
                  <a:lnTo>
                    <a:pt x="228" y="94"/>
                  </a:lnTo>
                  <a:lnTo>
                    <a:pt x="224" y="100"/>
                  </a:lnTo>
                  <a:lnTo>
                    <a:pt x="224" y="100"/>
                  </a:lnTo>
                  <a:lnTo>
                    <a:pt x="222" y="104"/>
                  </a:lnTo>
                  <a:lnTo>
                    <a:pt x="220" y="106"/>
                  </a:lnTo>
                  <a:lnTo>
                    <a:pt x="220" y="106"/>
                  </a:lnTo>
                  <a:lnTo>
                    <a:pt x="218" y="106"/>
                  </a:lnTo>
                  <a:lnTo>
                    <a:pt x="218" y="106"/>
                  </a:lnTo>
                  <a:lnTo>
                    <a:pt x="208" y="104"/>
                  </a:lnTo>
                  <a:lnTo>
                    <a:pt x="200" y="102"/>
                  </a:lnTo>
                  <a:lnTo>
                    <a:pt x="182" y="102"/>
                  </a:lnTo>
                  <a:lnTo>
                    <a:pt x="182" y="102"/>
                  </a:lnTo>
                  <a:lnTo>
                    <a:pt x="164" y="106"/>
                  </a:lnTo>
                  <a:lnTo>
                    <a:pt x="154" y="106"/>
                  </a:lnTo>
                  <a:lnTo>
                    <a:pt x="146" y="104"/>
                  </a:lnTo>
                  <a:lnTo>
                    <a:pt x="146" y="104"/>
                  </a:lnTo>
                  <a:lnTo>
                    <a:pt x="138" y="102"/>
                  </a:lnTo>
                  <a:lnTo>
                    <a:pt x="138" y="102"/>
                  </a:lnTo>
                  <a:lnTo>
                    <a:pt x="142" y="104"/>
                  </a:lnTo>
                  <a:lnTo>
                    <a:pt x="142" y="106"/>
                  </a:lnTo>
                  <a:lnTo>
                    <a:pt x="142" y="106"/>
                  </a:lnTo>
                  <a:lnTo>
                    <a:pt x="142" y="110"/>
                  </a:lnTo>
                  <a:lnTo>
                    <a:pt x="140" y="112"/>
                  </a:lnTo>
                  <a:lnTo>
                    <a:pt x="140" y="112"/>
                  </a:lnTo>
                  <a:lnTo>
                    <a:pt x="138" y="112"/>
                  </a:lnTo>
                  <a:lnTo>
                    <a:pt x="138" y="112"/>
                  </a:lnTo>
                  <a:lnTo>
                    <a:pt x="132" y="114"/>
                  </a:lnTo>
                  <a:lnTo>
                    <a:pt x="132" y="114"/>
                  </a:lnTo>
                  <a:lnTo>
                    <a:pt x="128" y="116"/>
                  </a:lnTo>
                  <a:lnTo>
                    <a:pt x="128" y="116"/>
                  </a:lnTo>
                  <a:lnTo>
                    <a:pt x="128" y="120"/>
                  </a:lnTo>
                  <a:lnTo>
                    <a:pt x="128" y="120"/>
                  </a:lnTo>
                  <a:lnTo>
                    <a:pt x="126" y="122"/>
                  </a:lnTo>
                  <a:lnTo>
                    <a:pt x="122" y="124"/>
                  </a:lnTo>
                  <a:lnTo>
                    <a:pt x="122" y="124"/>
                  </a:lnTo>
                  <a:lnTo>
                    <a:pt x="116" y="126"/>
                  </a:lnTo>
                  <a:lnTo>
                    <a:pt x="116" y="126"/>
                  </a:lnTo>
                  <a:lnTo>
                    <a:pt x="112" y="130"/>
                  </a:lnTo>
                  <a:lnTo>
                    <a:pt x="112" y="130"/>
                  </a:lnTo>
                  <a:lnTo>
                    <a:pt x="106" y="130"/>
                  </a:lnTo>
                  <a:lnTo>
                    <a:pt x="106" y="130"/>
                  </a:lnTo>
                  <a:lnTo>
                    <a:pt x="104" y="134"/>
                  </a:lnTo>
                  <a:lnTo>
                    <a:pt x="104" y="136"/>
                  </a:lnTo>
                  <a:lnTo>
                    <a:pt x="104" y="136"/>
                  </a:lnTo>
                  <a:lnTo>
                    <a:pt x="102" y="144"/>
                  </a:lnTo>
                  <a:lnTo>
                    <a:pt x="102" y="144"/>
                  </a:lnTo>
                  <a:lnTo>
                    <a:pt x="102" y="142"/>
                  </a:lnTo>
                  <a:lnTo>
                    <a:pt x="100" y="138"/>
                  </a:lnTo>
                  <a:lnTo>
                    <a:pt x="100" y="138"/>
                  </a:lnTo>
                  <a:lnTo>
                    <a:pt x="94" y="138"/>
                  </a:lnTo>
                  <a:lnTo>
                    <a:pt x="94" y="138"/>
                  </a:lnTo>
                  <a:lnTo>
                    <a:pt x="82" y="138"/>
                  </a:lnTo>
                  <a:lnTo>
                    <a:pt x="82" y="138"/>
                  </a:lnTo>
                  <a:lnTo>
                    <a:pt x="76" y="136"/>
                  </a:lnTo>
                  <a:lnTo>
                    <a:pt x="72" y="132"/>
                  </a:lnTo>
                  <a:lnTo>
                    <a:pt x="72" y="132"/>
                  </a:lnTo>
                  <a:lnTo>
                    <a:pt x="60" y="128"/>
                  </a:lnTo>
                  <a:lnTo>
                    <a:pt x="48" y="126"/>
                  </a:lnTo>
                  <a:lnTo>
                    <a:pt x="48" y="126"/>
                  </a:lnTo>
                  <a:lnTo>
                    <a:pt x="24" y="128"/>
                  </a:lnTo>
                  <a:lnTo>
                    <a:pt x="0" y="132"/>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43" name="Freeform 16"/>
            <p:cNvSpPr>
              <a:spLocks/>
            </p:cNvSpPr>
            <p:nvPr/>
          </p:nvSpPr>
          <p:spPr bwMode="auto">
            <a:xfrm>
              <a:off x="3095905" y="2687022"/>
              <a:ext cx="193449" cy="105239"/>
            </a:xfrm>
            <a:custGeom>
              <a:avLst/>
              <a:gdLst>
                <a:gd name="T0" fmla="*/ 98 w 98"/>
                <a:gd name="T1" fmla="*/ 2 h 52"/>
                <a:gd name="T2" fmla="*/ 98 w 98"/>
                <a:gd name="T3" fmla="*/ 2 h 52"/>
                <a:gd name="T4" fmla="*/ 74 w 98"/>
                <a:gd name="T5" fmla="*/ 0 h 52"/>
                <a:gd name="T6" fmla="*/ 74 w 98"/>
                <a:gd name="T7" fmla="*/ 0 h 52"/>
                <a:gd name="T8" fmla="*/ 72 w 98"/>
                <a:gd name="T9" fmla="*/ 0 h 52"/>
                <a:gd name="T10" fmla="*/ 68 w 98"/>
                <a:gd name="T11" fmla="*/ 2 h 52"/>
                <a:gd name="T12" fmla="*/ 68 w 98"/>
                <a:gd name="T13" fmla="*/ 2 h 52"/>
                <a:gd name="T14" fmla="*/ 64 w 98"/>
                <a:gd name="T15" fmla="*/ 6 h 52"/>
                <a:gd name="T16" fmla="*/ 64 w 98"/>
                <a:gd name="T17" fmla="*/ 6 h 52"/>
                <a:gd name="T18" fmla="*/ 60 w 98"/>
                <a:gd name="T19" fmla="*/ 10 h 52"/>
                <a:gd name="T20" fmla="*/ 58 w 98"/>
                <a:gd name="T21" fmla="*/ 12 h 52"/>
                <a:gd name="T22" fmla="*/ 58 w 98"/>
                <a:gd name="T23" fmla="*/ 12 h 52"/>
                <a:gd name="T24" fmla="*/ 58 w 98"/>
                <a:gd name="T25" fmla="*/ 16 h 52"/>
                <a:gd name="T26" fmla="*/ 58 w 98"/>
                <a:gd name="T27" fmla="*/ 22 h 52"/>
                <a:gd name="T28" fmla="*/ 58 w 98"/>
                <a:gd name="T29" fmla="*/ 22 h 52"/>
                <a:gd name="T30" fmla="*/ 54 w 98"/>
                <a:gd name="T31" fmla="*/ 24 h 52"/>
                <a:gd name="T32" fmla="*/ 48 w 98"/>
                <a:gd name="T33" fmla="*/ 22 h 52"/>
                <a:gd name="T34" fmla="*/ 48 w 98"/>
                <a:gd name="T35" fmla="*/ 22 h 52"/>
                <a:gd name="T36" fmla="*/ 44 w 98"/>
                <a:gd name="T37" fmla="*/ 20 h 52"/>
                <a:gd name="T38" fmla="*/ 40 w 98"/>
                <a:gd name="T39" fmla="*/ 20 h 52"/>
                <a:gd name="T40" fmla="*/ 40 w 98"/>
                <a:gd name="T41" fmla="*/ 20 h 52"/>
                <a:gd name="T42" fmla="*/ 36 w 98"/>
                <a:gd name="T43" fmla="*/ 22 h 52"/>
                <a:gd name="T44" fmla="*/ 36 w 98"/>
                <a:gd name="T45" fmla="*/ 22 h 52"/>
                <a:gd name="T46" fmla="*/ 26 w 98"/>
                <a:gd name="T47" fmla="*/ 26 h 52"/>
                <a:gd name="T48" fmla="*/ 14 w 98"/>
                <a:gd name="T49" fmla="*/ 28 h 52"/>
                <a:gd name="T50" fmla="*/ 14 w 98"/>
                <a:gd name="T51" fmla="*/ 28 h 52"/>
                <a:gd name="T52" fmla="*/ 6 w 98"/>
                <a:gd name="T53" fmla="*/ 30 h 52"/>
                <a:gd name="T54" fmla="*/ 0 w 98"/>
                <a:gd name="T55" fmla="*/ 34 h 52"/>
                <a:gd name="T56" fmla="*/ 0 w 98"/>
                <a:gd name="T57" fmla="*/ 36 h 52"/>
                <a:gd name="T58" fmla="*/ 0 w 98"/>
                <a:gd name="T59" fmla="*/ 40 h 52"/>
                <a:gd name="T60" fmla="*/ 0 w 98"/>
                <a:gd name="T61" fmla="*/ 40 h 52"/>
                <a:gd name="T62" fmla="*/ 4 w 98"/>
                <a:gd name="T63" fmla="*/ 44 h 52"/>
                <a:gd name="T64" fmla="*/ 8 w 98"/>
                <a:gd name="T65" fmla="*/ 50 h 52"/>
                <a:gd name="T66" fmla="*/ 12 w 98"/>
                <a:gd name="T6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8" h="52">
                  <a:moveTo>
                    <a:pt x="98" y="2"/>
                  </a:moveTo>
                  <a:lnTo>
                    <a:pt x="98" y="2"/>
                  </a:lnTo>
                  <a:lnTo>
                    <a:pt x="74" y="0"/>
                  </a:lnTo>
                  <a:lnTo>
                    <a:pt x="74" y="0"/>
                  </a:lnTo>
                  <a:lnTo>
                    <a:pt x="72" y="0"/>
                  </a:lnTo>
                  <a:lnTo>
                    <a:pt x="68" y="2"/>
                  </a:lnTo>
                  <a:lnTo>
                    <a:pt x="68" y="2"/>
                  </a:lnTo>
                  <a:lnTo>
                    <a:pt x="64" y="6"/>
                  </a:lnTo>
                  <a:lnTo>
                    <a:pt x="64" y="6"/>
                  </a:lnTo>
                  <a:lnTo>
                    <a:pt x="60" y="10"/>
                  </a:lnTo>
                  <a:lnTo>
                    <a:pt x="58" y="12"/>
                  </a:lnTo>
                  <a:lnTo>
                    <a:pt x="58" y="12"/>
                  </a:lnTo>
                  <a:lnTo>
                    <a:pt x="58" y="16"/>
                  </a:lnTo>
                  <a:lnTo>
                    <a:pt x="58" y="22"/>
                  </a:lnTo>
                  <a:lnTo>
                    <a:pt x="58" y="22"/>
                  </a:lnTo>
                  <a:lnTo>
                    <a:pt x="54" y="24"/>
                  </a:lnTo>
                  <a:lnTo>
                    <a:pt x="48" y="22"/>
                  </a:lnTo>
                  <a:lnTo>
                    <a:pt x="48" y="22"/>
                  </a:lnTo>
                  <a:lnTo>
                    <a:pt x="44" y="20"/>
                  </a:lnTo>
                  <a:lnTo>
                    <a:pt x="40" y="20"/>
                  </a:lnTo>
                  <a:lnTo>
                    <a:pt x="40" y="20"/>
                  </a:lnTo>
                  <a:lnTo>
                    <a:pt x="36" y="22"/>
                  </a:lnTo>
                  <a:lnTo>
                    <a:pt x="36" y="22"/>
                  </a:lnTo>
                  <a:lnTo>
                    <a:pt x="26" y="26"/>
                  </a:lnTo>
                  <a:lnTo>
                    <a:pt x="14" y="28"/>
                  </a:lnTo>
                  <a:lnTo>
                    <a:pt x="14" y="28"/>
                  </a:lnTo>
                  <a:lnTo>
                    <a:pt x="6" y="30"/>
                  </a:lnTo>
                  <a:lnTo>
                    <a:pt x="0" y="34"/>
                  </a:lnTo>
                  <a:lnTo>
                    <a:pt x="0" y="36"/>
                  </a:lnTo>
                  <a:lnTo>
                    <a:pt x="0" y="40"/>
                  </a:lnTo>
                  <a:lnTo>
                    <a:pt x="0" y="40"/>
                  </a:lnTo>
                  <a:lnTo>
                    <a:pt x="4" y="44"/>
                  </a:lnTo>
                  <a:lnTo>
                    <a:pt x="8" y="50"/>
                  </a:lnTo>
                  <a:lnTo>
                    <a:pt x="12" y="52"/>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44" name="Freeform 17"/>
            <p:cNvSpPr>
              <a:spLocks/>
            </p:cNvSpPr>
            <p:nvPr/>
          </p:nvSpPr>
          <p:spPr bwMode="auto">
            <a:xfrm>
              <a:off x="3364364" y="2658689"/>
              <a:ext cx="181605" cy="178096"/>
            </a:xfrm>
            <a:custGeom>
              <a:avLst/>
              <a:gdLst>
                <a:gd name="T0" fmla="*/ 0 w 92"/>
                <a:gd name="T1" fmla="*/ 88 h 88"/>
                <a:gd name="T2" fmla="*/ 0 w 92"/>
                <a:gd name="T3" fmla="*/ 88 h 88"/>
                <a:gd name="T4" fmla="*/ 4 w 92"/>
                <a:gd name="T5" fmla="*/ 70 h 88"/>
                <a:gd name="T6" fmla="*/ 8 w 92"/>
                <a:gd name="T7" fmla="*/ 58 h 88"/>
                <a:gd name="T8" fmla="*/ 12 w 92"/>
                <a:gd name="T9" fmla="*/ 52 h 88"/>
                <a:gd name="T10" fmla="*/ 12 w 92"/>
                <a:gd name="T11" fmla="*/ 52 h 88"/>
                <a:gd name="T12" fmla="*/ 22 w 92"/>
                <a:gd name="T13" fmla="*/ 44 h 88"/>
                <a:gd name="T14" fmla="*/ 22 w 92"/>
                <a:gd name="T15" fmla="*/ 44 h 88"/>
                <a:gd name="T16" fmla="*/ 30 w 92"/>
                <a:gd name="T17" fmla="*/ 36 h 88"/>
                <a:gd name="T18" fmla="*/ 30 w 92"/>
                <a:gd name="T19" fmla="*/ 36 h 88"/>
                <a:gd name="T20" fmla="*/ 36 w 92"/>
                <a:gd name="T21" fmla="*/ 34 h 88"/>
                <a:gd name="T22" fmla="*/ 36 w 92"/>
                <a:gd name="T23" fmla="*/ 34 h 88"/>
                <a:gd name="T24" fmla="*/ 40 w 92"/>
                <a:gd name="T25" fmla="*/ 32 h 88"/>
                <a:gd name="T26" fmla="*/ 46 w 92"/>
                <a:gd name="T27" fmla="*/ 34 h 88"/>
                <a:gd name="T28" fmla="*/ 46 w 92"/>
                <a:gd name="T29" fmla="*/ 34 h 88"/>
                <a:gd name="T30" fmla="*/ 50 w 92"/>
                <a:gd name="T31" fmla="*/ 34 h 88"/>
                <a:gd name="T32" fmla="*/ 52 w 92"/>
                <a:gd name="T33" fmla="*/ 34 h 88"/>
                <a:gd name="T34" fmla="*/ 52 w 92"/>
                <a:gd name="T35" fmla="*/ 34 h 88"/>
                <a:gd name="T36" fmla="*/ 54 w 92"/>
                <a:gd name="T37" fmla="*/ 32 h 88"/>
                <a:gd name="T38" fmla="*/ 54 w 92"/>
                <a:gd name="T39" fmla="*/ 32 h 88"/>
                <a:gd name="T40" fmla="*/ 58 w 92"/>
                <a:gd name="T41" fmla="*/ 22 h 88"/>
                <a:gd name="T42" fmla="*/ 58 w 92"/>
                <a:gd name="T43" fmla="*/ 22 h 88"/>
                <a:gd name="T44" fmla="*/ 60 w 92"/>
                <a:gd name="T45" fmla="*/ 20 h 88"/>
                <a:gd name="T46" fmla="*/ 60 w 92"/>
                <a:gd name="T47" fmla="*/ 20 h 88"/>
                <a:gd name="T48" fmla="*/ 62 w 92"/>
                <a:gd name="T49" fmla="*/ 18 h 88"/>
                <a:gd name="T50" fmla="*/ 64 w 92"/>
                <a:gd name="T51" fmla="*/ 18 h 88"/>
                <a:gd name="T52" fmla="*/ 70 w 92"/>
                <a:gd name="T53" fmla="*/ 20 h 88"/>
                <a:gd name="T54" fmla="*/ 70 w 92"/>
                <a:gd name="T55" fmla="*/ 20 h 88"/>
                <a:gd name="T56" fmla="*/ 74 w 92"/>
                <a:gd name="T57" fmla="*/ 20 h 88"/>
                <a:gd name="T58" fmla="*/ 78 w 92"/>
                <a:gd name="T59" fmla="*/ 20 h 88"/>
                <a:gd name="T60" fmla="*/ 82 w 92"/>
                <a:gd name="T61" fmla="*/ 16 h 88"/>
                <a:gd name="T62" fmla="*/ 84 w 92"/>
                <a:gd name="T63" fmla="*/ 14 h 88"/>
                <a:gd name="T64" fmla="*/ 84 w 92"/>
                <a:gd name="T65" fmla="*/ 14 h 88"/>
                <a:gd name="T66" fmla="*/ 88 w 92"/>
                <a:gd name="T67" fmla="*/ 6 h 88"/>
                <a:gd name="T68" fmla="*/ 90 w 92"/>
                <a:gd name="T69" fmla="*/ 2 h 88"/>
                <a:gd name="T70" fmla="*/ 92 w 92"/>
                <a:gd name="T71"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2" h="88">
                  <a:moveTo>
                    <a:pt x="0" y="88"/>
                  </a:moveTo>
                  <a:lnTo>
                    <a:pt x="0" y="88"/>
                  </a:lnTo>
                  <a:lnTo>
                    <a:pt x="4" y="70"/>
                  </a:lnTo>
                  <a:lnTo>
                    <a:pt x="8" y="58"/>
                  </a:lnTo>
                  <a:lnTo>
                    <a:pt x="12" y="52"/>
                  </a:lnTo>
                  <a:lnTo>
                    <a:pt x="12" y="52"/>
                  </a:lnTo>
                  <a:lnTo>
                    <a:pt x="22" y="44"/>
                  </a:lnTo>
                  <a:lnTo>
                    <a:pt x="22" y="44"/>
                  </a:lnTo>
                  <a:lnTo>
                    <a:pt x="30" y="36"/>
                  </a:lnTo>
                  <a:lnTo>
                    <a:pt x="30" y="36"/>
                  </a:lnTo>
                  <a:lnTo>
                    <a:pt x="36" y="34"/>
                  </a:lnTo>
                  <a:lnTo>
                    <a:pt x="36" y="34"/>
                  </a:lnTo>
                  <a:lnTo>
                    <a:pt x="40" y="32"/>
                  </a:lnTo>
                  <a:lnTo>
                    <a:pt x="46" y="34"/>
                  </a:lnTo>
                  <a:lnTo>
                    <a:pt x="46" y="34"/>
                  </a:lnTo>
                  <a:lnTo>
                    <a:pt x="50" y="34"/>
                  </a:lnTo>
                  <a:lnTo>
                    <a:pt x="52" y="34"/>
                  </a:lnTo>
                  <a:lnTo>
                    <a:pt x="52" y="34"/>
                  </a:lnTo>
                  <a:lnTo>
                    <a:pt x="54" y="32"/>
                  </a:lnTo>
                  <a:lnTo>
                    <a:pt x="54" y="32"/>
                  </a:lnTo>
                  <a:lnTo>
                    <a:pt x="58" y="22"/>
                  </a:lnTo>
                  <a:lnTo>
                    <a:pt x="58" y="22"/>
                  </a:lnTo>
                  <a:lnTo>
                    <a:pt x="60" y="20"/>
                  </a:lnTo>
                  <a:lnTo>
                    <a:pt x="60" y="20"/>
                  </a:lnTo>
                  <a:lnTo>
                    <a:pt x="62" y="18"/>
                  </a:lnTo>
                  <a:lnTo>
                    <a:pt x="64" y="18"/>
                  </a:lnTo>
                  <a:lnTo>
                    <a:pt x="70" y="20"/>
                  </a:lnTo>
                  <a:lnTo>
                    <a:pt x="70" y="20"/>
                  </a:lnTo>
                  <a:lnTo>
                    <a:pt x="74" y="20"/>
                  </a:lnTo>
                  <a:lnTo>
                    <a:pt x="78" y="20"/>
                  </a:lnTo>
                  <a:lnTo>
                    <a:pt x="82" y="16"/>
                  </a:lnTo>
                  <a:lnTo>
                    <a:pt x="84" y="14"/>
                  </a:lnTo>
                  <a:lnTo>
                    <a:pt x="84" y="14"/>
                  </a:lnTo>
                  <a:lnTo>
                    <a:pt x="88" y="6"/>
                  </a:lnTo>
                  <a:lnTo>
                    <a:pt x="90" y="2"/>
                  </a:lnTo>
                  <a:lnTo>
                    <a:pt x="92" y="0"/>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45" name="Freeform 18"/>
            <p:cNvSpPr>
              <a:spLocks/>
            </p:cNvSpPr>
            <p:nvPr/>
          </p:nvSpPr>
          <p:spPr bwMode="auto">
            <a:xfrm>
              <a:off x="3155124" y="2800356"/>
              <a:ext cx="197397" cy="157858"/>
            </a:xfrm>
            <a:custGeom>
              <a:avLst/>
              <a:gdLst>
                <a:gd name="T0" fmla="*/ 100 w 100"/>
                <a:gd name="T1" fmla="*/ 16 h 78"/>
                <a:gd name="T2" fmla="*/ 100 w 100"/>
                <a:gd name="T3" fmla="*/ 16 h 78"/>
                <a:gd name="T4" fmla="*/ 82 w 100"/>
                <a:gd name="T5" fmla="*/ 12 h 78"/>
                <a:gd name="T6" fmla="*/ 82 w 100"/>
                <a:gd name="T7" fmla="*/ 12 h 78"/>
                <a:gd name="T8" fmla="*/ 76 w 100"/>
                <a:gd name="T9" fmla="*/ 12 h 78"/>
                <a:gd name="T10" fmla="*/ 70 w 100"/>
                <a:gd name="T11" fmla="*/ 10 h 78"/>
                <a:gd name="T12" fmla="*/ 70 w 100"/>
                <a:gd name="T13" fmla="*/ 10 h 78"/>
                <a:gd name="T14" fmla="*/ 66 w 100"/>
                <a:gd name="T15" fmla="*/ 6 h 78"/>
                <a:gd name="T16" fmla="*/ 64 w 100"/>
                <a:gd name="T17" fmla="*/ 0 h 78"/>
                <a:gd name="T18" fmla="*/ 64 w 100"/>
                <a:gd name="T19" fmla="*/ 0 h 78"/>
                <a:gd name="T20" fmla="*/ 64 w 100"/>
                <a:gd name="T21" fmla="*/ 20 h 78"/>
                <a:gd name="T22" fmla="*/ 62 w 100"/>
                <a:gd name="T23" fmla="*/ 40 h 78"/>
                <a:gd name="T24" fmla="*/ 62 w 100"/>
                <a:gd name="T25" fmla="*/ 40 h 78"/>
                <a:gd name="T26" fmla="*/ 60 w 100"/>
                <a:gd name="T27" fmla="*/ 44 h 78"/>
                <a:gd name="T28" fmla="*/ 56 w 100"/>
                <a:gd name="T29" fmla="*/ 48 h 78"/>
                <a:gd name="T30" fmla="*/ 56 w 100"/>
                <a:gd name="T31" fmla="*/ 48 h 78"/>
                <a:gd name="T32" fmla="*/ 52 w 100"/>
                <a:gd name="T33" fmla="*/ 52 h 78"/>
                <a:gd name="T34" fmla="*/ 52 w 100"/>
                <a:gd name="T35" fmla="*/ 52 h 78"/>
                <a:gd name="T36" fmla="*/ 42 w 100"/>
                <a:gd name="T37" fmla="*/ 56 h 78"/>
                <a:gd name="T38" fmla="*/ 42 w 100"/>
                <a:gd name="T39" fmla="*/ 56 h 78"/>
                <a:gd name="T40" fmla="*/ 26 w 100"/>
                <a:gd name="T41" fmla="*/ 64 h 78"/>
                <a:gd name="T42" fmla="*/ 26 w 100"/>
                <a:gd name="T43" fmla="*/ 64 h 78"/>
                <a:gd name="T44" fmla="*/ 12 w 100"/>
                <a:gd name="T45" fmla="*/ 70 h 78"/>
                <a:gd name="T46" fmla="*/ 0 w 100"/>
                <a:gd name="T47" fmla="*/ 7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00" h="78">
                  <a:moveTo>
                    <a:pt x="100" y="16"/>
                  </a:moveTo>
                  <a:lnTo>
                    <a:pt x="100" y="16"/>
                  </a:lnTo>
                  <a:lnTo>
                    <a:pt x="82" y="12"/>
                  </a:lnTo>
                  <a:lnTo>
                    <a:pt x="82" y="12"/>
                  </a:lnTo>
                  <a:lnTo>
                    <a:pt x="76" y="12"/>
                  </a:lnTo>
                  <a:lnTo>
                    <a:pt x="70" y="10"/>
                  </a:lnTo>
                  <a:lnTo>
                    <a:pt x="70" y="10"/>
                  </a:lnTo>
                  <a:lnTo>
                    <a:pt x="66" y="6"/>
                  </a:lnTo>
                  <a:lnTo>
                    <a:pt x="64" y="0"/>
                  </a:lnTo>
                  <a:lnTo>
                    <a:pt x="64" y="0"/>
                  </a:lnTo>
                  <a:lnTo>
                    <a:pt x="64" y="20"/>
                  </a:lnTo>
                  <a:lnTo>
                    <a:pt x="62" y="40"/>
                  </a:lnTo>
                  <a:lnTo>
                    <a:pt x="62" y="40"/>
                  </a:lnTo>
                  <a:lnTo>
                    <a:pt x="60" y="44"/>
                  </a:lnTo>
                  <a:lnTo>
                    <a:pt x="56" y="48"/>
                  </a:lnTo>
                  <a:lnTo>
                    <a:pt x="56" y="48"/>
                  </a:lnTo>
                  <a:lnTo>
                    <a:pt x="52" y="52"/>
                  </a:lnTo>
                  <a:lnTo>
                    <a:pt x="52" y="52"/>
                  </a:lnTo>
                  <a:lnTo>
                    <a:pt x="42" y="56"/>
                  </a:lnTo>
                  <a:lnTo>
                    <a:pt x="42" y="56"/>
                  </a:lnTo>
                  <a:lnTo>
                    <a:pt x="26" y="64"/>
                  </a:lnTo>
                  <a:lnTo>
                    <a:pt x="26" y="64"/>
                  </a:lnTo>
                  <a:lnTo>
                    <a:pt x="12" y="70"/>
                  </a:lnTo>
                  <a:lnTo>
                    <a:pt x="0" y="78"/>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46" name="Freeform 19"/>
            <p:cNvSpPr>
              <a:spLocks/>
            </p:cNvSpPr>
            <p:nvPr/>
          </p:nvSpPr>
          <p:spPr bwMode="auto">
            <a:xfrm>
              <a:off x="3301197" y="2832737"/>
              <a:ext cx="67115" cy="60715"/>
            </a:xfrm>
            <a:custGeom>
              <a:avLst/>
              <a:gdLst>
                <a:gd name="T0" fmla="*/ 2 w 34"/>
                <a:gd name="T1" fmla="*/ 30 h 30"/>
                <a:gd name="T2" fmla="*/ 2 w 34"/>
                <a:gd name="T3" fmla="*/ 30 h 30"/>
                <a:gd name="T4" fmla="*/ 2 w 34"/>
                <a:gd name="T5" fmla="*/ 26 h 30"/>
                <a:gd name="T6" fmla="*/ 0 w 34"/>
                <a:gd name="T7" fmla="*/ 20 h 30"/>
                <a:gd name="T8" fmla="*/ 0 w 34"/>
                <a:gd name="T9" fmla="*/ 16 h 30"/>
                <a:gd name="T10" fmla="*/ 0 w 34"/>
                <a:gd name="T11" fmla="*/ 12 h 30"/>
                <a:gd name="T12" fmla="*/ 0 w 34"/>
                <a:gd name="T13" fmla="*/ 12 h 30"/>
                <a:gd name="T14" fmla="*/ 2 w 34"/>
                <a:gd name="T15" fmla="*/ 6 h 30"/>
                <a:gd name="T16" fmla="*/ 2 w 34"/>
                <a:gd name="T17" fmla="*/ 6 h 30"/>
                <a:gd name="T18" fmla="*/ 6 w 34"/>
                <a:gd name="T19" fmla="*/ 4 h 30"/>
                <a:gd name="T20" fmla="*/ 6 w 34"/>
                <a:gd name="T21" fmla="*/ 4 h 30"/>
                <a:gd name="T22" fmla="*/ 16 w 34"/>
                <a:gd name="T23" fmla="*/ 2 h 30"/>
                <a:gd name="T24" fmla="*/ 16 w 34"/>
                <a:gd name="T25" fmla="*/ 2 h 30"/>
                <a:gd name="T26" fmla="*/ 34 w 34"/>
                <a:gd name="T2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 h="30">
                  <a:moveTo>
                    <a:pt x="2" y="30"/>
                  </a:moveTo>
                  <a:lnTo>
                    <a:pt x="2" y="30"/>
                  </a:lnTo>
                  <a:lnTo>
                    <a:pt x="2" y="26"/>
                  </a:lnTo>
                  <a:lnTo>
                    <a:pt x="0" y="20"/>
                  </a:lnTo>
                  <a:lnTo>
                    <a:pt x="0" y="16"/>
                  </a:lnTo>
                  <a:lnTo>
                    <a:pt x="0" y="12"/>
                  </a:lnTo>
                  <a:lnTo>
                    <a:pt x="0" y="12"/>
                  </a:lnTo>
                  <a:lnTo>
                    <a:pt x="2" y="6"/>
                  </a:lnTo>
                  <a:lnTo>
                    <a:pt x="2" y="6"/>
                  </a:lnTo>
                  <a:lnTo>
                    <a:pt x="6" y="4"/>
                  </a:lnTo>
                  <a:lnTo>
                    <a:pt x="6" y="4"/>
                  </a:lnTo>
                  <a:lnTo>
                    <a:pt x="16" y="2"/>
                  </a:lnTo>
                  <a:lnTo>
                    <a:pt x="16" y="2"/>
                  </a:lnTo>
                  <a:lnTo>
                    <a:pt x="34" y="0"/>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47" name="Freeform 20"/>
            <p:cNvSpPr>
              <a:spLocks/>
            </p:cNvSpPr>
            <p:nvPr/>
          </p:nvSpPr>
          <p:spPr bwMode="auto">
            <a:xfrm>
              <a:off x="3309093" y="5334176"/>
              <a:ext cx="501388" cy="380478"/>
            </a:xfrm>
            <a:custGeom>
              <a:avLst/>
              <a:gdLst>
                <a:gd name="T0" fmla="*/ 252 w 254"/>
                <a:gd name="T1" fmla="*/ 100 h 188"/>
                <a:gd name="T2" fmla="*/ 238 w 254"/>
                <a:gd name="T3" fmla="*/ 90 h 188"/>
                <a:gd name="T4" fmla="*/ 232 w 254"/>
                <a:gd name="T5" fmla="*/ 76 h 188"/>
                <a:gd name="T6" fmla="*/ 234 w 254"/>
                <a:gd name="T7" fmla="*/ 72 h 188"/>
                <a:gd name="T8" fmla="*/ 226 w 254"/>
                <a:gd name="T9" fmla="*/ 62 h 188"/>
                <a:gd name="T10" fmla="*/ 200 w 254"/>
                <a:gd name="T11" fmla="*/ 46 h 188"/>
                <a:gd name="T12" fmla="*/ 190 w 254"/>
                <a:gd name="T13" fmla="*/ 18 h 188"/>
                <a:gd name="T14" fmla="*/ 190 w 254"/>
                <a:gd name="T15" fmla="*/ 6 h 188"/>
                <a:gd name="T16" fmla="*/ 174 w 254"/>
                <a:gd name="T17" fmla="*/ 2 h 188"/>
                <a:gd name="T18" fmla="*/ 166 w 254"/>
                <a:gd name="T19" fmla="*/ 6 h 188"/>
                <a:gd name="T20" fmla="*/ 140 w 254"/>
                <a:gd name="T21" fmla="*/ 0 h 188"/>
                <a:gd name="T22" fmla="*/ 148 w 254"/>
                <a:gd name="T23" fmla="*/ 14 h 188"/>
                <a:gd name="T24" fmla="*/ 154 w 254"/>
                <a:gd name="T25" fmla="*/ 20 h 188"/>
                <a:gd name="T26" fmla="*/ 140 w 254"/>
                <a:gd name="T27" fmla="*/ 36 h 188"/>
                <a:gd name="T28" fmla="*/ 120 w 254"/>
                <a:gd name="T29" fmla="*/ 44 h 188"/>
                <a:gd name="T30" fmla="*/ 102 w 254"/>
                <a:gd name="T31" fmla="*/ 38 h 188"/>
                <a:gd name="T32" fmla="*/ 86 w 254"/>
                <a:gd name="T33" fmla="*/ 40 h 188"/>
                <a:gd name="T34" fmla="*/ 58 w 254"/>
                <a:gd name="T35" fmla="*/ 26 h 188"/>
                <a:gd name="T36" fmla="*/ 22 w 254"/>
                <a:gd name="T37" fmla="*/ 30 h 188"/>
                <a:gd name="T38" fmla="*/ 20 w 254"/>
                <a:gd name="T39" fmla="*/ 40 h 188"/>
                <a:gd name="T40" fmla="*/ 32 w 254"/>
                <a:gd name="T41" fmla="*/ 56 h 188"/>
                <a:gd name="T42" fmla="*/ 28 w 254"/>
                <a:gd name="T43" fmla="*/ 68 h 188"/>
                <a:gd name="T44" fmla="*/ 20 w 254"/>
                <a:gd name="T45" fmla="*/ 82 h 188"/>
                <a:gd name="T46" fmla="*/ 18 w 254"/>
                <a:gd name="T47" fmla="*/ 96 h 188"/>
                <a:gd name="T48" fmla="*/ 10 w 254"/>
                <a:gd name="T49" fmla="*/ 110 h 188"/>
                <a:gd name="T50" fmla="*/ 12 w 254"/>
                <a:gd name="T51" fmla="*/ 126 h 188"/>
                <a:gd name="T52" fmla="*/ 8 w 254"/>
                <a:gd name="T53" fmla="*/ 134 h 188"/>
                <a:gd name="T54" fmla="*/ 6 w 254"/>
                <a:gd name="T55" fmla="*/ 142 h 188"/>
                <a:gd name="T56" fmla="*/ 6 w 254"/>
                <a:gd name="T57" fmla="*/ 158 h 188"/>
                <a:gd name="T58" fmla="*/ 0 w 254"/>
                <a:gd name="T59" fmla="*/ 160 h 188"/>
                <a:gd name="T60" fmla="*/ 0 w 254"/>
                <a:gd name="T61" fmla="*/ 176 h 188"/>
                <a:gd name="T62" fmla="*/ 4 w 254"/>
                <a:gd name="T63" fmla="*/ 180 h 188"/>
                <a:gd name="T64" fmla="*/ 14 w 254"/>
                <a:gd name="T65" fmla="*/ 182 h 188"/>
                <a:gd name="T66" fmla="*/ 20 w 254"/>
                <a:gd name="T67" fmla="*/ 182 h 188"/>
                <a:gd name="T68" fmla="*/ 28 w 254"/>
                <a:gd name="T69" fmla="*/ 186 h 188"/>
                <a:gd name="T70" fmla="*/ 36 w 254"/>
                <a:gd name="T71" fmla="*/ 176 h 188"/>
                <a:gd name="T72" fmla="*/ 44 w 254"/>
                <a:gd name="T73" fmla="*/ 170 h 188"/>
                <a:gd name="T74" fmla="*/ 70 w 254"/>
                <a:gd name="T75" fmla="*/ 166 h 188"/>
                <a:gd name="T76" fmla="*/ 74 w 254"/>
                <a:gd name="T77" fmla="*/ 164 h 188"/>
                <a:gd name="T78" fmla="*/ 72 w 254"/>
                <a:gd name="T79" fmla="*/ 144 h 188"/>
                <a:gd name="T80" fmla="*/ 72 w 254"/>
                <a:gd name="T81" fmla="*/ 134 h 188"/>
                <a:gd name="T82" fmla="*/ 70 w 254"/>
                <a:gd name="T83" fmla="*/ 124 h 188"/>
                <a:gd name="T84" fmla="*/ 70 w 254"/>
                <a:gd name="T85" fmla="*/ 106 h 188"/>
                <a:gd name="T86" fmla="*/ 86 w 254"/>
                <a:gd name="T87" fmla="*/ 98 h 188"/>
                <a:gd name="T88" fmla="*/ 94 w 254"/>
                <a:gd name="T89" fmla="*/ 92 h 188"/>
                <a:gd name="T90" fmla="*/ 90 w 254"/>
                <a:gd name="T91" fmla="*/ 78 h 188"/>
                <a:gd name="T92" fmla="*/ 82 w 254"/>
                <a:gd name="T93" fmla="*/ 66 h 188"/>
                <a:gd name="T94" fmla="*/ 64 w 254"/>
                <a:gd name="T95" fmla="*/ 54 h 188"/>
                <a:gd name="T96" fmla="*/ 62 w 254"/>
                <a:gd name="T97" fmla="*/ 36 h 188"/>
                <a:gd name="T98" fmla="*/ 58 w 254"/>
                <a:gd name="T99" fmla="*/ 26 h 188"/>
                <a:gd name="T100" fmla="*/ 44 w 254"/>
                <a:gd name="T101" fmla="*/ 42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54" h="188">
                  <a:moveTo>
                    <a:pt x="254" y="106"/>
                  </a:moveTo>
                  <a:lnTo>
                    <a:pt x="254" y="106"/>
                  </a:lnTo>
                  <a:lnTo>
                    <a:pt x="254" y="102"/>
                  </a:lnTo>
                  <a:lnTo>
                    <a:pt x="252" y="100"/>
                  </a:lnTo>
                  <a:lnTo>
                    <a:pt x="252" y="100"/>
                  </a:lnTo>
                  <a:lnTo>
                    <a:pt x="246" y="96"/>
                  </a:lnTo>
                  <a:lnTo>
                    <a:pt x="246" y="96"/>
                  </a:lnTo>
                  <a:lnTo>
                    <a:pt x="238" y="90"/>
                  </a:lnTo>
                  <a:lnTo>
                    <a:pt x="232" y="82"/>
                  </a:lnTo>
                  <a:lnTo>
                    <a:pt x="232" y="82"/>
                  </a:lnTo>
                  <a:lnTo>
                    <a:pt x="230" y="80"/>
                  </a:lnTo>
                  <a:lnTo>
                    <a:pt x="232" y="76"/>
                  </a:lnTo>
                  <a:lnTo>
                    <a:pt x="232" y="76"/>
                  </a:lnTo>
                  <a:lnTo>
                    <a:pt x="232" y="76"/>
                  </a:lnTo>
                  <a:lnTo>
                    <a:pt x="232" y="76"/>
                  </a:lnTo>
                  <a:lnTo>
                    <a:pt x="234" y="72"/>
                  </a:lnTo>
                  <a:lnTo>
                    <a:pt x="232" y="68"/>
                  </a:lnTo>
                  <a:lnTo>
                    <a:pt x="232" y="68"/>
                  </a:lnTo>
                  <a:lnTo>
                    <a:pt x="230" y="64"/>
                  </a:lnTo>
                  <a:lnTo>
                    <a:pt x="226" y="62"/>
                  </a:lnTo>
                  <a:lnTo>
                    <a:pt x="226" y="62"/>
                  </a:lnTo>
                  <a:lnTo>
                    <a:pt x="212" y="56"/>
                  </a:lnTo>
                  <a:lnTo>
                    <a:pt x="200" y="46"/>
                  </a:lnTo>
                  <a:lnTo>
                    <a:pt x="200" y="46"/>
                  </a:lnTo>
                  <a:lnTo>
                    <a:pt x="194" y="40"/>
                  </a:lnTo>
                  <a:lnTo>
                    <a:pt x="192" y="32"/>
                  </a:lnTo>
                  <a:lnTo>
                    <a:pt x="190" y="24"/>
                  </a:lnTo>
                  <a:lnTo>
                    <a:pt x="190" y="18"/>
                  </a:lnTo>
                  <a:lnTo>
                    <a:pt x="190" y="18"/>
                  </a:lnTo>
                  <a:lnTo>
                    <a:pt x="190" y="12"/>
                  </a:lnTo>
                  <a:lnTo>
                    <a:pt x="190" y="6"/>
                  </a:lnTo>
                  <a:lnTo>
                    <a:pt x="190" y="6"/>
                  </a:lnTo>
                  <a:lnTo>
                    <a:pt x="186" y="2"/>
                  </a:lnTo>
                  <a:lnTo>
                    <a:pt x="180" y="0"/>
                  </a:lnTo>
                  <a:lnTo>
                    <a:pt x="180" y="0"/>
                  </a:lnTo>
                  <a:lnTo>
                    <a:pt x="174" y="2"/>
                  </a:lnTo>
                  <a:lnTo>
                    <a:pt x="170" y="4"/>
                  </a:lnTo>
                  <a:lnTo>
                    <a:pt x="170" y="4"/>
                  </a:lnTo>
                  <a:lnTo>
                    <a:pt x="166" y="6"/>
                  </a:lnTo>
                  <a:lnTo>
                    <a:pt x="166" y="6"/>
                  </a:lnTo>
                  <a:lnTo>
                    <a:pt x="160" y="4"/>
                  </a:lnTo>
                  <a:lnTo>
                    <a:pt x="160" y="4"/>
                  </a:lnTo>
                  <a:lnTo>
                    <a:pt x="150" y="2"/>
                  </a:lnTo>
                  <a:lnTo>
                    <a:pt x="140" y="0"/>
                  </a:lnTo>
                  <a:lnTo>
                    <a:pt x="140" y="0"/>
                  </a:lnTo>
                  <a:lnTo>
                    <a:pt x="140" y="4"/>
                  </a:lnTo>
                  <a:lnTo>
                    <a:pt x="142" y="8"/>
                  </a:lnTo>
                  <a:lnTo>
                    <a:pt x="148" y="14"/>
                  </a:lnTo>
                  <a:lnTo>
                    <a:pt x="148" y="14"/>
                  </a:lnTo>
                  <a:lnTo>
                    <a:pt x="152" y="16"/>
                  </a:lnTo>
                  <a:lnTo>
                    <a:pt x="154" y="20"/>
                  </a:lnTo>
                  <a:lnTo>
                    <a:pt x="154" y="20"/>
                  </a:lnTo>
                  <a:lnTo>
                    <a:pt x="152" y="24"/>
                  </a:lnTo>
                  <a:lnTo>
                    <a:pt x="150" y="28"/>
                  </a:lnTo>
                  <a:lnTo>
                    <a:pt x="150" y="28"/>
                  </a:lnTo>
                  <a:lnTo>
                    <a:pt x="140" y="36"/>
                  </a:lnTo>
                  <a:lnTo>
                    <a:pt x="126" y="42"/>
                  </a:lnTo>
                  <a:lnTo>
                    <a:pt x="126" y="42"/>
                  </a:lnTo>
                  <a:lnTo>
                    <a:pt x="120" y="44"/>
                  </a:lnTo>
                  <a:lnTo>
                    <a:pt x="120" y="44"/>
                  </a:lnTo>
                  <a:lnTo>
                    <a:pt x="116" y="42"/>
                  </a:lnTo>
                  <a:lnTo>
                    <a:pt x="116" y="42"/>
                  </a:lnTo>
                  <a:lnTo>
                    <a:pt x="110" y="38"/>
                  </a:lnTo>
                  <a:lnTo>
                    <a:pt x="102" y="38"/>
                  </a:lnTo>
                  <a:lnTo>
                    <a:pt x="102" y="38"/>
                  </a:lnTo>
                  <a:lnTo>
                    <a:pt x="94" y="40"/>
                  </a:lnTo>
                  <a:lnTo>
                    <a:pt x="86" y="40"/>
                  </a:lnTo>
                  <a:lnTo>
                    <a:pt x="86" y="40"/>
                  </a:lnTo>
                  <a:lnTo>
                    <a:pt x="78" y="38"/>
                  </a:lnTo>
                  <a:lnTo>
                    <a:pt x="72" y="34"/>
                  </a:lnTo>
                  <a:lnTo>
                    <a:pt x="64" y="30"/>
                  </a:lnTo>
                  <a:lnTo>
                    <a:pt x="58" y="26"/>
                  </a:lnTo>
                  <a:lnTo>
                    <a:pt x="30" y="26"/>
                  </a:lnTo>
                  <a:lnTo>
                    <a:pt x="30" y="26"/>
                  </a:lnTo>
                  <a:lnTo>
                    <a:pt x="26" y="28"/>
                  </a:lnTo>
                  <a:lnTo>
                    <a:pt x="22" y="30"/>
                  </a:lnTo>
                  <a:lnTo>
                    <a:pt x="20" y="34"/>
                  </a:lnTo>
                  <a:lnTo>
                    <a:pt x="20" y="34"/>
                  </a:lnTo>
                  <a:lnTo>
                    <a:pt x="18" y="36"/>
                  </a:lnTo>
                  <a:lnTo>
                    <a:pt x="20" y="40"/>
                  </a:lnTo>
                  <a:lnTo>
                    <a:pt x="24" y="46"/>
                  </a:lnTo>
                  <a:lnTo>
                    <a:pt x="24" y="46"/>
                  </a:lnTo>
                  <a:lnTo>
                    <a:pt x="30" y="52"/>
                  </a:lnTo>
                  <a:lnTo>
                    <a:pt x="32" y="56"/>
                  </a:lnTo>
                  <a:lnTo>
                    <a:pt x="32" y="60"/>
                  </a:lnTo>
                  <a:lnTo>
                    <a:pt x="32" y="60"/>
                  </a:lnTo>
                  <a:lnTo>
                    <a:pt x="30" y="64"/>
                  </a:lnTo>
                  <a:lnTo>
                    <a:pt x="28" y="68"/>
                  </a:lnTo>
                  <a:lnTo>
                    <a:pt x="28" y="68"/>
                  </a:lnTo>
                  <a:lnTo>
                    <a:pt x="22" y="76"/>
                  </a:lnTo>
                  <a:lnTo>
                    <a:pt x="20" y="82"/>
                  </a:lnTo>
                  <a:lnTo>
                    <a:pt x="20" y="82"/>
                  </a:lnTo>
                  <a:lnTo>
                    <a:pt x="20" y="86"/>
                  </a:lnTo>
                  <a:lnTo>
                    <a:pt x="20" y="92"/>
                  </a:lnTo>
                  <a:lnTo>
                    <a:pt x="20" y="92"/>
                  </a:lnTo>
                  <a:lnTo>
                    <a:pt x="18" y="96"/>
                  </a:lnTo>
                  <a:lnTo>
                    <a:pt x="14" y="98"/>
                  </a:lnTo>
                  <a:lnTo>
                    <a:pt x="14" y="98"/>
                  </a:lnTo>
                  <a:lnTo>
                    <a:pt x="12" y="104"/>
                  </a:lnTo>
                  <a:lnTo>
                    <a:pt x="10" y="110"/>
                  </a:lnTo>
                  <a:lnTo>
                    <a:pt x="10" y="110"/>
                  </a:lnTo>
                  <a:lnTo>
                    <a:pt x="10" y="118"/>
                  </a:lnTo>
                  <a:lnTo>
                    <a:pt x="12" y="126"/>
                  </a:lnTo>
                  <a:lnTo>
                    <a:pt x="12" y="126"/>
                  </a:lnTo>
                  <a:lnTo>
                    <a:pt x="12" y="130"/>
                  </a:lnTo>
                  <a:lnTo>
                    <a:pt x="10" y="134"/>
                  </a:lnTo>
                  <a:lnTo>
                    <a:pt x="10" y="134"/>
                  </a:lnTo>
                  <a:lnTo>
                    <a:pt x="8" y="134"/>
                  </a:lnTo>
                  <a:lnTo>
                    <a:pt x="6" y="136"/>
                  </a:lnTo>
                  <a:lnTo>
                    <a:pt x="6" y="136"/>
                  </a:lnTo>
                  <a:lnTo>
                    <a:pt x="6" y="142"/>
                  </a:lnTo>
                  <a:lnTo>
                    <a:pt x="6" y="142"/>
                  </a:lnTo>
                  <a:lnTo>
                    <a:pt x="6" y="150"/>
                  </a:lnTo>
                  <a:lnTo>
                    <a:pt x="6" y="150"/>
                  </a:lnTo>
                  <a:lnTo>
                    <a:pt x="6" y="154"/>
                  </a:lnTo>
                  <a:lnTo>
                    <a:pt x="6" y="158"/>
                  </a:lnTo>
                  <a:lnTo>
                    <a:pt x="6" y="158"/>
                  </a:lnTo>
                  <a:lnTo>
                    <a:pt x="2" y="158"/>
                  </a:lnTo>
                  <a:lnTo>
                    <a:pt x="0" y="160"/>
                  </a:lnTo>
                  <a:lnTo>
                    <a:pt x="0" y="160"/>
                  </a:lnTo>
                  <a:lnTo>
                    <a:pt x="0" y="164"/>
                  </a:lnTo>
                  <a:lnTo>
                    <a:pt x="0" y="164"/>
                  </a:lnTo>
                  <a:lnTo>
                    <a:pt x="0" y="176"/>
                  </a:lnTo>
                  <a:lnTo>
                    <a:pt x="0" y="176"/>
                  </a:lnTo>
                  <a:lnTo>
                    <a:pt x="2" y="178"/>
                  </a:lnTo>
                  <a:lnTo>
                    <a:pt x="2" y="178"/>
                  </a:lnTo>
                  <a:lnTo>
                    <a:pt x="4" y="180"/>
                  </a:lnTo>
                  <a:lnTo>
                    <a:pt x="4" y="180"/>
                  </a:lnTo>
                  <a:lnTo>
                    <a:pt x="10" y="182"/>
                  </a:lnTo>
                  <a:lnTo>
                    <a:pt x="10" y="182"/>
                  </a:lnTo>
                  <a:lnTo>
                    <a:pt x="14" y="182"/>
                  </a:lnTo>
                  <a:lnTo>
                    <a:pt x="14" y="182"/>
                  </a:lnTo>
                  <a:lnTo>
                    <a:pt x="16" y="180"/>
                  </a:lnTo>
                  <a:lnTo>
                    <a:pt x="16" y="180"/>
                  </a:lnTo>
                  <a:lnTo>
                    <a:pt x="18" y="180"/>
                  </a:lnTo>
                  <a:lnTo>
                    <a:pt x="20" y="182"/>
                  </a:lnTo>
                  <a:lnTo>
                    <a:pt x="20" y="182"/>
                  </a:lnTo>
                  <a:lnTo>
                    <a:pt x="28" y="188"/>
                  </a:lnTo>
                  <a:lnTo>
                    <a:pt x="28" y="188"/>
                  </a:lnTo>
                  <a:lnTo>
                    <a:pt x="28" y="186"/>
                  </a:lnTo>
                  <a:lnTo>
                    <a:pt x="30" y="184"/>
                  </a:lnTo>
                  <a:lnTo>
                    <a:pt x="34" y="182"/>
                  </a:lnTo>
                  <a:lnTo>
                    <a:pt x="34" y="182"/>
                  </a:lnTo>
                  <a:lnTo>
                    <a:pt x="36" y="176"/>
                  </a:lnTo>
                  <a:lnTo>
                    <a:pt x="38" y="172"/>
                  </a:lnTo>
                  <a:lnTo>
                    <a:pt x="38" y="172"/>
                  </a:lnTo>
                  <a:lnTo>
                    <a:pt x="44" y="170"/>
                  </a:lnTo>
                  <a:lnTo>
                    <a:pt x="44" y="170"/>
                  </a:lnTo>
                  <a:lnTo>
                    <a:pt x="52" y="168"/>
                  </a:lnTo>
                  <a:lnTo>
                    <a:pt x="52" y="168"/>
                  </a:lnTo>
                  <a:lnTo>
                    <a:pt x="60" y="166"/>
                  </a:lnTo>
                  <a:lnTo>
                    <a:pt x="70" y="166"/>
                  </a:lnTo>
                  <a:lnTo>
                    <a:pt x="70" y="166"/>
                  </a:lnTo>
                  <a:lnTo>
                    <a:pt x="72" y="166"/>
                  </a:lnTo>
                  <a:lnTo>
                    <a:pt x="72" y="166"/>
                  </a:lnTo>
                  <a:lnTo>
                    <a:pt x="74" y="164"/>
                  </a:lnTo>
                  <a:lnTo>
                    <a:pt x="74" y="160"/>
                  </a:lnTo>
                  <a:lnTo>
                    <a:pt x="74" y="160"/>
                  </a:lnTo>
                  <a:lnTo>
                    <a:pt x="72" y="152"/>
                  </a:lnTo>
                  <a:lnTo>
                    <a:pt x="72" y="144"/>
                  </a:lnTo>
                  <a:lnTo>
                    <a:pt x="72" y="144"/>
                  </a:lnTo>
                  <a:lnTo>
                    <a:pt x="74" y="140"/>
                  </a:lnTo>
                  <a:lnTo>
                    <a:pt x="72" y="134"/>
                  </a:lnTo>
                  <a:lnTo>
                    <a:pt x="72" y="134"/>
                  </a:lnTo>
                  <a:lnTo>
                    <a:pt x="70" y="130"/>
                  </a:lnTo>
                  <a:lnTo>
                    <a:pt x="70" y="130"/>
                  </a:lnTo>
                  <a:lnTo>
                    <a:pt x="70" y="124"/>
                  </a:lnTo>
                  <a:lnTo>
                    <a:pt x="70" y="124"/>
                  </a:lnTo>
                  <a:lnTo>
                    <a:pt x="68" y="112"/>
                  </a:lnTo>
                  <a:lnTo>
                    <a:pt x="68" y="112"/>
                  </a:lnTo>
                  <a:lnTo>
                    <a:pt x="70" y="106"/>
                  </a:lnTo>
                  <a:lnTo>
                    <a:pt x="70" y="106"/>
                  </a:lnTo>
                  <a:lnTo>
                    <a:pt x="72" y="104"/>
                  </a:lnTo>
                  <a:lnTo>
                    <a:pt x="72" y="104"/>
                  </a:lnTo>
                  <a:lnTo>
                    <a:pt x="78" y="100"/>
                  </a:lnTo>
                  <a:lnTo>
                    <a:pt x="86" y="98"/>
                  </a:lnTo>
                  <a:lnTo>
                    <a:pt x="86" y="98"/>
                  </a:lnTo>
                  <a:lnTo>
                    <a:pt x="92" y="96"/>
                  </a:lnTo>
                  <a:lnTo>
                    <a:pt x="94" y="92"/>
                  </a:lnTo>
                  <a:lnTo>
                    <a:pt x="94" y="92"/>
                  </a:lnTo>
                  <a:lnTo>
                    <a:pt x="96" y="88"/>
                  </a:lnTo>
                  <a:lnTo>
                    <a:pt x="94" y="84"/>
                  </a:lnTo>
                  <a:lnTo>
                    <a:pt x="94" y="84"/>
                  </a:lnTo>
                  <a:lnTo>
                    <a:pt x="90" y="78"/>
                  </a:lnTo>
                  <a:lnTo>
                    <a:pt x="90" y="78"/>
                  </a:lnTo>
                  <a:lnTo>
                    <a:pt x="86" y="72"/>
                  </a:lnTo>
                  <a:lnTo>
                    <a:pt x="86" y="72"/>
                  </a:lnTo>
                  <a:lnTo>
                    <a:pt x="82" y="66"/>
                  </a:lnTo>
                  <a:lnTo>
                    <a:pt x="82" y="66"/>
                  </a:lnTo>
                  <a:lnTo>
                    <a:pt x="72" y="60"/>
                  </a:lnTo>
                  <a:lnTo>
                    <a:pt x="64" y="54"/>
                  </a:lnTo>
                  <a:lnTo>
                    <a:pt x="64" y="54"/>
                  </a:lnTo>
                  <a:lnTo>
                    <a:pt x="62" y="50"/>
                  </a:lnTo>
                  <a:lnTo>
                    <a:pt x="60" y="46"/>
                  </a:lnTo>
                  <a:lnTo>
                    <a:pt x="62" y="36"/>
                  </a:lnTo>
                  <a:lnTo>
                    <a:pt x="62" y="36"/>
                  </a:lnTo>
                  <a:lnTo>
                    <a:pt x="62" y="32"/>
                  </a:lnTo>
                  <a:lnTo>
                    <a:pt x="60" y="28"/>
                  </a:lnTo>
                  <a:lnTo>
                    <a:pt x="60" y="28"/>
                  </a:lnTo>
                  <a:lnTo>
                    <a:pt x="58" y="26"/>
                  </a:lnTo>
                  <a:lnTo>
                    <a:pt x="58" y="26"/>
                  </a:lnTo>
                  <a:lnTo>
                    <a:pt x="56" y="28"/>
                  </a:lnTo>
                  <a:lnTo>
                    <a:pt x="52" y="30"/>
                  </a:lnTo>
                  <a:lnTo>
                    <a:pt x="44" y="42"/>
                  </a:lnTo>
                  <a:lnTo>
                    <a:pt x="34" y="60"/>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48" name="Freeform 21"/>
            <p:cNvSpPr>
              <a:spLocks/>
            </p:cNvSpPr>
            <p:nvPr/>
          </p:nvSpPr>
          <p:spPr bwMode="auto">
            <a:xfrm>
              <a:off x="3451219" y="5548701"/>
              <a:ext cx="359262" cy="121429"/>
            </a:xfrm>
            <a:custGeom>
              <a:avLst/>
              <a:gdLst>
                <a:gd name="T0" fmla="*/ 182 w 182"/>
                <a:gd name="T1" fmla="*/ 0 h 60"/>
                <a:gd name="T2" fmla="*/ 182 w 182"/>
                <a:gd name="T3" fmla="*/ 0 h 60"/>
                <a:gd name="T4" fmla="*/ 172 w 182"/>
                <a:gd name="T5" fmla="*/ 16 h 60"/>
                <a:gd name="T6" fmla="*/ 172 w 182"/>
                <a:gd name="T7" fmla="*/ 16 h 60"/>
                <a:gd name="T8" fmla="*/ 166 w 182"/>
                <a:gd name="T9" fmla="*/ 24 h 60"/>
                <a:gd name="T10" fmla="*/ 158 w 182"/>
                <a:gd name="T11" fmla="*/ 30 h 60"/>
                <a:gd name="T12" fmla="*/ 158 w 182"/>
                <a:gd name="T13" fmla="*/ 30 h 60"/>
                <a:gd name="T14" fmla="*/ 148 w 182"/>
                <a:gd name="T15" fmla="*/ 36 h 60"/>
                <a:gd name="T16" fmla="*/ 148 w 182"/>
                <a:gd name="T17" fmla="*/ 36 h 60"/>
                <a:gd name="T18" fmla="*/ 132 w 182"/>
                <a:gd name="T19" fmla="*/ 44 h 60"/>
                <a:gd name="T20" fmla="*/ 132 w 182"/>
                <a:gd name="T21" fmla="*/ 44 h 60"/>
                <a:gd name="T22" fmla="*/ 122 w 182"/>
                <a:gd name="T23" fmla="*/ 48 h 60"/>
                <a:gd name="T24" fmla="*/ 122 w 182"/>
                <a:gd name="T25" fmla="*/ 48 h 60"/>
                <a:gd name="T26" fmla="*/ 114 w 182"/>
                <a:gd name="T27" fmla="*/ 48 h 60"/>
                <a:gd name="T28" fmla="*/ 114 w 182"/>
                <a:gd name="T29" fmla="*/ 48 h 60"/>
                <a:gd name="T30" fmla="*/ 92 w 182"/>
                <a:gd name="T31" fmla="*/ 50 h 60"/>
                <a:gd name="T32" fmla="*/ 68 w 182"/>
                <a:gd name="T33" fmla="*/ 50 h 60"/>
                <a:gd name="T34" fmla="*/ 68 w 182"/>
                <a:gd name="T35" fmla="*/ 50 h 60"/>
                <a:gd name="T36" fmla="*/ 52 w 182"/>
                <a:gd name="T37" fmla="*/ 48 h 60"/>
                <a:gd name="T38" fmla="*/ 44 w 182"/>
                <a:gd name="T39" fmla="*/ 50 h 60"/>
                <a:gd name="T40" fmla="*/ 36 w 182"/>
                <a:gd name="T41" fmla="*/ 52 h 60"/>
                <a:gd name="T42" fmla="*/ 36 w 182"/>
                <a:gd name="T43" fmla="*/ 52 h 60"/>
                <a:gd name="T44" fmla="*/ 32 w 182"/>
                <a:gd name="T45" fmla="*/ 54 h 60"/>
                <a:gd name="T46" fmla="*/ 32 w 182"/>
                <a:gd name="T47" fmla="*/ 54 h 60"/>
                <a:gd name="T48" fmla="*/ 24 w 182"/>
                <a:gd name="T49" fmla="*/ 56 h 60"/>
                <a:gd name="T50" fmla="*/ 24 w 182"/>
                <a:gd name="T51" fmla="*/ 56 h 60"/>
                <a:gd name="T52" fmla="*/ 14 w 182"/>
                <a:gd name="T53" fmla="*/ 58 h 60"/>
                <a:gd name="T54" fmla="*/ 14 w 182"/>
                <a:gd name="T55" fmla="*/ 58 h 60"/>
                <a:gd name="T56" fmla="*/ 8 w 182"/>
                <a:gd name="T57" fmla="*/ 60 h 60"/>
                <a:gd name="T58" fmla="*/ 0 w 182"/>
                <a:gd name="T59"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2" h="60">
                  <a:moveTo>
                    <a:pt x="182" y="0"/>
                  </a:moveTo>
                  <a:lnTo>
                    <a:pt x="182" y="0"/>
                  </a:lnTo>
                  <a:lnTo>
                    <a:pt x="172" y="16"/>
                  </a:lnTo>
                  <a:lnTo>
                    <a:pt x="172" y="16"/>
                  </a:lnTo>
                  <a:lnTo>
                    <a:pt x="166" y="24"/>
                  </a:lnTo>
                  <a:lnTo>
                    <a:pt x="158" y="30"/>
                  </a:lnTo>
                  <a:lnTo>
                    <a:pt x="158" y="30"/>
                  </a:lnTo>
                  <a:lnTo>
                    <a:pt x="148" y="36"/>
                  </a:lnTo>
                  <a:lnTo>
                    <a:pt x="148" y="36"/>
                  </a:lnTo>
                  <a:lnTo>
                    <a:pt x="132" y="44"/>
                  </a:lnTo>
                  <a:lnTo>
                    <a:pt x="132" y="44"/>
                  </a:lnTo>
                  <a:lnTo>
                    <a:pt x="122" y="48"/>
                  </a:lnTo>
                  <a:lnTo>
                    <a:pt x="122" y="48"/>
                  </a:lnTo>
                  <a:lnTo>
                    <a:pt x="114" y="48"/>
                  </a:lnTo>
                  <a:lnTo>
                    <a:pt x="114" y="48"/>
                  </a:lnTo>
                  <a:lnTo>
                    <a:pt x="92" y="50"/>
                  </a:lnTo>
                  <a:lnTo>
                    <a:pt x="68" y="50"/>
                  </a:lnTo>
                  <a:lnTo>
                    <a:pt x="68" y="50"/>
                  </a:lnTo>
                  <a:lnTo>
                    <a:pt x="52" y="48"/>
                  </a:lnTo>
                  <a:lnTo>
                    <a:pt x="44" y="50"/>
                  </a:lnTo>
                  <a:lnTo>
                    <a:pt x="36" y="52"/>
                  </a:lnTo>
                  <a:lnTo>
                    <a:pt x="36" y="52"/>
                  </a:lnTo>
                  <a:lnTo>
                    <a:pt x="32" y="54"/>
                  </a:lnTo>
                  <a:lnTo>
                    <a:pt x="32" y="54"/>
                  </a:lnTo>
                  <a:lnTo>
                    <a:pt x="24" y="56"/>
                  </a:lnTo>
                  <a:lnTo>
                    <a:pt x="24" y="56"/>
                  </a:lnTo>
                  <a:lnTo>
                    <a:pt x="14" y="58"/>
                  </a:lnTo>
                  <a:lnTo>
                    <a:pt x="14" y="58"/>
                  </a:lnTo>
                  <a:lnTo>
                    <a:pt x="8" y="60"/>
                  </a:lnTo>
                  <a:lnTo>
                    <a:pt x="0" y="60"/>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49" name="Freeform 22"/>
            <p:cNvSpPr>
              <a:spLocks/>
            </p:cNvSpPr>
            <p:nvPr/>
          </p:nvSpPr>
          <p:spPr bwMode="auto">
            <a:xfrm>
              <a:off x="3451219" y="5423224"/>
              <a:ext cx="311887" cy="222620"/>
            </a:xfrm>
            <a:custGeom>
              <a:avLst/>
              <a:gdLst>
                <a:gd name="T0" fmla="*/ 48 w 158"/>
                <a:gd name="T1" fmla="*/ 0 h 110"/>
                <a:gd name="T2" fmla="*/ 48 w 158"/>
                <a:gd name="T3" fmla="*/ 26 h 110"/>
                <a:gd name="T4" fmla="*/ 62 w 158"/>
                <a:gd name="T5" fmla="*/ 28 h 110"/>
                <a:gd name="T6" fmla="*/ 66 w 158"/>
                <a:gd name="T7" fmla="*/ 28 h 110"/>
                <a:gd name="T8" fmla="*/ 66 w 158"/>
                <a:gd name="T9" fmla="*/ 36 h 110"/>
                <a:gd name="T10" fmla="*/ 64 w 158"/>
                <a:gd name="T11" fmla="*/ 48 h 110"/>
                <a:gd name="T12" fmla="*/ 64 w 158"/>
                <a:gd name="T13" fmla="*/ 54 h 110"/>
                <a:gd name="T14" fmla="*/ 66 w 158"/>
                <a:gd name="T15" fmla="*/ 56 h 110"/>
                <a:gd name="T16" fmla="*/ 68 w 158"/>
                <a:gd name="T17" fmla="*/ 56 h 110"/>
                <a:gd name="T18" fmla="*/ 74 w 158"/>
                <a:gd name="T19" fmla="*/ 56 h 110"/>
                <a:gd name="T20" fmla="*/ 100 w 158"/>
                <a:gd name="T21" fmla="*/ 40 h 110"/>
                <a:gd name="T22" fmla="*/ 108 w 158"/>
                <a:gd name="T23" fmla="*/ 38 h 110"/>
                <a:gd name="T24" fmla="*/ 120 w 158"/>
                <a:gd name="T25" fmla="*/ 36 h 110"/>
                <a:gd name="T26" fmla="*/ 124 w 158"/>
                <a:gd name="T27" fmla="*/ 30 h 110"/>
                <a:gd name="T28" fmla="*/ 130 w 158"/>
                <a:gd name="T29" fmla="*/ 26 h 110"/>
                <a:gd name="T30" fmla="*/ 144 w 158"/>
                <a:gd name="T31" fmla="*/ 20 h 110"/>
                <a:gd name="T32" fmla="*/ 152 w 158"/>
                <a:gd name="T33" fmla="*/ 22 h 110"/>
                <a:gd name="T34" fmla="*/ 158 w 158"/>
                <a:gd name="T35" fmla="*/ 28 h 110"/>
                <a:gd name="T36" fmla="*/ 158 w 158"/>
                <a:gd name="T37" fmla="*/ 32 h 110"/>
                <a:gd name="T38" fmla="*/ 156 w 158"/>
                <a:gd name="T39" fmla="*/ 36 h 110"/>
                <a:gd name="T40" fmla="*/ 140 w 158"/>
                <a:gd name="T41" fmla="*/ 54 h 110"/>
                <a:gd name="T42" fmla="*/ 132 w 158"/>
                <a:gd name="T43" fmla="*/ 58 h 110"/>
                <a:gd name="T44" fmla="*/ 126 w 158"/>
                <a:gd name="T45" fmla="*/ 62 h 110"/>
                <a:gd name="T46" fmla="*/ 120 w 158"/>
                <a:gd name="T47" fmla="*/ 68 h 110"/>
                <a:gd name="T48" fmla="*/ 106 w 158"/>
                <a:gd name="T49" fmla="*/ 84 h 110"/>
                <a:gd name="T50" fmla="*/ 96 w 158"/>
                <a:gd name="T51" fmla="*/ 96 h 110"/>
                <a:gd name="T52" fmla="*/ 78 w 158"/>
                <a:gd name="T53" fmla="*/ 96 h 110"/>
                <a:gd name="T54" fmla="*/ 72 w 158"/>
                <a:gd name="T55" fmla="*/ 96 h 110"/>
                <a:gd name="T56" fmla="*/ 64 w 158"/>
                <a:gd name="T57" fmla="*/ 102 h 110"/>
                <a:gd name="T58" fmla="*/ 62 w 158"/>
                <a:gd name="T59" fmla="*/ 110 h 110"/>
                <a:gd name="T60" fmla="*/ 30 w 158"/>
                <a:gd name="T61" fmla="*/ 108 h 110"/>
                <a:gd name="T62" fmla="*/ 8 w 158"/>
                <a:gd name="T63" fmla="*/ 10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8" h="110">
                  <a:moveTo>
                    <a:pt x="48" y="0"/>
                  </a:moveTo>
                  <a:lnTo>
                    <a:pt x="48" y="0"/>
                  </a:lnTo>
                  <a:lnTo>
                    <a:pt x="48" y="26"/>
                  </a:lnTo>
                  <a:lnTo>
                    <a:pt x="48" y="26"/>
                  </a:lnTo>
                  <a:lnTo>
                    <a:pt x="62" y="28"/>
                  </a:lnTo>
                  <a:lnTo>
                    <a:pt x="62" y="28"/>
                  </a:lnTo>
                  <a:lnTo>
                    <a:pt x="66" y="28"/>
                  </a:lnTo>
                  <a:lnTo>
                    <a:pt x="66" y="28"/>
                  </a:lnTo>
                  <a:lnTo>
                    <a:pt x="68" y="32"/>
                  </a:lnTo>
                  <a:lnTo>
                    <a:pt x="66" y="36"/>
                  </a:lnTo>
                  <a:lnTo>
                    <a:pt x="66" y="36"/>
                  </a:lnTo>
                  <a:lnTo>
                    <a:pt x="64" y="48"/>
                  </a:lnTo>
                  <a:lnTo>
                    <a:pt x="64" y="48"/>
                  </a:lnTo>
                  <a:lnTo>
                    <a:pt x="64" y="54"/>
                  </a:lnTo>
                  <a:lnTo>
                    <a:pt x="64" y="54"/>
                  </a:lnTo>
                  <a:lnTo>
                    <a:pt x="66" y="56"/>
                  </a:lnTo>
                  <a:lnTo>
                    <a:pt x="68" y="56"/>
                  </a:lnTo>
                  <a:lnTo>
                    <a:pt x="68" y="56"/>
                  </a:lnTo>
                  <a:lnTo>
                    <a:pt x="74" y="56"/>
                  </a:lnTo>
                  <a:lnTo>
                    <a:pt x="74" y="56"/>
                  </a:lnTo>
                  <a:lnTo>
                    <a:pt x="92" y="44"/>
                  </a:lnTo>
                  <a:lnTo>
                    <a:pt x="100" y="40"/>
                  </a:lnTo>
                  <a:lnTo>
                    <a:pt x="108" y="38"/>
                  </a:lnTo>
                  <a:lnTo>
                    <a:pt x="108" y="38"/>
                  </a:lnTo>
                  <a:lnTo>
                    <a:pt x="114" y="36"/>
                  </a:lnTo>
                  <a:lnTo>
                    <a:pt x="120" y="36"/>
                  </a:lnTo>
                  <a:lnTo>
                    <a:pt x="120" y="36"/>
                  </a:lnTo>
                  <a:lnTo>
                    <a:pt x="124" y="30"/>
                  </a:lnTo>
                  <a:lnTo>
                    <a:pt x="124" y="30"/>
                  </a:lnTo>
                  <a:lnTo>
                    <a:pt x="130" y="26"/>
                  </a:lnTo>
                  <a:lnTo>
                    <a:pt x="136" y="22"/>
                  </a:lnTo>
                  <a:lnTo>
                    <a:pt x="144" y="20"/>
                  </a:lnTo>
                  <a:lnTo>
                    <a:pt x="152" y="22"/>
                  </a:lnTo>
                  <a:lnTo>
                    <a:pt x="152" y="22"/>
                  </a:lnTo>
                  <a:lnTo>
                    <a:pt x="156" y="24"/>
                  </a:lnTo>
                  <a:lnTo>
                    <a:pt x="158" y="28"/>
                  </a:lnTo>
                  <a:lnTo>
                    <a:pt x="158" y="28"/>
                  </a:lnTo>
                  <a:lnTo>
                    <a:pt x="158" y="32"/>
                  </a:lnTo>
                  <a:lnTo>
                    <a:pt x="156" y="36"/>
                  </a:lnTo>
                  <a:lnTo>
                    <a:pt x="156" y="36"/>
                  </a:lnTo>
                  <a:lnTo>
                    <a:pt x="146" y="48"/>
                  </a:lnTo>
                  <a:lnTo>
                    <a:pt x="140" y="54"/>
                  </a:lnTo>
                  <a:lnTo>
                    <a:pt x="132" y="58"/>
                  </a:lnTo>
                  <a:lnTo>
                    <a:pt x="132" y="58"/>
                  </a:lnTo>
                  <a:lnTo>
                    <a:pt x="126" y="62"/>
                  </a:lnTo>
                  <a:lnTo>
                    <a:pt x="126" y="62"/>
                  </a:lnTo>
                  <a:lnTo>
                    <a:pt x="120" y="68"/>
                  </a:lnTo>
                  <a:lnTo>
                    <a:pt x="120" y="68"/>
                  </a:lnTo>
                  <a:lnTo>
                    <a:pt x="114" y="74"/>
                  </a:lnTo>
                  <a:lnTo>
                    <a:pt x="106" y="84"/>
                  </a:lnTo>
                  <a:lnTo>
                    <a:pt x="100" y="92"/>
                  </a:lnTo>
                  <a:lnTo>
                    <a:pt x="96" y="96"/>
                  </a:lnTo>
                  <a:lnTo>
                    <a:pt x="96" y="96"/>
                  </a:lnTo>
                  <a:lnTo>
                    <a:pt x="78" y="96"/>
                  </a:lnTo>
                  <a:lnTo>
                    <a:pt x="78" y="96"/>
                  </a:lnTo>
                  <a:lnTo>
                    <a:pt x="72" y="96"/>
                  </a:lnTo>
                  <a:lnTo>
                    <a:pt x="68" y="98"/>
                  </a:lnTo>
                  <a:lnTo>
                    <a:pt x="64" y="102"/>
                  </a:lnTo>
                  <a:lnTo>
                    <a:pt x="62" y="110"/>
                  </a:lnTo>
                  <a:lnTo>
                    <a:pt x="62" y="110"/>
                  </a:lnTo>
                  <a:lnTo>
                    <a:pt x="30" y="108"/>
                  </a:lnTo>
                  <a:lnTo>
                    <a:pt x="30" y="108"/>
                  </a:lnTo>
                  <a:lnTo>
                    <a:pt x="16" y="106"/>
                  </a:lnTo>
                  <a:lnTo>
                    <a:pt x="8" y="106"/>
                  </a:lnTo>
                  <a:lnTo>
                    <a:pt x="0" y="102"/>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50" name="Freeform 23"/>
            <p:cNvSpPr>
              <a:spLocks/>
            </p:cNvSpPr>
            <p:nvPr/>
          </p:nvSpPr>
          <p:spPr bwMode="auto">
            <a:xfrm>
              <a:off x="3099853" y="3435835"/>
              <a:ext cx="1492319" cy="2112866"/>
            </a:xfrm>
            <a:custGeom>
              <a:avLst/>
              <a:gdLst>
                <a:gd name="T0" fmla="*/ 366 w 756"/>
                <a:gd name="T1" fmla="*/ 1034 h 1044"/>
                <a:gd name="T2" fmla="*/ 412 w 756"/>
                <a:gd name="T3" fmla="*/ 1044 h 1044"/>
                <a:gd name="T4" fmla="*/ 432 w 756"/>
                <a:gd name="T5" fmla="*/ 1044 h 1044"/>
                <a:gd name="T6" fmla="*/ 448 w 756"/>
                <a:gd name="T7" fmla="*/ 1040 h 1044"/>
                <a:gd name="T8" fmla="*/ 488 w 756"/>
                <a:gd name="T9" fmla="*/ 1020 h 1044"/>
                <a:gd name="T10" fmla="*/ 500 w 756"/>
                <a:gd name="T11" fmla="*/ 1008 h 1044"/>
                <a:gd name="T12" fmla="*/ 502 w 756"/>
                <a:gd name="T13" fmla="*/ 1000 h 1044"/>
                <a:gd name="T14" fmla="*/ 502 w 756"/>
                <a:gd name="T15" fmla="*/ 988 h 1044"/>
                <a:gd name="T16" fmla="*/ 502 w 756"/>
                <a:gd name="T17" fmla="*/ 976 h 1044"/>
                <a:gd name="T18" fmla="*/ 506 w 756"/>
                <a:gd name="T19" fmla="*/ 968 h 1044"/>
                <a:gd name="T20" fmla="*/ 516 w 756"/>
                <a:gd name="T21" fmla="*/ 956 h 1044"/>
                <a:gd name="T22" fmla="*/ 542 w 756"/>
                <a:gd name="T23" fmla="*/ 908 h 1044"/>
                <a:gd name="T24" fmla="*/ 546 w 756"/>
                <a:gd name="T25" fmla="*/ 892 h 1044"/>
                <a:gd name="T26" fmla="*/ 546 w 756"/>
                <a:gd name="T27" fmla="*/ 874 h 1044"/>
                <a:gd name="T28" fmla="*/ 534 w 756"/>
                <a:gd name="T29" fmla="*/ 816 h 1044"/>
                <a:gd name="T30" fmla="*/ 528 w 756"/>
                <a:gd name="T31" fmla="*/ 798 h 1044"/>
                <a:gd name="T32" fmla="*/ 530 w 756"/>
                <a:gd name="T33" fmla="*/ 802 h 1044"/>
                <a:gd name="T34" fmla="*/ 554 w 756"/>
                <a:gd name="T35" fmla="*/ 816 h 1044"/>
                <a:gd name="T36" fmla="*/ 574 w 756"/>
                <a:gd name="T37" fmla="*/ 820 h 1044"/>
                <a:gd name="T38" fmla="*/ 600 w 756"/>
                <a:gd name="T39" fmla="*/ 820 h 1044"/>
                <a:gd name="T40" fmla="*/ 626 w 756"/>
                <a:gd name="T41" fmla="*/ 814 h 1044"/>
                <a:gd name="T42" fmla="*/ 654 w 756"/>
                <a:gd name="T43" fmla="*/ 798 h 1044"/>
                <a:gd name="T44" fmla="*/ 680 w 756"/>
                <a:gd name="T45" fmla="*/ 772 h 1044"/>
                <a:gd name="T46" fmla="*/ 702 w 756"/>
                <a:gd name="T47" fmla="*/ 732 h 1044"/>
                <a:gd name="T48" fmla="*/ 724 w 756"/>
                <a:gd name="T49" fmla="*/ 680 h 1044"/>
                <a:gd name="T50" fmla="*/ 748 w 756"/>
                <a:gd name="T51" fmla="*/ 594 h 1044"/>
                <a:gd name="T52" fmla="*/ 756 w 756"/>
                <a:gd name="T53" fmla="*/ 530 h 1044"/>
                <a:gd name="T54" fmla="*/ 754 w 756"/>
                <a:gd name="T55" fmla="*/ 494 h 1044"/>
                <a:gd name="T56" fmla="*/ 750 w 756"/>
                <a:gd name="T57" fmla="*/ 486 h 1044"/>
                <a:gd name="T58" fmla="*/ 732 w 756"/>
                <a:gd name="T59" fmla="*/ 472 h 1044"/>
                <a:gd name="T60" fmla="*/ 700 w 756"/>
                <a:gd name="T61" fmla="*/ 462 h 1044"/>
                <a:gd name="T62" fmla="*/ 670 w 756"/>
                <a:gd name="T63" fmla="*/ 464 h 1044"/>
                <a:gd name="T64" fmla="*/ 660 w 756"/>
                <a:gd name="T65" fmla="*/ 472 h 1044"/>
                <a:gd name="T66" fmla="*/ 652 w 756"/>
                <a:gd name="T67" fmla="*/ 482 h 1044"/>
                <a:gd name="T68" fmla="*/ 650 w 756"/>
                <a:gd name="T69" fmla="*/ 470 h 1044"/>
                <a:gd name="T70" fmla="*/ 628 w 756"/>
                <a:gd name="T71" fmla="*/ 412 h 1044"/>
                <a:gd name="T72" fmla="*/ 598 w 756"/>
                <a:gd name="T73" fmla="*/ 354 h 1044"/>
                <a:gd name="T74" fmla="*/ 552 w 756"/>
                <a:gd name="T75" fmla="*/ 288 h 1044"/>
                <a:gd name="T76" fmla="*/ 488 w 756"/>
                <a:gd name="T77" fmla="*/ 218 h 1044"/>
                <a:gd name="T78" fmla="*/ 402 w 756"/>
                <a:gd name="T79" fmla="*/ 150 h 1044"/>
                <a:gd name="T80" fmla="*/ 350 w 756"/>
                <a:gd name="T81" fmla="*/ 118 h 1044"/>
                <a:gd name="T82" fmla="*/ 290 w 756"/>
                <a:gd name="T83" fmla="*/ 88 h 1044"/>
                <a:gd name="T84" fmla="*/ 226 w 756"/>
                <a:gd name="T85" fmla="*/ 62 h 1044"/>
                <a:gd name="T86" fmla="*/ 200 w 756"/>
                <a:gd name="T87" fmla="*/ 48 h 1044"/>
                <a:gd name="T88" fmla="*/ 138 w 756"/>
                <a:gd name="T89" fmla="*/ 22 h 1044"/>
                <a:gd name="T90" fmla="*/ 64 w 756"/>
                <a:gd name="T91" fmla="*/ 2 h 1044"/>
                <a:gd name="T92" fmla="*/ 28 w 756"/>
                <a:gd name="T93" fmla="*/ 0 h 1044"/>
                <a:gd name="T94" fmla="*/ 0 w 756"/>
                <a:gd name="T95" fmla="*/ 6 h 10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56" h="1044">
                  <a:moveTo>
                    <a:pt x="366" y="1034"/>
                  </a:moveTo>
                  <a:lnTo>
                    <a:pt x="366" y="1034"/>
                  </a:lnTo>
                  <a:lnTo>
                    <a:pt x="392" y="1040"/>
                  </a:lnTo>
                  <a:lnTo>
                    <a:pt x="412" y="1044"/>
                  </a:lnTo>
                  <a:lnTo>
                    <a:pt x="432" y="1044"/>
                  </a:lnTo>
                  <a:lnTo>
                    <a:pt x="432" y="1044"/>
                  </a:lnTo>
                  <a:lnTo>
                    <a:pt x="440" y="1044"/>
                  </a:lnTo>
                  <a:lnTo>
                    <a:pt x="448" y="1040"/>
                  </a:lnTo>
                  <a:lnTo>
                    <a:pt x="470" y="1030"/>
                  </a:lnTo>
                  <a:lnTo>
                    <a:pt x="488" y="1020"/>
                  </a:lnTo>
                  <a:lnTo>
                    <a:pt x="496" y="1014"/>
                  </a:lnTo>
                  <a:lnTo>
                    <a:pt x="500" y="1008"/>
                  </a:lnTo>
                  <a:lnTo>
                    <a:pt x="500" y="1008"/>
                  </a:lnTo>
                  <a:lnTo>
                    <a:pt x="502" y="1000"/>
                  </a:lnTo>
                  <a:lnTo>
                    <a:pt x="504" y="996"/>
                  </a:lnTo>
                  <a:lnTo>
                    <a:pt x="502" y="988"/>
                  </a:lnTo>
                  <a:lnTo>
                    <a:pt x="502" y="988"/>
                  </a:lnTo>
                  <a:lnTo>
                    <a:pt x="502" y="976"/>
                  </a:lnTo>
                  <a:lnTo>
                    <a:pt x="504" y="972"/>
                  </a:lnTo>
                  <a:lnTo>
                    <a:pt x="506" y="968"/>
                  </a:lnTo>
                  <a:lnTo>
                    <a:pt x="506" y="968"/>
                  </a:lnTo>
                  <a:lnTo>
                    <a:pt x="516" y="956"/>
                  </a:lnTo>
                  <a:lnTo>
                    <a:pt x="528" y="934"/>
                  </a:lnTo>
                  <a:lnTo>
                    <a:pt x="542" y="908"/>
                  </a:lnTo>
                  <a:lnTo>
                    <a:pt x="546" y="898"/>
                  </a:lnTo>
                  <a:lnTo>
                    <a:pt x="546" y="892"/>
                  </a:lnTo>
                  <a:lnTo>
                    <a:pt x="546" y="892"/>
                  </a:lnTo>
                  <a:lnTo>
                    <a:pt x="546" y="874"/>
                  </a:lnTo>
                  <a:lnTo>
                    <a:pt x="540" y="844"/>
                  </a:lnTo>
                  <a:lnTo>
                    <a:pt x="534" y="816"/>
                  </a:lnTo>
                  <a:lnTo>
                    <a:pt x="530" y="804"/>
                  </a:lnTo>
                  <a:lnTo>
                    <a:pt x="528" y="798"/>
                  </a:lnTo>
                  <a:lnTo>
                    <a:pt x="528" y="798"/>
                  </a:lnTo>
                  <a:lnTo>
                    <a:pt x="530" y="802"/>
                  </a:lnTo>
                  <a:lnTo>
                    <a:pt x="536" y="808"/>
                  </a:lnTo>
                  <a:lnTo>
                    <a:pt x="554" y="816"/>
                  </a:lnTo>
                  <a:lnTo>
                    <a:pt x="564" y="818"/>
                  </a:lnTo>
                  <a:lnTo>
                    <a:pt x="574" y="820"/>
                  </a:lnTo>
                  <a:lnTo>
                    <a:pt x="586" y="822"/>
                  </a:lnTo>
                  <a:lnTo>
                    <a:pt x="600" y="820"/>
                  </a:lnTo>
                  <a:lnTo>
                    <a:pt x="612" y="818"/>
                  </a:lnTo>
                  <a:lnTo>
                    <a:pt x="626" y="814"/>
                  </a:lnTo>
                  <a:lnTo>
                    <a:pt x="640" y="806"/>
                  </a:lnTo>
                  <a:lnTo>
                    <a:pt x="654" y="798"/>
                  </a:lnTo>
                  <a:lnTo>
                    <a:pt x="666" y="786"/>
                  </a:lnTo>
                  <a:lnTo>
                    <a:pt x="680" y="772"/>
                  </a:lnTo>
                  <a:lnTo>
                    <a:pt x="690" y="754"/>
                  </a:lnTo>
                  <a:lnTo>
                    <a:pt x="702" y="732"/>
                  </a:lnTo>
                  <a:lnTo>
                    <a:pt x="702" y="732"/>
                  </a:lnTo>
                  <a:lnTo>
                    <a:pt x="724" y="680"/>
                  </a:lnTo>
                  <a:lnTo>
                    <a:pt x="738" y="634"/>
                  </a:lnTo>
                  <a:lnTo>
                    <a:pt x="748" y="594"/>
                  </a:lnTo>
                  <a:lnTo>
                    <a:pt x="754" y="558"/>
                  </a:lnTo>
                  <a:lnTo>
                    <a:pt x="756" y="530"/>
                  </a:lnTo>
                  <a:lnTo>
                    <a:pt x="756" y="508"/>
                  </a:lnTo>
                  <a:lnTo>
                    <a:pt x="754" y="494"/>
                  </a:lnTo>
                  <a:lnTo>
                    <a:pt x="750" y="486"/>
                  </a:lnTo>
                  <a:lnTo>
                    <a:pt x="750" y="486"/>
                  </a:lnTo>
                  <a:lnTo>
                    <a:pt x="744" y="478"/>
                  </a:lnTo>
                  <a:lnTo>
                    <a:pt x="732" y="472"/>
                  </a:lnTo>
                  <a:lnTo>
                    <a:pt x="716" y="466"/>
                  </a:lnTo>
                  <a:lnTo>
                    <a:pt x="700" y="462"/>
                  </a:lnTo>
                  <a:lnTo>
                    <a:pt x="684" y="462"/>
                  </a:lnTo>
                  <a:lnTo>
                    <a:pt x="670" y="464"/>
                  </a:lnTo>
                  <a:lnTo>
                    <a:pt x="664" y="468"/>
                  </a:lnTo>
                  <a:lnTo>
                    <a:pt x="660" y="472"/>
                  </a:lnTo>
                  <a:lnTo>
                    <a:pt x="656" y="476"/>
                  </a:lnTo>
                  <a:lnTo>
                    <a:pt x="652" y="482"/>
                  </a:lnTo>
                  <a:lnTo>
                    <a:pt x="652" y="482"/>
                  </a:lnTo>
                  <a:lnTo>
                    <a:pt x="650" y="470"/>
                  </a:lnTo>
                  <a:lnTo>
                    <a:pt x="638" y="436"/>
                  </a:lnTo>
                  <a:lnTo>
                    <a:pt x="628" y="412"/>
                  </a:lnTo>
                  <a:lnTo>
                    <a:pt x="616" y="384"/>
                  </a:lnTo>
                  <a:lnTo>
                    <a:pt x="598" y="354"/>
                  </a:lnTo>
                  <a:lnTo>
                    <a:pt x="578" y="322"/>
                  </a:lnTo>
                  <a:lnTo>
                    <a:pt x="552" y="288"/>
                  </a:lnTo>
                  <a:lnTo>
                    <a:pt x="522" y="254"/>
                  </a:lnTo>
                  <a:lnTo>
                    <a:pt x="488" y="218"/>
                  </a:lnTo>
                  <a:lnTo>
                    <a:pt x="448" y="184"/>
                  </a:lnTo>
                  <a:lnTo>
                    <a:pt x="402" y="150"/>
                  </a:lnTo>
                  <a:lnTo>
                    <a:pt x="376" y="134"/>
                  </a:lnTo>
                  <a:lnTo>
                    <a:pt x="350" y="118"/>
                  </a:lnTo>
                  <a:lnTo>
                    <a:pt x="322" y="102"/>
                  </a:lnTo>
                  <a:lnTo>
                    <a:pt x="290" y="88"/>
                  </a:lnTo>
                  <a:lnTo>
                    <a:pt x="258" y="74"/>
                  </a:lnTo>
                  <a:lnTo>
                    <a:pt x="226" y="62"/>
                  </a:lnTo>
                  <a:lnTo>
                    <a:pt x="226" y="62"/>
                  </a:lnTo>
                  <a:lnTo>
                    <a:pt x="200" y="48"/>
                  </a:lnTo>
                  <a:lnTo>
                    <a:pt x="172" y="36"/>
                  </a:lnTo>
                  <a:lnTo>
                    <a:pt x="138" y="22"/>
                  </a:lnTo>
                  <a:lnTo>
                    <a:pt x="100" y="10"/>
                  </a:lnTo>
                  <a:lnTo>
                    <a:pt x="64" y="2"/>
                  </a:lnTo>
                  <a:lnTo>
                    <a:pt x="46" y="0"/>
                  </a:lnTo>
                  <a:lnTo>
                    <a:pt x="28" y="0"/>
                  </a:lnTo>
                  <a:lnTo>
                    <a:pt x="14" y="2"/>
                  </a:lnTo>
                  <a:lnTo>
                    <a:pt x="0" y="6"/>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51" name="Freeform 24"/>
            <p:cNvSpPr>
              <a:spLocks/>
            </p:cNvSpPr>
            <p:nvPr/>
          </p:nvSpPr>
          <p:spPr bwMode="auto">
            <a:xfrm>
              <a:off x="3099853" y="2905594"/>
              <a:ext cx="1440996" cy="2193819"/>
            </a:xfrm>
            <a:custGeom>
              <a:avLst/>
              <a:gdLst>
                <a:gd name="T0" fmla="*/ 632 w 730"/>
                <a:gd name="T1" fmla="*/ 680 h 1084"/>
                <a:gd name="T2" fmla="*/ 562 w 730"/>
                <a:gd name="T3" fmla="*/ 506 h 1084"/>
                <a:gd name="T4" fmla="*/ 500 w 730"/>
                <a:gd name="T5" fmla="*/ 392 h 1084"/>
                <a:gd name="T6" fmla="*/ 420 w 730"/>
                <a:gd name="T7" fmla="*/ 298 h 1084"/>
                <a:gd name="T8" fmla="*/ 392 w 730"/>
                <a:gd name="T9" fmla="*/ 276 h 1084"/>
                <a:gd name="T10" fmla="*/ 248 w 730"/>
                <a:gd name="T11" fmla="*/ 176 h 1084"/>
                <a:gd name="T12" fmla="*/ 222 w 730"/>
                <a:gd name="T13" fmla="*/ 142 h 1084"/>
                <a:gd name="T14" fmla="*/ 162 w 730"/>
                <a:gd name="T15" fmla="*/ 96 h 1084"/>
                <a:gd name="T16" fmla="*/ 130 w 730"/>
                <a:gd name="T17" fmla="*/ 60 h 1084"/>
                <a:gd name="T18" fmla="*/ 126 w 730"/>
                <a:gd name="T19" fmla="*/ 42 h 1084"/>
                <a:gd name="T20" fmla="*/ 114 w 730"/>
                <a:gd name="T21" fmla="*/ 18 h 1084"/>
                <a:gd name="T22" fmla="*/ 84 w 730"/>
                <a:gd name="T23" fmla="*/ 0 h 1084"/>
                <a:gd name="T24" fmla="*/ 82 w 730"/>
                <a:gd name="T25" fmla="*/ 2 h 1084"/>
                <a:gd name="T26" fmla="*/ 86 w 730"/>
                <a:gd name="T27" fmla="*/ 30 h 1084"/>
                <a:gd name="T28" fmla="*/ 72 w 730"/>
                <a:gd name="T29" fmla="*/ 104 h 1084"/>
                <a:gd name="T30" fmla="*/ 24 w 730"/>
                <a:gd name="T31" fmla="*/ 220 h 1084"/>
                <a:gd name="T32" fmla="*/ 0 w 730"/>
                <a:gd name="T33" fmla="*/ 266 h 1084"/>
                <a:gd name="T34" fmla="*/ 0 w 730"/>
                <a:gd name="T35" fmla="*/ 268 h 1084"/>
                <a:gd name="T36" fmla="*/ 56 w 730"/>
                <a:gd name="T37" fmla="*/ 276 h 1084"/>
                <a:gd name="T38" fmla="*/ 148 w 730"/>
                <a:gd name="T39" fmla="*/ 322 h 1084"/>
                <a:gd name="T40" fmla="*/ 222 w 730"/>
                <a:gd name="T41" fmla="*/ 384 h 1084"/>
                <a:gd name="T42" fmla="*/ 222 w 730"/>
                <a:gd name="T43" fmla="*/ 390 h 1084"/>
                <a:gd name="T44" fmla="*/ 238 w 730"/>
                <a:gd name="T45" fmla="*/ 410 h 1084"/>
                <a:gd name="T46" fmla="*/ 258 w 730"/>
                <a:gd name="T47" fmla="*/ 412 h 1084"/>
                <a:gd name="T48" fmla="*/ 300 w 730"/>
                <a:gd name="T49" fmla="*/ 408 h 1084"/>
                <a:gd name="T50" fmla="*/ 372 w 730"/>
                <a:gd name="T51" fmla="*/ 438 h 1084"/>
                <a:gd name="T52" fmla="*/ 454 w 730"/>
                <a:gd name="T53" fmla="*/ 492 h 1084"/>
                <a:gd name="T54" fmla="*/ 518 w 730"/>
                <a:gd name="T55" fmla="*/ 550 h 1084"/>
                <a:gd name="T56" fmla="*/ 568 w 730"/>
                <a:gd name="T57" fmla="*/ 612 h 1084"/>
                <a:gd name="T58" fmla="*/ 630 w 730"/>
                <a:gd name="T59" fmla="*/ 718 h 1084"/>
                <a:gd name="T60" fmla="*/ 644 w 730"/>
                <a:gd name="T61" fmla="*/ 750 h 1084"/>
                <a:gd name="T62" fmla="*/ 662 w 730"/>
                <a:gd name="T63" fmla="*/ 754 h 1084"/>
                <a:gd name="T64" fmla="*/ 720 w 730"/>
                <a:gd name="T65" fmla="*/ 756 h 1084"/>
                <a:gd name="T66" fmla="*/ 726 w 730"/>
                <a:gd name="T67" fmla="*/ 760 h 1084"/>
                <a:gd name="T68" fmla="*/ 730 w 730"/>
                <a:gd name="T69" fmla="*/ 796 h 1084"/>
                <a:gd name="T70" fmla="*/ 718 w 730"/>
                <a:gd name="T71" fmla="*/ 902 h 1084"/>
                <a:gd name="T72" fmla="*/ 692 w 730"/>
                <a:gd name="T73" fmla="*/ 976 h 1084"/>
                <a:gd name="T74" fmla="*/ 650 w 730"/>
                <a:gd name="T75" fmla="*/ 1042 h 1084"/>
                <a:gd name="T76" fmla="*/ 620 w 730"/>
                <a:gd name="T77" fmla="*/ 1070 h 1084"/>
                <a:gd name="T78" fmla="*/ 604 w 730"/>
                <a:gd name="T79" fmla="*/ 1074 h 1084"/>
                <a:gd name="T80" fmla="*/ 578 w 730"/>
                <a:gd name="T81" fmla="*/ 1066 h 1084"/>
                <a:gd name="T82" fmla="*/ 570 w 730"/>
                <a:gd name="T83" fmla="*/ 1056 h 1084"/>
                <a:gd name="T84" fmla="*/ 568 w 730"/>
                <a:gd name="T85" fmla="*/ 1066 h 1084"/>
                <a:gd name="T86" fmla="*/ 558 w 730"/>
                <a:gd name="T87" fmla="*/ 1082 h 10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730" h="1084">
                  <a:moveTo>
                    <a:pt x="650" y="736"/>
                  </a:moveTo>
                  <a:lnTo>
                    <a:pt x="650" y="736"/>
                  </a:lnTo>
                  <a:lnTo>
                    <a:pt x="632" y="680"/>
                  </a:lnTo>
                  <a:lnTo>
                    <a:pt x="610" y="618"/>
                  </a:lnTo>
                  <a:lnTo>
                    <a:pt x="580" y="546"/>
                  </a:lnTo>
                  <a:lnTo>
                    <a:pt x="562" y="506"/>
                  </a:lnTo>
                  <a:lnTo>
                    <a:pt x="544" y="468"/>
                  </a:lnTo>
                  <a:lnTo>
                    <a:pt x="522" y="430"/>
                  </a:lnTo>
                  <a:lnTo>
                    <a:pt x="500" y="392"/>
                  </a:lnTo>
                  <a:lnTo>
                    <a:pt x="474" y="358"/>
                  </a:lnTo>
                  <a:lnTo>
                    <a:pt x="448" y="326"/>
                  </a:lnTo>
                  <a:lnTo>
                    <a:pt x="420" y="298"/>
                  </a:lnTo>
                  <a:lnTo>
                    <a:pt x="406" y="286"/>
                  </a:lnTo>
                  <a:lnTo>
                    <a:pt x="392" y="276"/>
                  </a:lnTo>
                  <a:lnTo>
                    <a:pt x="392" y="276"/>
                  </a:lnTo>
                  <a:lnTo>
                    <a:pt x="304" y="216"/>
                  </a:lnTo>
                  <a:lnTo>
                    <a:pt x="260" y="186"/>
                  </a:lnTo>
                  <a:lnTo>
                    <a:pt x="248" y="176"/>
                  </a:lnTo>
                  <a:lnTo>
                    <a:pt x="240" y="166"/>
                  </a:lnTo>
                  <a:lnTo>
                    <a:pt x="222" y="142"/>
                  </a:lnTo>
                  <a:lnTo>
                    <a:pt x="222" y="142"/>
                  </a:lnTo>
                  <a:lnTo>
                    <a:pt x="208" y="128"/>
                  </a:lnTo>
                  <a:lnTo>
                    <a:pt x="192" y="116"/>
                  </a:lnTo>
                  <a:lnTo>
                    <a:pt x="162" y="96"/>
                  </a:lnTo>
                  <a:lnTo>
                    <a:pt x="148" y="84"/>
                  </a:lnTo>
                  <a:lnTo>
                    <a:pt x="138" y="74"/>
                  </a:lnTo>
                  <a:lnTo>
                    <a:pt x="130" y="60"/>
                  </a:lnTo>
                  <a:lnTo>
                    <a:pt x="126" y="52"/>
                  </a:lnTo>
                  <a:lnTo>
                    <a:pt x="126" y="42"/>
                  </a:lnTo>
                  <a:lnTo>
                    <a:pt x="126" y="42"/>
                  </a:lnTo>
                  <a:lnTo>
                    <a:pt x="122" y="34"/>
                  </a:lnTo>
                  <a:lnTo>
                    <a:pt x="118" y="26"/>
                  </a:lnTo>
                  <a:lnTo>
                    <a:pt x="114" y="18"/>
                  </a:lnTo>
                  <a:lnTo>
                    <a:pt x="106" y="12"/>
                  </a:lnTo>
                  <a:lnTo>
                    <a:pt x="94" y="4"/>
                  </a:lnTo>
                  <a:lnTo>
                    <a:pt x="84" y="0"/>
                  </a:lnTo>
                  <a:lnTo>
                    <a:pt x="84" y="0"/>
                  </a:lnTo>
                  <a:lnTo>
                    <a:pt x="82" y="0"/>
                  </a:lnTo>
                  <a:lnTo>
                    <a:pt x="82" y="2"/>
                  </a:lnTo>
                  <a:lnTo>
                    <a:pt x="82" y="2"/>
                  </a:lnTo>
                  <a:lnTo>
                    <a:pt x="86" y="14"/>
                  </a:lnTo>
                  <a:lnTo>
                    <a:pt x="86" y="30"/>
                  </a:lnTo>
                  <a:lnTo>
                    <a:pt x="86" y="46"/>
                  </a:lnTo>
                  <a:lnTo>
                    <a:pt x="82" y="64"/>
                  </a:lnTo>
                  <a:lnTo>
                    <a:pt x="72" y="104"/>
                  </a:lnTo>
                  <a:lnTo>
                    <a:pt x="58" y="146"/>
                  </a:lnTo>
                  <a:lnTo>
                    <a:pt x="42" y="186"/>
                  </a:lnTo>
                  <a:lnTo>
                    <a:pt x="24" y="220"/>
                  </a:lnTo>
                  <a:lnTo>
                    <a:pt x="10" y="248"/>
                  </a:lnTo>
                  <a:lnTo>
                    <a:pt x="0" y="266"/>
                  </a:lnTo>
                  <a:lnTo>
                    <a:pt x="0" y="266"/>
                  </a:lnTo>
                  <a:lnTo>
                    <a:pt x="0" y="266"/>
                  </a:lnTo>
                  <a:lnTo>
                    <a:pt x="0" y="268"/>
                  </a:lnTo>
                  <a:lnTo>
                    <a:pt x="0" y="268"/>
                  </a:lnTo>
                  <a:lnTo>
                    <a:pt x="14" y="266"/>
                  </a:lnTo>
                  <a:lnTo>
                    <a:pt x="34" y="270"/>
                  </a:lnTo>
                  <a:lnTo>
                    <a:pt x="56" y="276"/>
                  </a:lnTo>
                  <a:lnTo>
                    <a:pt x="84" y="286"/>
                  </a:lnTo>
                  <a:lnTo>
                    <a:pt x="114" y="302"/>
                  </a:lnTo>
                  <a:lnTo>
                    <a:pt x="148" y="322"/>
                  </a:lnTo>
                  <a:lnTo>
                    <a:pt x="184" y="350"/>
                  </a:lnTo>
                  <a:lnTo>
                    <a:pt x="222" y="384"/>
                  </a:lnTo>
                  <a:lnTo>
                    <a:pt x="222" y="384"/>
                  </a:lnTo>
                  <a:lnTo>
                    <a:pt x="222" y="384"/>
                  </a:lnTo>
                  <a:lnTo>
                    <a:pt x="222" y="384"/>
                  </a:lnTo>
                  <a:lnTo>
                    <a:pt x="222" y="390"/>
                  </a:lnTo>
                  <a:lnTo>
                    <a:pt x="228" y="402"/>
                  </a:lnTo>
                  <a:lnTo>
                    <a:pt x="232" y="406"/>
                  </a:lnTo>
                  <a:lnTo>
                    <a:pt x="238" y="410"/>
                  </a:lnTo>
                  <a:lnTo>
                    <a:pt x="246" y="412"/>
                  </a:lnTo>
                  <a:lnTo>
                    <a:pt x="258" y="412"/>
                  </a:lnTo>
                  <a:lnTo>
                    <a:pt x="258" y="412"/>
                  </a:lnTo>
                  <a:lnTo>
                    <a:pt x="270" y="408"/>
                  </a:lnTo>
                  <a:lnTo>
                    <a:pt x="284" y="408"/>
                  </a:lnTo>
                  <a:lnTo>
                    <a:pt x="300" y="408"/>
                  </a:lnTo>
                  <a:lnTo>
                    <a:pt x="318" y="412"/>
                  </a:lnTo>
                  <a:lnTo>
                    <a:pt x="342" y="422"/>
                  </a:lnTo>
                  <a:lnTo>
                    <a:pt x="372" y="438"/>
                  </a:lnTo>
                  <a:lnTo>
                    <a:pt x="408" y="460"/>
                  </a:lnTo>
                  <a:lnTo>
                    <a:pt x="454" y="492"/>
                  </a:lnTo>
                  <a:lnTo>
                    <a:pt x="454" y="492"/>
                  </a:lnTo>
                  <a:lnTo>
                    <a:pt x="476" y="510"/>
                  </a:lnTo>
                  <a:lnTo>
                    <a:pt x="498" y="530"/>
                  </a:lnTo>
                  <a:lnTo>
                    <a:pt x="518" y="550"/>
                  </a:lnTo>
                  <a:lnTo>
                    <a:pt x="536" y="570"/>
                  </a:lnTo>
                  <a:lnTo>
                    <a:pt x="554" y="592"/>
                  </a:lnTo>
                  <a:lnTo>
                    <a:pt x="568" y="612"/>
                  </a:lnTo>
                  <a:lnTo>
                    <a:pt x="594" y="652"/>
                  </a:lnTo>
                  <a:lnTo>
                    <a:pt x="616" y="688"/>
                  </a:lnTo>
                  <a:lnTo>
                    <a:pt x="630" y="718"/>
                  </a:lnTo>
                  <a:lnTo>
                    <a:pt x="644" y="750"/>
                  </a:lnTo>
                  <a:lnTo>
                    <a:pt x="644" y="750"/>
                  </a:lnTo>
                  <a:lnTo>
                    <a:pt x="644" y="750"/>
                  </a:lnTo>
                  <a:lnTo>
                    <a:pt x="644" y="750"/>
                  </a:lnTo>
                  <a:lnTo>
                    <a:pt x="652" y="752"/>
                  </a:lnTo>
                  <a:lnTo>
                    <a:pt x="662" y="754"/>
                  </a:lnTo>
                  <a:lnTo>
                    <a:pt x="686" y="756"/>
                  </a:lnTo>
                  <a:lnTo>
                    <a:pt x="720" y="756"/>
                  </a:lnTo>
                  <a:lnTo>
                    <a:pt x="720" y="756"/>
                  </a:lnTo>
                  <a:lnTo>
                    <a:pt x="722" y="756"/>
                  </a:lnTo>
                  <a:lnTo>
                    <a:pt x="722" y="756"/>
                  </a:lnTo>
                  <a:lnTo>
                    <a:pt x="726" y="760"/>
                  </a:lnTo>
                  <a:lnTo>
                    <a:pt x="728" y="768"/>
                  </a:lnTo>
                  <a:lnTo>
                    <a:pt x="730" y="780"/>
                  </a:lnTo>
                  <a:lnTo>
                    <a:pt x="730" y="796"/>
                  </a:lnTo>
                  <a:lnTo>
                    <a:pt x="730" y="834"/>
                  </a:lnTo>
                  <a:lnTo>
                    <a:pt x="722" y="878"/>
                  </a:lnTo>
                  <a:lnTo>
                    <a:pt x="718" y="902"/>
                  </a:lnTo>
                  <a:lnTo>
                    <a:pt x="710" y="926"/>
                  </a:lnTo>
                  <a:lnTo>
                    <a:pt x="702" y="952"/>
                  </a:lnTo>
                  <a:lnTo>
                    <a:pt x="692" y="976"/>
                  </a:lnTo>
                  <a:lnTo>
                    <a:pt x="680" y="1000"/>
                  </a:lnTo>
                  <a:lnTo>
                    <a:pt x="666" y="1022"/>
                  </a:lnTo>
                  <a:lnTo>
                    <a:pt x="650" y="1042"/>
                  </a:lnTo>
                  <a:lnTo>
                    <a:pt x="632" y="1060"/>
                  </a:lnTo>
                  <a:lnTo>
                    <a:pt x="632" y="1060"/>
                  </a:lnTo>
                  <a:lnTo>
                    <a:pt x="620" y="1070"/>
                  </a:lnTo>
                  <a:lnTo>
                    <a:pt x="612" y="1072"/>
                  </a:lnTo>
                  <a:lnTo>
                    <a:pt x="604" y="1074"/>
                  </a:lnTo>
                  <a:lnTo>
                    <a:pt x="604" y="1074"/>
                  </a:lnTo>
                  <a:lnTo>
                    <a:pt x="596" y="1074"/>
                  </a:lnTo>
                  <a:lnTo>
                    <a:pt x="586" y="1072"/>
                  </a:lnTo>
                  <a:lnTo>
                    <a:pt x="578" y="1066"/>
                  </a:lnTo>
                  <a:lnTo>
                    <a:pt x="572" y="1056"/>
                  </a:lnTo>
                  <a:lnTo>
                    <a:pt x="572" y="1056"/>
                  </a:lnTo>
                  <a:lnTo>
                    <a:pt x="570" y="1056"/>
                  </a:lnTo>
                  <a:lnTo>
                    <a:pt x="568" y="1058"/>
                  </a:lnTo>
                  <a:lnTo>
                    <a:pt x="568" y="1058"/>
                  </a:lnTo>
                  <a:lnTo>
                    <a:pt x="568" y="1066"/>
                  </a:lnTo>
                  <a:lnTo>
                    <a:pt x="566" y="1074"/>
                  </a:lnTo>
                  <a:lnTo>
                    <a:pt x="560" y="1080"/>
                  </a:lnTo>
                  <a:lnTo>
                    <a:pt x="558" y="1082"/>
                  </a:lnTo>
                  <a:lnTo>
                    <a:pt x="552" y="1084"/>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52" name="Freeform 25"/>
            <p:cNvSpPr>
              <a:spLocks/>
            </p:cNvSpPr>
            <p:nvPr/>
          </p:nvSpPr>
          <p:spPr bwMode="auto">
            <a:xfrm>
              <a:off x="3360416" y="2500831"/>
              <a:ext cx="2487199" cy="566669"/>
            </a:xfrm>
            <a:custGeom>
              <a:avLst/>
              <a:gdLst>
                <a:gd name="T0" fmla="*/ 0 w 1260"/>
                <a:gd name="T1" fmla="*/ 250 h 280"/>
                <a:gd name="T2" fmla="*/ 30 w 1260"/>
                <a:gd name="T3" fmla="*/ 262 h 280"/>
                <a:gd name="T4" fmla="*/ 90 w 1260"/>
                <a:gd name="T5" fmla="*/ 276 h 280"/>
                <a:gd name="T6" fmla="*/ 184 w 1260"/>
                <a:gd name="T7" fmla="*/ 280 h 280"/>
                <a:gd name="T8" fmla="*/ 246 w 1260"/>
                <a:gd name="T9" fmla="*/ 274 h 280"/>
                <a:gd name="T10" fmla="*/ 308 w 1260"/>
                <a:gd name="T11" fmla="*/ 264 h 280"/>
                <a:gd name="T12" fmla="*/ 418 w 1260"/>
                <a:gd name="T13" fmla="*/ 238 h 280"/>
                <a:gd name="T14" fmla="*/ 504 w 1260"/>
                <a:gd name="T15" fmla="*/ 210 h 280"/>
                <a:gd name="T16" fmla="*/ 582 w 1260"/>
                <a:gd name="T17" fmla="*/ 180 h 280"/>
                <a:gd name="T18" fmla="*/ 600 w 1260"/>
                <a:gd name="T19" fmla="*/ 170 h 280"/>
                <a:gd name="T20" fmla="*/ 664 w 1260"/>
                <a:gd name="T21" fmla="*/ 132 h 280"/>
                <a:gd name="T22" fmla="*/ 708 w 1260"/>
                <a:gd name="T23" fmla="*/ 106 h 280"/>
                <a:gd name="T24" fmla="*/ 744 w 1260"/>
                <a:gd name="T25" fmla="*/ 96 h 280"/>
                <a:gd name="T26" fmla="*/ 798 w 1260"/>
                <a:gd name="T27" fmla="*/ 92 h 280"/>
                <a:gd name="T28" fmla="*/ 922 w 1260"/>
                <a:gd name="T29" fmla="*/ 84 h 280"/>
                <a:gd name="T30" fmla="*/ 988 w 1260"/>
                <a:gd name="T31" fmla="*/ 72 h 280"/>
                <a:gd name="T32" fmla="*/ 1004 w 1260"/>
                <a:gd name="T33" fmla="*/ 64 h 280"/>
                <a:gd name="T34" fmla="*/ 1020 w 1260"/>
                <a:gd name="T35" fmla="*/ 42 h 280"/>
                <a:gd name="T36" fmla="*/ 1036 w 1260"/>
                <a:gd name="T37" fmla="*/ 24 h 280"/>
                <a:gd name="T38" fmla="*/ 1058 w 1260"/>
                <a:gd name="T39" fmla="*/ 10 h 280"/>
                <a:gd name="T40" fmla="*/ 1086 w 1260"/>
                <a:gd name="T41" fmla="*/ 8 h 280"/>
                <a:gd name="T42" fmla="*/ 1100 w 1260"/>
                <a:gd name="T43" fmla="*/ 8 h 280"/>
                <a:gd name="T44" fmla="*/ 1118 w 1260"/>
                <a:gd name="T45" fmla="*/ 14 h 280"/>
                <a:gd name="T46" fmla="*/ 1134 w 1260"/>
                <a:gd name="T47" fmla="*/ 26 h 280"/>
                <a:gd name="T48" fmla="*/ 1144 w 1260"/>
                <a:gd name="T49" fmla="*/ 32 h 280"/>
                <a:gd name="T50" fmla="*/ 1154 w 1260"/>
                <a:gd name="T51" fmla="*/ 32 h 280"/>
                <a:gd name="T52" fmla="*/ 1166 w 1260"/>
                <a:gd name="T53" fmla="*/ 28 h 280"/>
                <a:gd name="T54" fmla="*/ 1168 w 1260"/>
                <a:gd name="T55" fmla="*/ 20 h 280"/>
                <a:gd name="T56" fmla="*/ 1176 w 1260"/>
                <a:gd name="T57" fmla="*/ 8 h 280"/>
                <a:gd name="T58" fmla="*/ 1192 w 1260"/>
                <a:gd name="T59" fmla="*/ 2 h 280"/>
                <a:gd name="T60" fmla="*/ 1204 w 1260"/>
                <a:gd name="T61" fmla="*/ 0 h 280"/>
                <a:gd name="T62" fmla="*/ 1212 w 1260"/>
                <a:gd name="T63" fmla="*/ 8 h 280"/>
                <a:gd name="T64" fmla="*/ 1218 w 1260"/>
                <a:gd name="T65" fmla="*/ 14 h 280"/>
                <a:gd name="T66" fmla="*/ 1232 w 1260"/>
                <a:gd name="T67" fmla="*/ 52 h 280"/>
                <a:gd name="T68" fmla="*/ 1236 w 1260"/>
                <a:gd name="T69" fmla="*/ 60 h 280"/>
                <a:gd name="T70" fmla="*/ 1244 w 1260"/>
                <a:gd name="T71" fmla="*/ 68 h 280"/>
                <a:gd name="T72" fmla="*/ 1246 w 1260"/>
                <a:gd name="T73" fmla="*/ 70 h 280"/>
                <a:gd name="T74" fmla="*/ 1256 w 1260"/>
                <a:gd name="T75" fmla="*/ 68 h 280"/>
                <a:gd name="T76" fmla="*/ 1258 w 1260"/>
                <a:gd name="T77" fmla="*/ 70 h 280"/>
                <a:gd name="T78" fmla="*/ 1260 w 1260"/>
                <a:gd name="T79" fmla="*/ 80 h 280"/>
                <a:gd name="T80" fmla="*/ 1260 w 1260"/>
                <a:gd name="T81" fmla="*/ 128 h 280"/>
                <a:gd name="T82" fmla="*/ 1252 w 1260"/>
                <a:gd name="T83" fmla="*/ 130 h 280"/>
                <a:gd name="T84" fmla="*/ 1236 w 1260"/>
                <a:gd name="T85" fmla="*/ 136 h 280"/>
                <a:gd name="T86" fmla="*/ 1230 w 1260"/>
                <a:gd name="T87" fmla="*/ 138 h 280"/>
                <a:gd name="T88" fmla="*/ 1216 w 1260"/>
                <a:gd name="T89" fmla="*/ 138 h 280"/>
                <a:gd name="T90" fmla="*/ 1210 w 1260"/>
                <a:gd name="T91" fmla="*/ 134 h 280"/>
                <a:gd name="T92" fmla="*/ 1192 w 1260"/>
                <a:gd name="T93" fmla="*/ 118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60" h="280">
                  <a:moveTo>
                    <a:pt x="0" y="250"/>
                  </a:moveTo>
                  <a:lnTo>
                    <a:pt x="0" y="250"/>
                  </a:lnTo>
                  <a:lnTo>
                    <a:pt x="12" y="256"/>
                  </a:lnTo>
                  <a:lnTo>
                    <a:pt x="30" y="262"/>
                  </a:lnTo>
                  <a:lnTo>
                    <a:pt x="56" y="270"/>
                  </a:lnTo>
                  <a:lnTo>
                    <a:pt x="90" y="276"/>
                  </a:lnTo>
                  <a:lnTo>
                    <a:pt x="134" y="280"/>
                  </a:lnTo>
                  <a:lnTo>
                    <a:pt x="184" y="280"/>
                  </a:lnTo>
                  <a:lnTo>
                    <a:pt x="214" y="278"/>
                  </a:lnTo>
                  <a:lnTo>
                    <a:pt x="246" y="274"/>
                  </a:lnTo>
                  <a:lnTo>
                    <a:pt x="246" y="274"/>
                  </a:lnTo>
                  <a:lnTo>
                    <a:pt x="308" y="264"/>
                  </a:lnTo>
                  <a:lnTo>
                    <a:pt x="366" y="252"/>
                  </a:lnTo>
                  <a:lnTo>
                    <a:pt x="418" y="238"/>
                  </a:lnTo>
                  <a:lnTo>
                    <a:pt x="464" y="224"/>
                  </a:lnTo>
                  <a:lnTo>
                    <a:pt x="504" y="210"/>
                  </a:lnTo>
                  <a:lnTo>
                    <a:pt x="536" y="198"/>
                  </a:lnTo>
                  <a:lnTo>
                    <a:pt x="582" y="180"/>
                  </a:lnTo>
                  <a:lnTo>
                    <a:pt x="582" y="180"/>
                  </a:lnTo>
                  <a:lnTo>
                    <a:pt x="600" y="170"/>
                  </a:lnTo>
                  <a:lnTo>
                    <a:pt x="620" y="158"/>
                  </a:lnTo>
                  <a:lnTo>
                    <a:pt x="664" y="132"/>
                  </a:lnTo>
                  <a:lnTo>
                    <a:pt x="688" y="118"/>
                  </a:lnTo>
                  <a:lnTo>
                    <a:pt x="708" y="106"/>
                  </a:lnTo>
                  <a:lnTo>
                    <a:pt x="728" y="98"/>
                  </a:lnTo>
                  <a:lnTo>
                    <a:pt x="744" y="96"/>
                  </a:lnTo>
                  <a:lnTo>
                    <a:pt x="744" y="96"/>
                  </a:lnTo>
                  <a:lnTo>
                    <a:pt x="798" y="92"/>
                  </a:lnTo>
                  <a:lnTo>
                    <a:pt x="880" y="88"/>
                  </a:lnTo>
                  <a:lnTo>
                    <a:pt x="922" y="84"/>
                  </a:lnTo>
                  <a:lnTo>
                    <a:pt x="960" y="78"/>
                  </a:lnTo>
                  <a:lnTo>
                    <a:pt x="988" y="72"/>
                  </a:lnTo>
                  <a:lnTo>
                    <a:pt x="998" y="68"/>
                  </a:lnTo>
                  <a:lnTo>
                    <a:pt x="1004" y="64"/>
                  </a:lnTo>
                  <a:lnTo>
                    <a:pt x="1004" y="64"/>
                  </a:lnTo>
                  <a:lnTo>
                    <a:pt x="1020" y="42"/>
                  </a:lnTo>
                  <a:lnTo>
                    <a:pt x="1028" y="34"/>
                  </a:lnTo>
                  <a:lnTo>
                    <a:pt x="1036" y="24"/>
                  </a:lnTo>
                  <a:lnTo>
                    <a:pt x="1046" y="16"/>
                  </a:lnTo>
                  <a:lnTo>
                    <a:pt x="1058" y="10"/>
                  </a:lnTo>
                  <a:lnTo>
                    <a:pt x="1070" y="8"/>
                  </a:lnTo>
                  <a:lnTo>
                    <a:pt x="1086" y="8"/>
                  </a:lnTo>
                  <a:lnTo>
                    <a:pt x="1086" y="8"/>
                  </a:lnTo>
                  <a:lnTo>
                    <a:pt x="1100" y="8"/>
                  </a:lnTo>
                  <a:lnTo>
                    <a:pt x="1110" y="12"/>
                  </a:lnTo>
                  <a:lnTo>
                    <a:pt x="1118" y="14"/>
                  </a:lnTo>
                  <a:lnTo>
                    <a:pt x="1126" y="18"/>
                  </a:lnTo>
                  <a:lnTo>
                    <a:pt x="1134" y="26"/>
                  </a:lnTo>
                  <a:lnTo>
                    <a:pt x="1140" y="28"/>
                  </a:lnTo>
                  <a:lnTo>
                    <a:pt x="1144" y="32"/>
                  </a:lnTo>
                  <a:lnTo>
                    <a:pt x="1144" y="32"/>
                  </a:lnTo>
                  <a:lnTo>
                    <a:pt x="1154" y="32"/>
                  </a:lnTo>
                  <a:lnTo>
                    <a:pt x="1160" y="32"/>
                  </a:lnTo>
                  <a:lnTo>
                    <a:pt x="1166" y="28"/>
                  </a:lnTo>
                  <a:lnTo>
                    <a:pt x="1166" y="28"/>
                  </a:lnTo>
                  <a:lnTo>
                    <a:pt x="1168" y="20"/>
                  </a:lnTo>
                  <a:lnTo>
                    <a:pt x="1170" y="12"/>
                  </a:lnTo>
                  <a:lnTo>
                    <a:pt x="1176" y="8"/>
                  </a:lnTo>
                  <a:lnTo>
                    <a:pt x="1176" y="8"/>
                  </a:lnTo>
                  <a:lnTo>
                    <a:pt x="1192" y="2"/>
                  </a:lnTo>
                  <a:lnTo>
                    <a:pt x="1200" y="0"/>
                  </a:lnTo>
                  <a:lnTo>
                    <a:pt x="1204" y="0"/>
                  </a:lnTo>
                  <a:lnTo>
                    <a:pt x="1204" y="0"/>
                  </a:lnTo>
                  <a:lnTo>
                    <a:pt x="1212" y="8"/>
                  </a:lnTo>
                  <a:lnTo>
                    <a:pt x="1218" y="14"/>
                  </a:lnTo>
                  <a:lnTo>
                    <a:pt x="1218" y="14"/>
                  </a:lnTo>
                  <a:lnTo>
                    <a:pt x="1226" y="36"/>
                  </a:lnTo>
                  <a:lnTo>
                    <a:pt x="1232" y="52"/>
                  </a:lnTo>
                  <a:lnTo>
                    <a:pt x="1236" y="60"/>
                  </a:lnTo>
                  <a:lnTo>
                    <a:pt x="1236" y="60"/>
                  </a:lnTo>
                  <a:lnTo>
                    <a:pt x="1240" y="66"/>
                  </a:lnTo>
                  <a:lnTo>
                    <a:pt x="1244" y="68"/>
                  </a:lnTo>
                  <a:lnTo>
                    <a:pt x="1246" y="70"/>
                  </a:lnTo>
                  <a:lnTo>
                    <a:pt x="1246" y="70"/>
                  </a:lnTo>
                  <a:lnTo>
                    <a:pt x="1254" y="70"/>
                  </a:lnTo>
                  <a:lnTo>
                    <a:pt x="1256" y="68"/>
                  </a:lnTo>
                  <a:lnTo>
                    <a:pt x="1258" y="70"/>
                  </a:lnTo>
                  <a:lnTo>
                    <a:pt x="1258" y="70"/>
                  </a:lnTo>
                  <a:lnTo>
                    <a:pt x="1260" y="72"/>
                  </a:lnTo>
                  <a:lnTo>
                    <a:pt x="1260" y="80"/>
                  </a:lnTo>
                  <a:lnTo>
                    <a:pt x="1260" y="100"/>
                  </a:lnTo>
                  <a:lnTo>
                    <a:pt x="1260" y="128"/>
                  </a:lnTo>
                  <a:lnTo>
                    <a:pt x="1260" y="128"/>
                  </a:lnTo>
                  <a:lnTo>
                    <a:pt x="1252" y="130"/>
                  </a:lnTo>
                  <a:lnTo>
                    <a:pt x="1244" y="132"/>
                  </a:lnTo>
                  <a:lnTo>
                    <a:pt x="1236" y="136"/>
                  </a:lnTo>
                  <a:lnTo>
                    <a:pt x="1236" y="136"/>
                  </a:lnTo>
                  <a:lnTo>
                    <a:pt x="1230" y="138"/>
                  </a:lnTo>
                  <a:lnTo>
                    <a:pt x="1222" y="140"/>
                  </a:lnTo>
                  <a:lnTo>
                    <a:pt x="1216" y="138"/>
                  </a:lnTo>
                  <a:lnTo>
                    <a:pt x="1210" y="134"/>
                  </a:lnTo>
                  <a:lnTo>
                    <a:pt x="1210" y="134"/>
                  </a:lnTo>
                  <a:lnTo>
                    <a:pt x="1202" y="128"/>
                  </a:lnTo>
                  <a:lnTo>
                    <a:pt x="1192" y="118"/>
                  </a:lnTo>
                  <a:lnTo>
                    <a:pt x="1178" y="104"/>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53" name="Freeform 26"/>
            <p:cNvSpPr>
              <a:spLocks/>
            </p:cNvSpPr>
            <p:nvPr/>
          </p:nvSpPr>
          <p:spPr bwMode="auto">
            <a:xfrm>
              <a:off x="3589396" y="2185115"/>
              <a:ext cx="2045030" cy="655717"/>
            </a:xfrm>
            <a:custGeom>
              <a:avLst/>
              <a:gdLst>
                <a:gd name="T0" fmla="*/ 10 w 1036"/>
                <a:gd name="T1" fmla="*/ 258 h 324"/>
                <a:gd name="T2" fmla="*/ 0 w 1036"/>
                <a:gd name="T3" fmla="*/ 286 h 324"/>
                <a:gd name="T4" fmla="*/ 0 w 1036"/>
                <a:gd name="T5" fmla="*/ 296 h 324"/>
                <a:gd name="T6" fmla="*/ 2 w 1036"/>
                <a:gd name="T7" fmla="*/ 304 h 324"/>
                <a:gd name="T8" fmla="*/ 10 w 1036"/>
                <a:gd name="T9" fmla="*/ 316 h 324"/>
                <a:gd name="T10" fmla="*/ 24 w 1036"/>
                <a:gd name="T11" fmla="*/ 324 h 324"/>
                <a:gd name="T12" fmla="*/ 52 w 1036"/>
                <a:gd name="T13" fmla="*/ 322 h 324"/>
                <a:gd name="T14" fmla="*/ 70 w 1036"/>
                <a:gd name="T15" fmla="*/ 320 h 324"/>
                <a:gd name="T16" fmla="*/ 136 w 1036"/>
                <a:gd name="T17" fmla="*/ 320 h 324"/>
                <a:gd name="T18" fmla="*/ 186 w 1036"/>
                <a:gd name="T19" fmla="*/ 320 h 324"/>
                <a:gd name="T20" fmla="*/ 234 w 1036"/>
                <a:gd name="T21" fmla="*/ 314 h 324"/>
                <a:gd name="T22" fmla="*/ 246 w 1036"/>
                <a:gd name="T23" fmla="*/ 308 h 324"/>
                <a:gd name="T24" fmla="*/ 270 w 1036"/>
                <a:gd name="T25" fmla="*/ 292 h 324"/>
                <a:gd name="T26" fmla="*/ 312 w 1036"/>
                <a:gd name="T27" fmla="*/ 256 h 324"/>
                <a:gd name="T28" fmla="*/ 376 w 1036"/>
                <a:gd name="T29" fmla="*/ 194 h 324"/>
                <a:gd name="T30" fmla="*/ 416 w 1036"/>
                <a:gd name="T31" fmla="*/ 164 h 324"/>
                <a:gd name="T32" fmla="*/ 462 w 1036"/>
                <a:gd name="T33" fmla="*/ 136 h 324"/>
                <a:gd name="T34" fmla="*/ 514 w 1036"/>
                <a:gd name="T35" fmla="*/ 114 h 324"/>
                <a:gd name="T36" fmla="*/ 570 w 1036"/>
                <a:gd name="T37" fmla="*/ 94 h 324"/>
                <a:gd name="T38" fmla="*/ 754 w 1036"/>
                <a:gd name="T39" fmla="*/ 44 h 324"/>
                <a:gd name="T40" fmla="*/ 880 w 1036"/>
                <a:gd name="T41" fmla="*/ 16 h 324"/>
                <a:gd name="T42" fmla="*/ 896 w 1036"/>
                <a:gd name="T43" fmla="*/ 16 h 324"/>
                <a:gd name="T44" fmla="*/ 914 w 1036"/>
                <a:gd name="T45" fmla="*/ 20 h 324"/>
                <a:gd name="T46" fmla="*/ 924 w 1036"/>
                <a:gd name="T47" fmla="*/ 34 h 324"/>
                <a:gd name="T48" fmla="*/ 926 w 1036"/>
                <a:gd name="T49" fmla="*/ 42 h 324"/>
                <a:gd name="T50" fmla="*/ 928 w 1036"/>
                <a:gd name="T51" fmla="*/ 60 h 324"/>
                <a:gd name="T52" fmla="*/ 934 w 1036"/>
                <a:gd name="T53" fmla="*/ 64 h 324"/>
                <a:gd name="T54" fmla="*/ 942 w 1036"/>
                <a:gd name="T55" fmla="*/ 62 h 324"/>
                <a:gd name="T56" fmla="*/ 966 w 1036"/>
                <a:gd name="T57" fmla="*/ 56 h 324"/>
                <a:gd name="T58" fmla="*/ 956 w 1036"/>
                <a:gd name="T59" fmla="*/ 66 h 324"/>
                <a:gd name="T60" fmla="*/ 940 w 1036"/>
                <a:gd name="T61" fmla="*/ 78 h 324"/>
                <a:gd name="T62" fmla="*/ 938 w 1036"/>
                <a:gd name="T63" fmla="*/ 78 h 324"/>
                <a:gd name="T64" fmla="*/ 934 w 1036"/>
                <a:gd name="T65" fmla="*/ 90 h 324"/>
                <a:gd name="T66" fmla="*/ 936 w 1036"/>
                <a:gd name="T67" fmla="*/ 98 h 324"/>
                <a:gd name="T68" fmla="*/ 946 w 1036"/>
                <a:gd name="T69" fmla="*/ 104 h 324"/>
                <a:gd name="T70" fmla="*/ 958 w 1036"/>
                <a:gd name="T71" fmla="*/ 104 h 324"/>
                <a:gd name="T72" fmla="*/ 972 w 1036"/>
                <a:gd name="T73" fmla="*/ 104 h 324"/>
                <a:gd name="T74" fmla="*/ 974 w 1036"/>
                <a:gd name="T75" fmla="*/ 98 h 324"/>
                <a:gd name="T76" fmla="*/ 980 w 1036"/>
                <a:gd name="T77" fmla="*/ 72 h 324"/>
                <a:gd name="T78" fmla="*/ 976 w 1036"/>
                <a:gd name="T79" fmla="*/ 62 h 324"/>
                <a:gd name="T80" fmla="*/ 968 w 1036"/>
                <a:gd name="T81" fmla="*/ 54 h 324"/>
                <a:gd name="T82" fmla="*/ 966 w 1036"/>
                <a:gd name="T83" fmla="*/ 36 h 324"/>
                <a:gd name="T84" fmla="*/ 968 w 1036"/>
                <a:gd name="T85" fmla="*/ 32 h 324"/>
                <a:gd name="T86" fmla="*/ 974 w 1036"/>
                <a:gd name="T87" fmla="*/ 24 h 324"/>
                <a:gd name="T88" fmla="*/ 974 w 1036"/>
                <a:gd name="T89" fmla="*/ 18 h 324"/>
                <a:gd name="T90" fmla="*/ 972 w 1036"/>
                <a:gd name="T91" fmla="*/ 16 h 324"/>
                <a:gd name="T92" fmla="*/ 964 w 1036"/>
                <a:gd name="T93" fmla="*/ 8 h 324"/>
                <a:gd name="T94" fmla="*/ 964 w 1036"/>
                <a:gd name="T95" fmla="*/ 6 h 324"/>
                <a:gd name="T96" fmla="*/ 972 w 1036"/>
                <a:gd name="T97" fmla="*/ 0 h 324"/>
                <a:gd name="T98" fmla="*/ 974 w 1036"/>
                <a:gd name="T99" fmla="*/ 2 h 324"/>
                <a:gd name="T100" fmla="*/ 988 w 1036"/>
                <a:gd name="T101" fmla="*/ 14 h 324"/>
                <a:gd name="T102" fmla="*/ 990 w 1036"/>
                <a:gd name="T103" fmla="*/ 20 h 324"/>
                <a:gd name="T104" fmla="*/ 992 w 1036"/>
                <a:gd name="T105" fmla="*/ 40 h 324"/>
                <a:gd name="T106" fmla="*/ 988 w 1036"/>
                <a:gd name="T107" fmla="*/ 44 h 324"/>
                <a:gd name="T108" fmla="*/ 978 w 1036"/>
                <a:gd name="T109" fmla="*/ 54 h 324"/>
                <a:gd name="T110" fmla="*/ 1026 w 1036"/>
                <a:gd name="T111" fmla="*/ 52 h 324"/>
                <a:gd name="T112" fmla="*/ 1036 w 1036"/>
                <a:gd name="T113" fmla="*/ 74 h 324"/>
                <a:gd name="T114" fmla="*/ 1032 w 1036"/>
                <a:gd name="T115" fmla="*/ 104 h 324"/>
                <a:gd name="T116" fmla="*/ 1030 w 1036"/>
                <a:gd name="T117" fmla="*/ 108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036" h="324">
                  <a:moveTo>
                    <a:pt x="10" y="258"/>
                  </a:moveTo>
                  <a:lnTo>
                    <a:pt x="10" y="258"/>
                  </a:lnTo>
                  <a:lnTo>
                    <a:pt x="4" y="272"/>
                  </a:lnTo>
                  <a:lnTo>
                    <a:pt x="0" y="286"/>
                  </a:lnTo>
                  <a:lnTo>
                    <a:pt x="0" y="290"/>
                  </a:lnTo>
                  <a:lnTo>
                    <a:pt x="0" y="296"/>
                  </a:lnTo>
                  <a:lnTo>
                    <a:pt x="0" y="296"/>
                  </a:lnTo>
                  <a:lnTo>
                    <a:pt x="2" y="304"/>
                  </a:lnTo>
                  <a:lnTo>
                    <a:pt x="6" y="310"/>
                  </a:lnTo>
                  <a:lnTo>
                    <a:pt x="10" y="316"/>
                  </a:lnTo>
                  <a:lnTo>
                    <a:pt x="16" y="320"/>
                  </a:lnTo>
                  <a:lnTo>
                    <a:pt x="24" y="324"/>
                  </a:lnTo>
                  <a:lnTo>
                    <a:pt x="36" y="324"/>
                  </a:lnTo>
                  <a:lnTo>
                    <a:pt x="52" y="322"/>
                  </a:lnTo>
                  <a:lnTo>
                    <a:pt x="52" y="322"/>
                  </a:lnTo>
                  <a:lnTo>
                    <a:pt x="70" y="320"/>
                  </a:lnTo>
                  <a:lnTo>
                    <a:pt x="90" y="318"/>
                  </a:lnTo>
                  <a:lnTo>
                    <a:pt x="136" y="320"/>
                  </a:lnTo>
                  <a:lnTo>
                    <a:pt x="160" y="320"/>
                  </a:lnTo>
                  <a:lnTo>
                    <a:pt x="186" y="320"/>
                  </a:lnTo>
                  <a:lnTo>
                    <a:pt x="210" y="318"/>
                  </a:lnTo>
                  <a:lnTo>
                    <a:pt x="234" y="314"/>
                  </a:lnTo>
                  <a:lnTo>
                    <a:pt x="234" y="314"/>
                  </a:lnTo>
                  <a:lnTo>
                    <a:pt x="246" y="308"/>
                  </a:lnTo>
                  <a:lnTo>
                    <a:pt x="258" y="302"/>
                  </a:lnTo>
                  <a:lnTo>
                    <a:pt x="270" y="292"/>
                  </a:lnTo>
                  <a:lnTo>
                    <a:pt x="284" y="282"/>
                  </a:lnTo>
                  <a:lnTo>
                    <a:pt x="312" y="256"/>
                  </a:lnTo>
                  <a:lnTo>
                    <a:pt x="342" y="226"/>
                  </a:lnTo>
                  <a:lnTo>
                    <a:pt x="376" y="194"/>
                  </a:lnTo>
                  <a:lnTo>
                    <a:pt x="396" y="178"/>
                  </a:lnTo>
                  <a:lnTo>
                    <a:pt x="416" y="164"/>
                  </a:lnTo>
                  <a:lnTo>
                    <a:pt x="438" y="148"/>
                  </a:lnTo>
                  <a:lnTo>
                    <a:pt x="462" y="136"/>
                  </a:lnTo>
                  <a:lnTo>
                    <a:pt x="486" y="124"/>
                  </a:lnTo>
                  <a:lnTo>
                    <a:pt x="514" y="114"/>
                  </a:lnTo>
                  <a:lnTo>
                    <a:pt x="514" y="114"/>
                  </a:lnTo>
                  <a:lnTo>
                    <a:pt x="570" y="94"/>
                  </a:lnTo>
                  <a:lnTo>
                    <a:pt x="632" y="76"/>
                  </a:lnTo>
                  <a:lnTo>
                    <a:pt x="754" y="44"/>
                  </a:lnTo>
                  <a:lnTo>
                    <a:pt x="850" y="22"/>
                  </a:lnTo>
                  <a:lnTo>
                    <a:pt x="880" y="16"/>
                  </a:lnTo>
                  <a:lnTo>
                    <a:pt x="896" y="16"/>
                  </a:lnTo>
                  <a:lnTo>
                    <a:pt x="896" y="16"/>
                  </a:lnTo>
                  <a:lnTo>
                    <a:pt x="906" y="16"/>
                  </a:lnTo>
                  <a:lnTo>
                    <a:pt x="914" y="20"/>
                  </a:lnTo>
                  <a:lnTo>
                    <a:pt x="920" y="26"/>
                  </a:lnTo>
                  <a:lnTo>
                    <a:pt x="924" y="34"/>
                  </a:lnTo>
                  <a:lnTo>
                    <a:pt x="924" y="34"/>
                  </a:lnTo>
                  <a:lnTo>
                    <a:pt x="926" y="42"/>
                  </a:lnTo>
                  <a:lnTo>
                    <a:pt x="926" y="52"/>
                  </a:lnTo>
                  <a:lnTo>
                    <a:pt x="928" y="60"/>
                  </a:lnTo>
                  <a:lnTo>
                    <a:pt x="930" y="62"/>
                  </a:lnTo>
                  <a:lnTo>
                    <a:pt x="934" y="64"/>
                  </a:lnTo>
                  <a:lnTo>
                    <a:pt x="934" y="64"/>
                  </a:lnTo>
                  <a:lnTo>
                    <a:pt x="942" y="62"/>
                  </a:lnTo>
                  <a:lnTo>
                    <a:pt x="952" y="60"/>
                  </a:lnTo>
                  <a:lnTo>
                    <a:pt x="966" y="56"/>
                  </a:lnTo>
                  <a:lnTo>
                    <a:pt x="966" y="56"/>
                  </a:lnTo>
                  <a:lnTo>
                    <a:pt x="956" y="66"/>
                  </a:lnTo>
                  <a:lnTo>
                    <a:pt x="948" y="74"/>
                  </a:lnTo>
                  <a:lnTo>
                    <a:pt x="940" y="78"/>
                  </a:lnTo>
                  <a:lnTo>
                    <a:pt x="940" y="78"/>
                  </a:lnTo>
                  <a:lnTo>
                    <a:pt x="938" y="78"/>
                  </a:lnTo>
                  <a:lnTo>
                    <a:pt x="936" y="82"/>
                  </a:lnTo>
                  <a:lnTo>
                    <a:pt x="934" y="90"/>
                  </a:lnTo>
                  <a:lnTo>
                    <a:pt x="934" y="94"/>
                  </a:lnTo>
                  <a:lnTo>
                    <a:pt x="936" y="98"/>
                  </a:lnTo>
                  <a:lnTo>
                    <a:pt x="940" y="102"/>
                  </a:lnTo>
                  <a:lnTo>
                    <a:pt x="946" y="104"/>
                  </a:lnTo>
                  <a:lnTo>
                    <a:pt x="946" y="104"/>
                  </a:lnTo>
                  <a:lnTo>
                    <a:pt x="958" y="104"/>
                  </a:lnTo>
                  <a:lnTo>
                    <a:pt x="966" y="104"/>
                  </a:lnTo>
                  <a:lnTo>
                    <a:pt x="972" y="104"/>
                  </a:lnTo>
                  <a:lnTo>
                    <a:pt x="972" y="104"/>
                  </a:lnTo>
                  <a:lnTo>
                    <a:pt x="974" y="98"/>
                  </a:lnTo>
                  <a:lnTo>
                    <a:pt x="978" y="86"/>
                  </a:lnTo>
                  <a:lnTo>
                    <a:pt x="980" y="72"/>
                  </a:lnTo>
                  <a:lnTo>
                    <a:pt x="978" y="66"/>
                  </a:lnTo>
                  <a:lnTo>
                    <a:pt x="976" y="62"/>
                  </a:lnTo>
                  <a:lnTo>
                    <a:pt x="976" y="62"/>
                  </a:lnTo>
                  <a:lnTo>
                    <a:pt x="968" y="54"/>
                  </a:lnTo>
                  <a:lnTo>
                    <a:pt x="966" y="44"/>
                  </a:lnTo>
                  <a:lnTo>
                    <a:pt x="966" y="36"/>
                  </a:lnTo>
                  <a:lnTo>
                    <a:pt x="968" y="32"/>
                  </a:lnTo>
                  <a:lnTo>
                    <a:pt x="968" y="32"/>
                  </a:lnTo>
                  <a:lnTo>
                    <a:pt x="972" y="30"/>
                  </a:lnTo>
                  <a:lnTo>
                    <a:pt x="974" y="24"/>
                  </a:lnTo>
                  <a:lnTo>
                    <a:pt x="974" y="24"/>
                  </a:lnTo>
                  <a:lnTo>
                    <a:pt x="974" y="18"/>
                  </a:lnTo>
                  <a:lnTo>
                    <a:pt x="972" y="16"/>
                  </a:lnTo>
                  <a:lnTo>
                    <a:pt x="972" y="16"/>
                  </a:lnTo>
                  <a:lnTo>
                    <a:pt x="966" y="12"/>
                  </a:lnTo>
                  <a:lnTo>
                    <a:pt x="964" y="8"/>
                  </a:lnTo>
                  <a:lnTo>
                    <a:pt x="964" y="6"/>
                  </a:lnTo>
                  <a:lnTo>
                    <a:pt x="964" y="6"/>
                  </a:lnTo>
                  <a:lnTo>
                    <a:pt x="968" y="2"/>
                  </a:lnTo>
                  <a:lnTo>
                    <a:pt x="972" y="0"/>
                  </a:lnTo>
                  <a:lnTo>
                    <a:pt x="974" y="2"/>
                  </a:lnTo>
                  <a:lnTo>
                    <a:pt x="974" y="2"/>
                  </a:lnTo>
                  <a:lnTo>
                    <a:pt x="982" y="6"/>
                  </a:lnTo>
                  <a:lnTo>
                    <a:pt x="988" y="14"/>
                  </a:lnTo>
                  <a:lnTo>
                    <a:pt x="988" y="14"/>
                  </a:lnTo>
                  <a:lnTo>
                    <a:pt x="990" y="20"/>
                  </a:lnTo>
                  <a:lnTo>
                    <a:pt x="992" y="26"/>
                  </a:lnTo>
                  <a:lnTo>
                    <a:pt x="992" y="40"/>
                  </a:lnTo>
                  <a:lnTo>
                    <a:pt x="992" y="40"/>
                  </a:lnTo>
                  <a:lnTo>
                    <a:pt x="988" y="44"/>
                  </a:lnTo>
                  <a:lnTo>
                    <a:pt x="984" y="48"/>
                  </a:lnTo>
                  <a:lnTo>
                    <a:pt x="978" y="54"/>
                  </a:lnTo>
                  <a:lnTo>
                    <a:pt x="1026" y="52"/>
                  </a:lnTo>
                  <a:lnTo>
                    <a:pt x="1026" y="52"/>
                  </a:lnTo>
                  <a:lnTo>
                    <a:pt x="1036" y="74"/>
                  </a:lnTo>
                  <a:lnTo>
                    <a:pt x="1036" y="74"/>
                  </a:lnTo>
                  <a:lnTo>
                    <a:pt x="1034" y="94"/>
                  </a:lnTo>
                  <a:lnTo>
                    <a:pt x="1032" y="104"/>
                  </a:lnTo>
                  <a:lnTo>
                    <a:pt x="1032" y="108"/>
                  </a:lnTo>
                  <a:lnTo>
                    <a:pt x="1030" y="108"/>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54" name="Freeform 27"/>
            <p:cNvSpPr>
              <a:spLocks/>
            </p:cNvSpPr>
            <p:nvPr/>
          </p:nvSpPr>
          <p:spPr bwMode="auto">
            <a:xfrm>
              <a:off x="5413342" y="2253925"/>
              <a:ext cx="82907" cy="44524"/>
            </a:xfrm>
            <a:custGeom>
              <a:avLst/>
              <a:gdLst>
                <a:gd name="T0" fmla="*/ 42 w 42"/>
                <a:gd name="T1" fmla="*/ 22 h 22"/>
                <a:gd name="T2" fmla="*/ 42 w 42"/>
                <a:gd name="T3" fmla="*/ 22 h 22"/>
                <a:gd name="T4" fmla="*/ 26 w 42"/>
                <a:gd name="T5" fmla="*/ 10 h 22"/>
                <a:gd name="T6" fmla="*/ 14 w 42"/>
                <a:gd name="T7" fmla="*/ 4 h 22"/>
                <a:gd name="T8" fmla="*/ 6 w 42"/>
                <a:gd name="T9" fmla="*/ 0 h 22"/>
                <a:gd name="T10" fmla="*/ 6 w 42"/>
                <a:gd name="T11" fmla="*/ 0 h 22"/>
                <a:gd name="T12" fmla="*/ 2 w 42"/>
                <a:gd name="T13" fmla="*/ 2 h 22"/>
                <a:gd name="T14" fmla="*/ 0 w 42"/>
                <a:gd name="T15" fmla="*/ 4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22">
                  <a:moveTo>
                    <a:pt x="42" y="22"/>
                  </a:moveTo>
                  <a:lnTo>
                    <a:pt x="42" y="22"/>
                  </a:lnTo>
                  <a:lnTo>
                    <a:pt x="26" y="10"/>
                  </a:lnTo>
                  <a:lnTo>
                    <a:pt x="14" y="4"/>
                  </a:lnTo>
                  <a:lnTo>
                    <a:pt x="6" y="0"/>
                  </a:lnTo>
                  <a:lnTo>
                    <a:pt x="6" y="0"/>
                  </a:lnTo>
                  <a:lnTo>
                    <a:pt x="2" y="2"/>
                  </a:lnTo>
                  <a:lnTo>
                    <a:pt x="0" y="4"/>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55" name="Freeform 28"/>
            <p:cNvSpPr>
              <a:spLocks/>
            </p:cNvSpPr>
            <p:nvPr/>
          </p:nvSpPr>
          <p:spPr bwMode="auto">
            <a:xfrm>
              <a:off x="3305145" y="2377131"/>
              <a:ext cx="2392448" cy="1339768"/>
            </a:xfrm>
            <a:custGeom>
              <a:avLst/>
              <a:gdLst>
                <a:gd name="T0" fmla="*/ 150 w 1212"/>
                <a:gd name="T1" fmla="*/ 170 h 662"/>
                <a:gd name="T2" fmla="*/ 258 w 1212"/>
                <a:gd name="T3" fmla="*/ 124 h 662"/>
                <a:gd name="T4" fmla="*/ 416 w 1212"/>
                <a:gd name="T5" fmla="*/ 70 h 662"/>
                <a:gd name="T6" fmla="*/ 512 w 1212"/>
                <a:gd name="T7" fmla="*/ 44 h 662"/>
                <a:gd name="T8" fmla="*/ 612 w 1212"/>
                <a:gd name="T9" fmla="*/ 22 h 662"/>
                <a:gd name="T10" fmla="*/ 712 w 1212"/>
                <a:gd name="T11" fmla="*/ 10 h 662"/>
                <a:gd name="T12" fmla="*/ 810 w 1212"/>
                <a:gd name="T13" fmla="*/ 4 h 662"/>
                <a:gd name="T14" fmla="*/ 986 w 1212"/>
                <a:gd name="T15" fmla="*/ 0 h 662"/>
                <a:gd name="T16" fmla="*/ 1170 w 1212"/>
                <a:gd name="T17" fmla="*/ 8 h 662"/>
                <a:gd name="T18" fmla="*/ 1212 w 1212"/>
                <a:gd name="T19" fmla="*/ 10 h 662"/>
                <a:gd name="T20" fmla="*/ 1174 w 1212"/>
                <a:gd name="T21" fmla="*/ 12 h 662"/>
                <a:gd name="T22" fmla="*/ 1070 w 1212"/>
                <a:gd name="T23" fmla="*/ 12 h 662"/>
                <a:gd name="T24" fmla="*/ 1060 w 1212"/>
                <a:gd name="T25" fmla="*/ 10 h 662"/>
                <a:gd name="T26" fmla="*/ 1042 w 1212"/>
                <a:gd name="T27" fmla="*/ 14 h 662"/>
                <a:gd name="T28" fmla="*/ 1006 w 1212"/>
                <a:gd name="T29" fmla="*/ 34 h 662"/>
                <a:gd name="T30" fmla="*/ 968 w 1212"/>
                <a:gd name="T31" fmla="*/ 62 h 662"/>
                <a:gd name="T32" fmla="*/ 940 w 1212"/>
                <a:gd name="T33" fmla="*/ 76 h 662"/>
                <a:gd name="T34" fmla="*/ 904 w 1212"/>
                <a:gd name="T35" fmla="*/ 86 h 662"/>
                <a:gd name="T36" fmla="*/ 818 w 1212"/>
                <a:gd name="T37" fmla="*/ 98 h 662"/>
                <a:gd name="T38" fmla="*/ 722 w 1212"/>
                <a:gd name="T39" fmla="*/ 106 h 662"/>
                <a:gd name="T40" fmla="*/ 654 w 1212"/>
                <a:gd name="T41" fmla="*/ 118 h 662"/>
                <a:gd name="T42" fmla="*/ 634 w 1212"/>
                <a:gd name="T43" fmla="*/ 126 h 662"/>
                <a:gd name="T44" fmla="*/ 570 w 1212"/>
                <a:gd name="T45" fmla="*/ 152 h 662"/>
                <a:gd name="T46" fmla="*/ 530 w 1212"/>
                <a:gd name="T47" fmla="*/ 178 h 662"/>
                <a:gd name="T48" fmla="*/ 468 w 1212"/>
                <a:gd name="T49" fmla="*/ 216 h 662"/>
                <a:gd name="T50" fmla="*/ 440 w 1212"/>
                <a:gd name="T51" fmla="*/ 228 h 662"/>
                <a:gd name="T52" fmla="*/ 342 w 1212"/>
                <a:gd name="T53" fmla="*/ 264 h 662"/>
                <a:gd name="T54" fmla="*/ 266 w 1212"/>
                <a:gd name="T55" fmla="*/ 280 h 662"/>
                <a:gd name="T56" fmla="*/ 256 w 1212"/>
                <a:gd name="T57" fmla="*/ 282 h 662"/>
                <a:gd name="T58" fmla="*/ 240 w 1212"/>
                <a:gd name="T59" fmla="*/ 280 h 662"/>
                <a:gd name="T60" fmla="*/ 222 w 1212"/>
                <a:gd name="T61" fmla="*/ 270 h 662"/>
                <a:gd name="T62" fmla="*/ 208 w 1212"/>
                <a:gd name="T63" fmla="*/ 252 h 662"/>
                <a:gd name="T64" fmla="*/ 200 w 1212"/>
                <a:gd name="T65" fmla="*/ 236 h 662"/>
                <a:gd name="T66" fmla="*/ 198 w 1212"/>
                <a:gd name="T67" fmla="*/ 232 h 662"/>
                <a:gd name="T68" fmla="*/ 188 w 1212"/>
                <a:gd name="T69" fmla="*/ 228 h 662"/>
                <a:gd name="T70" fmla="*/ 170 w 1212"/>
                <a:gd name="T71" fmla="*/ 232 h 662"/>
                <a:gd name="T72" fmla="*/ 154 w 1212"/>
                <a:gd name="T73" fmla="*/ 244 h 662"/>
                <a:gd name="T74" fmla="*/ 124 w 1212"/>
                <a:gd name="T75" fmla="*/ 262 h 662"/>
                <a:gd name="T76" fmla="*/ 94 w 1212"/>
                <a:gd name="T77" fmla="*/ 272 h 662"/>
                <a:gd name="T78" fmla="*/ 66 w 1212"/>
                <a:gd name="T79" fmla="*/ 272 h 662"/>
                <a:gd name="T80" fmla="*/ 32 w 1212"/>
                <a:gd name="T81" fmla="*/ 266 h 662"/>
                <a:gd name="T82" fmla="*/ 0 w 1212"/>
                <a:gd name="T83" fmla="*/ 252 h 662"/>
                <a:gd name="T84" fmla="*/ 6 w 1212"/>
                <a:gd name="T85" fmla="*/ 262 h 662"/>
                <a:gd name="T86" fmla="*/ 32 w 1212"/>
                <a:gd name="T87" fmla="*/ 328 h 662"/>
                <a:gd name="T88" fmla="*/ 76 w 1212"/>
                <a:gd name="T89" fmla="*/ 458 h 662"/>
                <a:gd name="T90" fmla="*/ 134 w 1212"/>
                <a:gd name="T91" fmla="*/ 648 h 662"/>
                <a:gd name="T92" fmla="*/ 134 w 1212"/>
                <a:gd name="T93" fmla="*/ 654 h 662"/>
                <a:gd name="T94" fmla="*/ 128 w 1212"/>
                <a:gd name="T95"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12" h="662">
                  <a:moveTo>
                    <a:pt x="150" y="170"/>
                  </a:moveTo>
                  <a:lnTo>
                    <a:pt x="150" y="170"/>
                  </a:lnTo>
                  <a:lnTo>
                    <a:pt x="200" y="148"/>
                  </a:lnTo>
                  <a:lnTo>
                    <a:pt x="258" y="124"/>
                  </a:lnTo>
                  <a:lnTo>
                    <a:pt x="330" y="98"/>
                  </a:lnTo>
                  <a:lnTo>
                    <a:pt x="416" y="70"/>
                  </a:lnTo>
                  <a:lnTo>
                    <a:pt x="464" y="56"/>
                  </a:lnTo>
                  <a:lnTo>
                    <a:pt x="512" y="44"/>
                  </a:lnTo>
                  <a:lnTo>
                    <a:pt x="562" y="32"/>
                  </a:lnTo>
                  <a:lnTo>
                    <a:pt x="612" y="22"/>
                  </a:lnTo>
                  <a:lnTo>
                    <a:pt x="662" y="16"/>
                  </a:lnTo>
                  <a:lnTo>
                    <a:pt x="712" y="10"/>
                  </a:lnTo>
                  <a:lnTo>
                    <a:pt x="712" y="10"/>
                  </a:lnTo>
                  <a:lnTo>
                    <a:pt x="810" y="4"/>
                  </a:lnTo>
                  <a:lnTo>
                    <a:pt x="902" y="2"/>
                  </a:lnTo>
                  <a:lnTo>
                    <a:pt x="986" y="0"/>
                  </a:lnTo>
                  <a:lnTo>
                    <a:pt x="1062" y="2"/>
                  </a:lnTo>
                  <a:lnTo>
                    <a:pt x="1170" y="8"/>
                  </a:lnTo>
                  <a:lnTo>
                    <a:pt x="1212" y="10"/>
                  </a:lnTo>
                  <a:lnTo>
                    <a:pt x="1212" y="10"/>
                  </a:lnTo>
                  <a:lnTo>
                    <a:pt x="1174" y="12"/>
                  </a:lnTo>
                  <a:lnTo>
                    <a:pt x="1174" y="12"/>
                  </a:lnTo>
                  <a:lnTo>
                    <a:pt x="1116" y="12"/>
                  </a:lnTo>
                  <a:lnTo>
                    <a:pt x="1070" y="12"/>
                  </a:lnTo>
                  <a:lnTo>
                    <a:pt x="1070" y="12"/>
                  </a:lnTo>
                  <a:lnTo>
                    <a:pt x="1060" y="10"/>
                  </a:lnTo>
                  <a:lnTo>
                    <a:pt x="1050" y="12"/>
                  </a:lnTo>
                  <a:lnTo>
                    <a:pt x="1042" y="14"/>
                  </a:lnTo>
                  <a:lnTo>
                    <a:pt x="1032" y="18"/>
                  </a:lnTo>
                  <a:lnTo>
                    <a:pt x="1006" y="34"/>
                  </a:lnTo>
                  <a:lnTo>
                    <a:pt x="968" y="62"/>
                  </a:lnTo>
                  <a:lnTo>
                    <a:pt x="968" y="62"/>
                  </a:lnTo>
                  <a:lnTo>
                    <a:pt x="956" y="70"/>
                  </a:lnTo>
                  <a:lnTo>
                    <a:pt x="940" y="76"/>
                  </a:lnTo>
                  <a:lnTo>
                    <a:pt x="922" y="82"/>
                  </a:lnTo>
                  <a:lnTo>
                    <a:pt x="904" y="86"/>
                  </a:lnTo>
                  <a:lnTo>
                    <a:pt x="862" y="92"/>
                  </a:lnTo>
                  <a:lnTo>
                    <a:pt x="818" y="98"/>
                  </a:lnTo>
                  <a:lnTo>
                    <a:pt x="770" y="102"/>
                  </a:lnTo>
                  <a:lnTo>
                    <a:pt x="722" y="106"/>
                  </a:lnTo>
                  <a:lnTo>
                    <a:pt x="676" y="114"/>
                  </a:lnTo>
                  <a:lnTo>
                    <a:pt x="654" y="118"/>
                  </a:lnTo>
                  <a:lnTo>
                    <a:pt x="634" y="126"/>
                  </a:lnTo>
                  <a:lnTo>
                    <a:pt x="634" y="126"/>
                  </a:lnTo>
                  <a:lnTo>
                    <a:pt x="598" y="138"/>
                  </a:lnTo>
                  <a:lnTo>
                    <a:pt x="570" y="152"/>
                  </a:lnTo>
                  <a:lnTo>
                    <a:pt x="548" y="164"/>
                  </a:lnTo>
                  <a:lnTo>
                    <a:pt x="530" y="178"/>
                  </a:lnTo>
                  <a:lnTo>
                    <a:pt x="492" y="202"/>
                  </a:lnTo>
                  <a:lnTo>
                    <a:pt x="468" y="216"/>
                  </a:lnTo>
                  <a:lnTo>
                    <a:pt x="440" y="228"/>
                  </a:lnTo>
                  <a:lnTo>
                    <a:pt x="440" y="228"/>
                  </a:lnTo>
                  <a:lnTo>
                    <a:pt x="384" y="250"/>
                  </a:lnTo>
                  <a:lnTo>
                    <a:pt x="342" y="264"/>
                  </a:lnTo>
                  <a:lnTo>
                    <a:pt x="306" y="272"/>
                  </a:lnTo>
                  <a:lnTo>
                    <a:pt x="266" y="280"/>
                  </a:lnTo>
                  <a:lnTo>
                    <a:pt x="266" y="280"/>
                  </a:lnTo>
                  <a:lnTo>
                    <a:pt x="256" y="282"/>
                  </a:lnTo>
                  <a:lnTo>
                    <a:pt x="248" y="280"/>
                  </a:lnTo>
                  <a:lnTo>
                    <a:pt x="240" y="280"/>
                  </a:lnTo>
                  <a:lnTo>
                    <a:pt x="232" y="278"/>
                  </a:lnTo>
                  <a:lnTo>
                    <a:pt x="222" y="270"/>
                  </a:lnTo>
                  <a:lnTo>
                    <a:pt x="214" y="262"/>
                  </a:lnTo>
                  <a:lnTo>
                    <a:pt x="208" y="252"/>
                  </a:lnTo>
                  <a:lnTo>
                    <a:pt x="204" y="244"/>
                  </a:lnTo>
                  <a:lnTo>
                    <a:pt x="200" y="236"/>
                  </a:lnTo>
                  <a:lnTo>
                    <a:pt x="198" y="232"/>
                  </a:lnTo>
                  <a:lnTo>
                    <a:pt x="198" y="232"/>
                  </a:lnTo>
                  <a:lnTo>
                    <a:pt x="194" y="228"/>
                  </a:lnTo>
                  <a:lnTo>
                    <a:pt x="188" y="228"/>
                  </a:lnTo>
                  <a:lnTo>
                    <a:pt x="180" y="228"/>
                  </a:lnTo>
                  <a:lnTo>
                    <a:pt x="170" y="232"/>
                  </a:lnTo>
                  <a:lnTo>
                    <a:pt x="170" y="232"/>
                  </a:lnTo>
                  <a:lnTo>
                    <a:pt x="154" y="244"/>
                  </a:lnTo>
                  <a:lnTo>
                    <a:pt x="140" y="254"/>
                  </a:lnTo>
                  <a:lnTo>
                    <a:pt x="124" y="262"/>
                  </a:lnTo>
                  <a:lnTo>
                    <a:pt x="110" y="268"/>
                  </a:lnTo>
                  <a:lnTo>
                    <a:pt x="94" y="272"/>
                  </a:lnTo>
                  <a:lnTo>
                    <a:pt x="80" y="272"/>
                  </a:lnTo>
                  <a:lnTo>
                    <a:pt x="66" y="272"/>
                  </a:lnTo>
                  <a:lnTo>
                    <a:pt x="54" y="272"/>
                  </a:lnTo>
                  <a:lnTo>
                    <a:pt x="32" y="266"/>
                  </a:lnTo>
                  <a:lnTo>
                    <a:pt x="14" y="260"/>
                  </a:lnTo>
                  <a:lnTo>
                    <a:pt x="0" y="252"/>
                  </a:lnTo>
                  <a:lnTo>
                    <a:pt x="0" y="252"/>
                  </a:lnTo>
                  <a:lnTo>
                    <a:pt x="6" y="262"/>
                  </a:lnTo>
                  <a:lnTo>
                    <a:pt x="12" y="280"/>
                  </a:lnTo>
                  <a:lnTo>
                    <a:pt x="32" y="328"/>
                  </a:lnTo>
                  <a:lnTo>
                    <a:pt x="54" y="390"/>
                  </a:lnTo>
                  <a:lnTo>
                    <a:pt x="76" y="458"/>
                  </a:lnTo>
                  <a:lnTo>
                    <a:pt x="114" y="584"/>
                  </a:lnTo>
                  <a:lnTo>
                    <a:pt x="134" y="648"/>
                  </a:lnTo>
                  <a:lnTo>
                    <a:pt x="134" y="648"/>
                  </a:lnTo>
                  <a:lnTo>
                    <a:pt x="134" y="654"/>
                  </a:lnTo>
                  <a:lnTo>
                    <a:pt x="132" y="658"/>
                  </a:lnTo>
                  <a:lnTo>
                    <a:pt x="128" y="662"/>
                  </a:lnTo>
                  <a:lnTo>
                    <a:pt x="124" y="662"/>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56" name="Freeform 29"/>
            <p:cNvSpPr>
              <a:spLocks/>
            </p:cNvSpPr>
            <p:nvPr/>
          </p:nvSpPr>
          <p:spPr bwMode="auto">
            <a:xfrm>
              <a:off x="5034340" y="2407735"/>
              <a:ext cx="1780519" cy="3149061"/>
            </a:xfrm>
            <a:custGeom>
              <a:avLst/>
              <a:gdLst>
                <a:gd name="T0" fmla="*/ 314 w 902"/>
                <a:gd name="T1" fmla="*/ 0 h 1556"/>
                <a:gd name="T2" fmla="*/ 206 w 902"/>
                <a:gd name="T3" fmla="*/ 10 h 1556"/>
                <a:gd name="T4" fmla="*/ 162 w 902"/>
                <a:gd name="T5" fmla="*/ 28 h 1556"/>
                <a:gd name="T6" fmla="*/ 120 w 902"/>
                <a:gd name="T7" fmla="*/ 64 h 1556"/>
                <a:gd name="T8" fmla="*/ 72 w 902"/>
                <a:gd name="T9" fmla="*/ 140 h 1556"/>
                <a:gd name="T10" fmla="*/ 46 w 902"/>
                <a:gd name="T11" fmla="*/ 220 h 1556"/>
                <a:gd name="T12" fmla="*/ 26 w 902"/>
                <a:gd name="T13" fmla="*/ 348 h 1556"/>
                <a:gd name="T14" fmla="*/ 32 w 902"/>
                <a:gd name="T15" fmla="*/ 388 h 1556"/>
                <a:gd name="T16" fmla="*/ 54 w 902"/>
                <a:gd name="T17" fmla="*/ 424 h 1556"/>
                <a:gd name="T18" fmla="*/ 78 w 902"/>
                <a:gd name="T19" fmla="*/ 442 h 1556"/>
                <a:gd name="T20" fmla="*/ 128 w 902"/>
                <a:gd name="T21" fmla="*/ 498 h 1556"/>
                <a:gd name="T22" fmla="*/ 60 w 902"/>
                <a:gd name="T23" fmla="*/ 574 h 1556"/>
                <a:gd name="T24" fmla="*/ 8 w 902"/>
                <a:gd name="T25" fmla="*/ 650 h 1556"/>
                <a:gd name="T26" fmla="*/ 0 w 902"/>
                <a:gd name="T27" fmla="*/ 680 h 1556"/>
                <a:gd name="T28" fmla="*/ 4 w 902"/>
                <a:gd name="T29" fmla="*/ 722 h 1556"/>
                <a:gd name="T30" fmla="*/ 18 w 902"/>
                <a:gd name="T31" fmla="*/ 786 h 1556"/>
                <a:gd name="T32" fmla="*/ 54 w 902"/>
                <a:gd name="T33" fmla="*/ 836 h 1556"/>
                <a:gd name="T34" fmla="*/ 120 w 902"/>
                <a:gd name="T35" fmla="*/ 876 h 1556"/>
                <a:gd name="T36" fmla="*/ 188 w 902"/>
                <a:gd name="T37" fmla="*/ 896 h 1556"/>
                <a:gd name="T38" fmla="*/ 284 w 902"/>
                <a:gd name="T39" fmla="*/ 928 h 1556"/>
                <a:gd name="T40" fmla="*/ 346 w 902"/>
                <a:gd name="T41" fmla="*/ 984 h 1556"/>
                <a:gd name="T42" fmla="*/ 386 w 902"/>
                <a:gd name="T43" fmla="*/ 1054 h 1556"/>
                <a:gd name="T44" fmla="*/ 430 w 902"/>
                <a:gd name="T45" fmla="*/ 1178 h 1556"/>
                <a:gd name="T46" fmla="*/ 450 w 902"/>
                <a:gd name="T47" fmla="*/ 1226 h 1556"/>
                <a:gd name="T48" fmla="*/ 526 w 902"/>
                <a:gd name="T49" fmla="*/ 1364 h 1556"/>
                <a:gd name="T50" fmla="*/ 596 w 902"/>
                <a:gd name="T51" fmla="*/ 1458 h 1556"/>
                <a:gd name="T52" fmla="*/ 638 w 902"/>
                <a:gd name="T53" fmla="*/ 1488 h 1556"/>
                <a:gd name="T54" fmla="*/ 664 w 902"/>
                <a:gd name="T55" fmla="*/ 1494 h 1556"/>
                <a:gd name="T56" fmla="*/ 738 w 902"/>
                <a:gd name="T57" fmla="*/ 1468 h 1556"/>
                <a:gd name="T58" fmla="*/ 792 w 902"/>
                <a:gd name="T59" fmla="*/ 1410 h 1556"/>
                <a:gd name="T60" fmla="*/ 804 w 902"/>
                <a:gd name="T61" fmla="*/ 1374 h 1556"/>
                <a:gd name="T62" fmla="*/ 808 w 902"/>
                <a:gd name="T63" fmla="*/ 1358 h 1556"/>
                <a:gd name="T64" fmla="*/ 820 w 902"/>
                <a:gd name="T65" fmla="*/ 1346 h 1556"/>
                <a:gd name="T66" fmla="*/ 830 w 902"/>
                <a:gd name="T67" fmla="*/ 1348 h 1556"/>
                <a:gd name="T68" fmla="*/ 858 w 902"/>
                <a:gd name="T69" fmla="*/ 1346 h 1556"/>
                <a:gd name="T70" fmla="*/ 878 w 902"/>
                <a:gd name="T71" fmla="*/ 1344 h 1556"/>
                <a:gd name="T72" fmla="*/ 892 w 902"/>
                <a:gd name="T73" fmla="*/ 1374 h 1556"/>
                <a:gd name="T74" fmla="*/ 902 w 902"/>
                <a:gd name="T75" fmla="*/ 1412 h 1556"/>
                <a:gd name="T76" fmla="*/ 878 w 902"/>
                <a:gd name="T77" fmla="*/ 1474 h 1556"/>
                <a:gd name="T78" fmla="*/ 846 w 902"/>
                <a:gd name="T79" fmla="*/ 1522 h 1556"/>
                <a:gd name="T80" fmla="*/ 808 w 902"/>
                <a:gd name="T81" fmla="*/ 1548 h 1556"/>
                <a:gd name="T82" fmla="*/ 774 w 902"/>
                <a:gd name="T83" fmla="*/ 1554 h 1556"/>
                <a:gd name="T84" fmla="*/ 696 w 902"/>
                <a:gd name="T85" fmla="*/ 1548 h 1556"/>
                <a:gd name="T86" fmla="*/ 652 w 902"/>
                <a:gd name="T87" fmla="*/ 1526 h 1556"/>
                <a:gd name="T88" fmla="*/ 634 w 902"/>
                <a:gd name="T89" fmla="*/ 1500 h 1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02" h="1556">
                  <a:moveTo>
                    <a:pt x="336" y="2"/>
                  </a:moveTo>
                  <a:lnTo>
                    <a:pt x="336" y="2"/>
                  </a:lnTo>
                  <a:lnTo>
                    <a:pt x="314" y="0"/>
                  </a:lnTo>
                  <a:lnTo>
                    <a:pt x="264" y="4"/>
                  </a:lnTo>
                  <a:lnTo>
                    <a:pt x="234" y="6"/>
                  </a:lnTo>
                  <a:lnTo>
                    <a:pt x="206" y="10"/>
                  </a:lnTo>
                  <a:lnTo>
                    <a:pt x="180" y="18"/>
                  </a:lnTo>
                  <a:lnTo>
                    <a:pt x="170" y="22"/>
                  </a:lnTo>
                  <a:lnTo>
                    <a:pt x="162" y="28"/>
                  </a:lnTo>
                  <a:lnTo>
                    <a:pt x="162" y="28"/>
                  </a:lnTo>
                  <a:lnTo>
                    <a:pt x="136" y="48"/>
                  </a:lnTo>
                  <a:lnTo>
                    <a:pt x="120" y="64"/>
                  </a:lnTo>
                  <a:lnTo>
                    <a:pt x="104" y="84"/>
                  </a:lnTo>
                  <a:lnTo>
                    <a:pt x="88" y="110"/>
                  </a:lnTo>
                  <a:lnTo>
                    <a:pt x="72" y="140"/>
                  </a:lnTo>
                  <a:lnTo>
                    <a:pt x="58" y="178"/>
                  </a:lnTo>
                  <a:lnTo>
                    <a:pt x="46" y="220"/>
                  </a:lnTo>
                  <a:lnTo>
                    <a:pt x="46" y="220"/>
                  </a:lnTo>
                  <a:lnTo>
                    <a:pt x="32" y="286"/>
                  </a:lnTo>
                  <a:lnTo>
                    <a:pt x="28" y="318"/>
                  </a:lnTo>
                  <a:lnTo>
                    <a:pt x="26" y="348"/>
                  </a:lnTo>
                  <a:lnTo>
                    <a:pt x="26" y="362"/>
                  </a:lnTo>
                  <a:lnTo>
                    <a:pt x="30" y="376"/>
                  </a:lnTo>
                  <a:lnTo>
                    <a:pt x="32" y="388"/>
                  </a:lnTo>
                  <a:lnTo>
                    <a:pt x="38" y="402"/>
                  </a:lnTo>
                  <a:lnTo>
                    <a:pt x="46" y="412"/>
                  </a:lnTo>
                  <a:lnTo>
                    <a:pt x="54" y="424"/>
                  </a:lnTo>
                  <a:lnTo>
                    <a:pt x="66" y="434"/>
                  </a:lnTo>
                  <a:lnTo>
                    <a:pt x="78" y="442"/>
                  </a:lnTo>
                  <a:lnTo>
                    <a:pt x="78" y="442"/>
                  </a:lnTo>
                  <a:lnTo>
                    <a:pt x="104" y="458"/>
                  </a:lnTo>
                  <a:lnTo>
                    <a:pt x="126" y="474"/>
                  </a:lnTo>
                  <a:lnTo>
                    <a:pt x="128" y="498"/>
                  </a:lnTo>
                  <a:lnTo>
                    <a:pt x="128" y="498"/>
                  </a:lnTo>
                  <a:lnTo>
                    <a:pt x="106" y="520"/>
                  </a:lnTo>
                  <a:lnTo>
                    <a:pt x="60" y="574"/>
                  </a:lnTo>
                  <a:lnTo>
                    <a:pt x="36" y="606"/>
                  </a:lnTo>
                  <a:lnTo>
                    <a:pt x="16" y="636"/>
                  </a:lnTo>
                  <a:lnTo>
                    <a:pt x="8" y="650"/>
                  </a:lnTo>
                  <a:lnTo>
                    <a:pt x="2" y="662"/>
                  </a:lnTo>
                  <a:lnTo>
                    <a:pt x="0" y="672"/>
                  </a:lnTo>
                  <a:lnTo>
                    <a:pt x="0" y="680"/>
                  </a:lnTo>
                  <a:lnTo>
                    <a:pt x="0" y="680"/>
                  </a:lnTo>
                  <a:lnTo>
                    <a:pt x="2" y="696"/>
                  </a:lnTo>
                  <a:lnTo>
                    <a:pt x="4" y="722"/>
                  </a:lnTo>
                  <a:lnTo>
                    <a:pt x="8" y="752"/>
                  </a:lnTo>
                  <a:lnTo>
                    <a:pt x="12" y="770"/>
                  </a:lnTo>
                  <a:lnTo>
                    <a:pt x="18" y="786"/>
                  </a:lnTo>
                  <a:lnTo>
                    <a:pt x="28" y="804"/>
                  </a:lnTo>
                  <a:lnTo>
                    <a:pt x="38" y="820"/>
                  </a:lnTo>
                  <a:lnTo>
                    <a:pt x="54" y="836"/>
                  </a:lnTo>
                  <a:lnTo>
                    <a:pt x="72" y="850"/>
                  </a:lnTo>
                  <a:lnTo>
                    <a:pt x="94" y="864"/>
                  </a:lnTo>
                  <a:lnTo>
                    <a:pt x="120" y="876"/>
                  </a:lnTo>
                  <a:lnTo>
                    <a:pt x="152" y="886"/>
                  </a:lnTo>
                  <a:lnTo>
                    <a:pt x="188" y="896"/>
                  </a:lnTo>
                  <a:lnTo>
                    <a:pt x="188" y="896"/>
                  </a:lnTo>
                  <a:lnTo>
                    <a:pt x="224" y="904"/>
                  </a:lnTo>
                  <a:lnTo>
                    <a:pt x="256" y="914"/>
                  </a:lnTo>
                  <a:lnTo>
                    <a:pt x="284" y="928"/>
                  </a:lnTo>
                  <a:lnTo>
                    <a:pt x="308" y="946"/>
                  </a:lnTo>
                  <a:lnTo>
                    <a:pt x="328" y="964"/>
                  </a:lnTo>
                  <a:lnTo>
                    <a:pt x="346" y="984"/>
                  </a:lnTo>
                  <a:lnTo>
                    <a:pt x="362" y="1006"/>
                  </a:lnTo>
                  <a:lnTo>
                    <a:pt x="374" y="1030"/>
                  </a:lnTo>
                  <a:lnTo>
                    <a:pt x="386" y="1054"/>
                  </a:lnTo>
                  <a:lnTo>
                    <a:pt x="396" y="1078"/>
                  </a:lnTo>
                  <a:lnTo>
                    <a:pt x="412" y="1128"/>
                  </a:lnTo>
                  <a:lnTo>
                    <a:pt x="430" y="1178"/>
                  </a:lnTo>
                  <a:lnTo>
                    <a:pt x="438" y="1202"/>
                  </a:lnTo>
                  <a:lnTo>
                    <a:pt x="450" y="1226"/>
                  </a:lnTo>
                  <a:lnTo>
                    <a:pt x="450" y="1226"/>
                  </a:lnTo>
                  <a:lnTo>
                    <a:pt x="472" y="1270"/>
                  </a:lnTo>
                  <a:lnTo>
                    <a:pt x="498" y="1318"/>
                  </a:lnTo>
                  <a:lnTo>
                    <a:pt x="526" y="1364"/>
                  </a:lnTo>
                  <a:lnTo>
                    <a:pt x="554" y="1406"/>
                  </a:lnTo>
                  <a:lnTo>
                    <a:pt x="582" y="1442"/>
                  </a:lnTo>
                  <a:lnTo>
                    <a:pt x="596" y="1458"/>
                  </a:lnTo>
                  <a:lnTo>
                    <a:pt x="610" y="1470"/>
                  </a:lnTo>
                  <a:lnTo>
                    <a:pt x="624" y="1480"/>
                  </a:lnTo>
                  <a:lnTo>
                    <a:pt x="638" y="1488"/>
                  </a:lnTo>
                  <a:lnTo>
                    <a:pt x="652" y="1492"/>
                  </a:lnTo>
                  <a:lnTo>
                    <a:pt x="664" y="1494"/>
                  </a:lnTo>
                  <a:lnTo>
                    <a:pt x="664" y="1494"/>
                  </a:lnTo>
                  <a:lnTo>
                    <a:pt x="690" y="1488"/>
                  </a:lnTo>
                  <a:lnTo>
                    <a:pt x="714" y="1480"/>
                  </a:lnTo>
                  <a:lnTo>
                    <a:pt x="738" y="1468"/>
                  </a:lnTo>
                  <a:lnTo>
                    <a:pt x="760" y="1452"/>
                  </a:lnTo>
                  <a:lnTo>
                    <a:pt x="778" y="1432"/>
                  </a:lnTo>
                  <a:lnTo>
                    <a:pt x="792" y="1410"/>
                  </a:lnTo>
                  <a:lnTo>
                    <a:pt x="796" y="1400"/>
                  </a:lnTo>
                  <a:lnTo>
                    <a:pt x="800" y="1388"/>
                  </a:lnTo>
                  <a:lnTo>
                    <a:pt x="804" y="1374"/>
                  </a:lnTo>
                  <a:lnTo>
                    <a:pt x="806" y="1362"/>
                  </a:lnTo>
                  <a:lnTo>
                    <a:pt x="806" y="1362"/>
                  </a:lnTo>
                  <a:lnTo>
                    <a:pt x="808" y="1358"/>
                  </a:lnTo>
                  <a:lnTo>
                    <a:pt x="812" y="1352"/>
                  </a:lnTo>
                  <a:lnTo>
                    <a:pt x="816" y="1348"/>
                  </a:lnTo>
                  <a:lnTo>
                    <a:pt x="820" y="1346"/>
                  </a:lnTo>
                  <a:lnTo>
                    <a:pt x="824" y="1346"/>
                  </a:lnTo>
                  <a:lnTo>
                    <a:pt x="830" y="1348"/>
                  </a:lnTo>
                  <a:lnTo>
                    <a:pt x="830" y="1348"/>
                  </a:lnTo>
                  <a:lnTo>
                    <a:pt x="836" y="1348"/>
                  </a:lnTo>
                  <a:lnTo>
                    <a:pt x="844" y="1348"/>
                  </a:lnTo>
                  <a:lnTo>
                    <a:pt x="858" y="1346"/>
                  </a:lnTo>
                  <a:lnTo>
                    <a:pt x="870" y="1342"/>
                  </a:lnTo>
                  <a:lnTo>
                    <a:pt x="874" y="1342"/>
                  </a:lnTo>
                  <a:lnTo>
                    <a:pt x="878" y="1344"/>
                  </a:lnTo>
                  <a:lnTo>
                    <a:pt x="878" y="1344"/>
                  </a:lnTo>
                  <a:lnTo>
                    <a:pt x="884" y="1356"/>
                  </a:lnTo>
                  <a:lnTo>
                    <a:pt x="892" y="1374"/>
                  </a:lnTo>
                  <a:lnTo>
                    <a:pt x="902" y="1404"/>
                  </a:lnTo>
                  <a:lnTo>
                    <a:pt x="902" y="1404"/>
                  </a:lnTo>
                  <a:lnTo>
                    <a:pt x="902" y="1412"/>
                  </a:lnTo>
                  <a:lnTo>
                    <a:pt x="898" y="1428"/>
                  </a:lnTo>
                  <a:lnTo>
                    <a:pt x="890" y="1450"/>
                  </a:lnTo>
                  <a:lnTo>
                    <a:pt x="878" y="1474"/>
                  </a:lnTo>
                  <a:lnTo>
                    <a:pt x="864" y="1498"/>
                  </a:lnTo>
                  <a:lnTo>
                    <a:pt x="856" y="1510"/>
                  </a:lnTo>
                  <a:lnTo>
                    <a:pt x="846" y="1522"/>
                  </a:lnTo>
                  <a:lnTo>
                    <a:pt x="834" y="1532"/>
                  </a:lnTo>
                  <a:lnTo>
                    <a:pt x="822" y="1540"/>
                  </a:lnTo>
                  <a:lnTo>
                    <a:pt x="808" y="1548"/>
                  </a:lnTo>
                  <a:lnTo>
                    <a:pt x="794" y="1552"/>
                  </a:lnTo>
                  <a:lnTo>
                    <a:pt x="794" y="1552"/>
                  </a:lnTo>
                  <a:lnTo>
                    <a:pt x="774" y="1554"/>
                  </a:lnTo>
                  <a:lnTo>
                    <a:pt x="750" y="1556"/>
                  </a:lnTo>
                  <a:lnTo>
                    <a:pt x="724" y="1554"/>
                  </a:lnTo>
                  <a:lnTo>
                    <a:pt x="696" y="1548"/>
                  </a:lnTo>
                  <a:lnTo>
                    <a:pt x="672" y="1540"/>
                  </a:lnTo>
                  <a:lnTo>
                    <a:pt x="660" y="1534"/>
                  </a:lnTo>
                  <a:lnTo>
                    <a:pt x="652" y="1526"/>
                  </a:lnTo>
                  <a:lnTo>
                    <a:pt x="644" y="1518"/>
                  </a:lnTo>
                  <a:lnTo>
                    <a:pt x="638" y="1510"/>
                  </a:lnTo>
                  <a:lnTo>
                    <a:pt x="634" y="1500"/>
                  </a:lnTo>
                  <a:lnTo>
                    <a:pt x="634" y="1488"/>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57" name="Freeform 30"/>
            <p:cNvSpPr>
              <a:spLocks/>
            </p:cNvSpPr>
            <p:nvPr/>
          </p:nvSpPr>
          <p:spPr bwMode="auto">
            <a:xfrm>
              <a:off x="5287008" y="2427973"/>
              <a:ext cx="2897784" cy="1509768"/>
            </a:xfrm>
            <a:custGeom>
              <a:avLst/>
              <a:gdLst>
                <a:gd name="T0" fmla="*/ 76 w 1468"/>
                <a:gd name="T1" fmla="*/ 4 h 746"/>
                <a:gd name="T2" fmla="*/ 52 w 1468"/>
                <a:gd name="T3" fmla="*/ 36 h 746"/>
                <a:gd name="T4" fmla="*/ 34 w 1468"/>
                <a:gd name="T5" fmla="*/ 112 h 746"/>
                <a:gd name="T6" fmla="*/ 12 w 1468"/>
                <a:gd name="T7" fmla="*/ 160 h 746"/>
                <a:gd name="T8" fmla="*/ 0 w 1468"/>
                <a:gd name="T9" fmla="*/ 180 h 746"/>
                <a:gd name="T10" fmla="*/ 4 w 1468"/>
                <a:gd name="T11" fmla="*/ 230 h 746"/>
                <a:gd name="T12" fmla="*/ 22 w 1468"/>
                <a:gd name="T13" fmla="*/ 280 h 746"/>
                <a:gd name="T14" fmla="*/ 28 w 1468"/>
                <a:gd name="T15" fmla="*/ 286 h 746"/>
                <a:gd name="T16" fmla="*/ 54 w 1468"/>
                <a:gd name="T17" fmla="*/ 276 h 746"/>
                <a:gd name="T18" fmla="*/ 90 w 1468"/>
                <a:gd name="T19" fmla="*/ 248 h 746"/>
                <a:gd name="T20" fmla="*/ 100 w 1468"/>
                <a:gd name="T21" fmla="*/ 250 h 746"/>
                <a:gd name="T22" fmla="*/ 106 w 1468"/>
                <a:gd name="T23" fmla="*/ 248 h 746"/>
                <a:gd name="T24" fmla="*/ 114 w 1468"/>
                <a:gd name="T25" fmla="*/ 242 h 746"/>
                <a:gd name="T26" fmla="*/ 148 w 1468"/>
                <a:gd name="T27" fmla="*/ 240 h 746"/>
                <a:gd name="T28" fmla="*/ 166 w 1468"/>
                <a:gd name="T29" fmla="*/ 244 h 746"/>
                <a:gd name="T30" fmla="*/ 178 w 1468"/>
                <a:gd name="T31" fmla="*/ 250 h 746"/>
                <a:gd name="T32" fmla="*/ 192 w 1468"/>
                <a:gd name="T33" fmla="*/ 252 h 746"/>
                <a:gd name="T34" fmla="*/ 200 w 1468"/>
                <a:gd name="T35" fmla="*/ 254 h 746"/>
                <a:gd name="T36" fmla="*/ 208 w 1468"/>
                <a:gd name="T37" fmla="*/ 244 h 746"/>
                <a:gd name="T38" fmla="*/ 228 w 1468"/>
                <a:gd name="T39" fmla="*/ 216 h 746"/>
                <a:gd name="T40" fmla="*/ 242 w 1468"/>
                <a:gd name="T41" fmla="*/ 212 h 746"/>
                <a:gd name="T42" fmla="*/ 254 w 1468"/>
                <a:gd name="T43" fmla="*/ 206 h 746"/>
                <a:gd name="T44" fmla="*/ 252 w 1468"/>
                <a:gd name="T45" fmla="*/ 180 h 746"/>
                <a:gd name="T46" fmla="*/ 256 w 1468"/>
                <a:gd name="T47" fmla="*/ 174 h 746"/>
                <a:gd name="T48" fmla="*/ 274 w 1468"/>
                <a:gd name="T49" fmla="*/ 168 h 746"/>
                <a:gd name="T50" fmla="*/ 292 w 1468"/>
                <a:gd name="T51" fmla="*/ 176 h 746"/>
                <a:gd name="T52" fmla="*/ 314 w 1468"/>
                <a:gd name="T53" fmla="*/ 210 h 746"/>
                <a:gd name="T54" fmla="*/ 320 w 1468"/>
                <a:gd name="T55" fmla="*/ 240 h 746"/>
                <a:gd name="T56" fmla="*/ 340 w 1468"/>
                <a:gd name="T57" fmla="*/ 272 h 746"/>
                <a:gd name="T58" fmla="*/ 376 w 1468"/>
                <a:gd name="T59" fmla="*/ 288 h 746"/>
                <a:gd name="T60" fmla="*/ 420 w 1468"/>
                <a:gd name="T61" fmla="*/ 302 h 746"/>
                <a:gd name="T62" fmla="*/ 436 w 1468"/>
                <a:gd name="T63" fmla="*/ 318 h 746"/>
                <a:gd name="T64" fmla="*/ 468 w 1468"/>
                <a:gd name="T65" fmla="*/ 332 h 746"/>
                <a:gd name="T66" fmla="*/ 580 w 1468"/>
                <a:gd name="T67" fmla="*/ 354 h 746"/>
                <a:gd name="T68" fmla="*/ 632 w 1468"/>
                <a:gd name="T69" fmla="*/ 358 h 746"/>
                <a:gd name="T70" fmla="*/ 728 w 1468"/>
                <a:gd name="T71" fmla="*/ 392 h 746"/>
                <a:gd name="T72" fmla="*/ 792 w 1468"/>
                <a:gd name="T73" fmla="*/ 430 h 746"/>
                <a:gd name="T74" fmla="*/ 806 w 1468"/>
                <a:gd name="T75" fmla="*/ 450 h 746"/>
                <a:gd name="T76" fmla="*/ 814 w 1468"/>
                <a:gd name="T77" fmla="*/ 468 h 746"/>
                <a:gd name="T78" fmla="*/ 942 w 1468"/>
                <a:gd name="T79" fmla="*/ 664 h 746"/>
                <a:gd name="T80" fmla="*/ 966 w 1468"/>
                <a:gd name="T81" fmla="*/ 704 h 746"/>
                <a:gd name="T82" fmla="*/ 968 w 1468"/>
                <a:gd name="T83" fmla="*/ 722 h 746"/>
                <a:gd name="T84" fmla="*/ 994 w 1468"/>
                <a:gd name="T85" fmla="*/ 740 h 746"/>
                <a:gd name="T86" fmla="*/ 1030 w 1468"/>
                <a:gd name="T87" fmla="*/ 746 h 746"/>
                <a:gd name="T88" fmla="*/ 1050 w 1468"/>
                <a:gd name="T89" fmla="*/ 746 h 7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468" h="746">
                  <a:moveTo>
                    <a:pt x="84" y="0"/>
                  </a:moveTo>
                  <a:lnTo>
                    <a:pt x="84" y="0"/>
                  </a:lnTo>
                  <a:lnTo>
                    <a:pt x="76" y="4"/>
                  </a:lnTo>
                  <a:lnTo>
                    <a:pt x="68" y="10"/>
                  </a:lnTo>
                  <a:lnTo>
                    <a:pt x="60" y="22"/>
                  </a:lnTo>
                  <a:lnTo>
                    <a:pt x="52" y="36"/>
                  </a:lnTo>
                  <a:lnTo>
                    <a:pt x="44" y="56"/>
                  </a:lnTo>
                  <a:lnTo>
                    <a:pt x="38" y="80"/>
                  </a:lnTo>
                  <a:lnTo>
                    <a:pt x="34" y="112"/>
                  </a:lnTo>
                  <a:lnTo>
                    <a:pt x="34" y="112"/>
                  </a:lnTo>
                  <a:lnTo>
                    <a:pt x="22" y="138"/>
                  </a:lnTo>
                  <a:lnTo>
                    <a:pt x="12" y="160"/>
                  </a:lnTo>
                  <a:lnTo>
                    <a:pt x="4" y="174"/>
                  </a:lnTo>
                  <a:lnTo>
                    <a:pt x="4" y="174"/>
                  </a:lnTo>
                  <a:lnTo>
                    <a:pt x="0" y="180"/>
                  </a:lnTo>
                  <a:lnTo>
                    <a:pt x="0" y="194"/>
                  </a:lnTo>
                  <a:lnTo>
                    <a:pt x="2" y="212"/>
                  </a:lnTo>
                  <a:lnTo>
                    <a:pt x="4" y="230"/>
                  </a:lnTo>
                  <a:lnTo>
                    <a:pt x="10" y="250"/>
                  </a:lnTo>
                  <a:lnTo>
                    <a:pt x="14" y="266"/>
                  </a:lnTo>
                  <a:lnTo>
                    <a:pt x="22" y="280"/>
                  </a:lnTo>
                  <a:lnTo>
                    <a:pt x="24" y="284"/>
                  </a:lnTo>
                  <a:lnTo>
                    <a:pt x="28" y="286"/>
                  </a:lnTo>
                  <a:lnTo>
                    <a:pt x="28" y="286"/>
                  </a:lnTo>
                  <a:lnTo>
                    <a:pt x="36" y="284"/>
                  </a:lnTo>
                  <a:lnTo>
                    <a:pt x="46" y="282"/>
                  </a:lnTo>
                  <a:lnTo>
                    <a:pt x="54" y="276"/>
                  </a:lnTo>
                  <a:lnTo>
                    <a:pt x="64" y="268"/>
                  </a:lnTo>
                  <a:lnTo>
                    <a:pt x="80" y="254"/>
                  </a:lnTo>
                  <a:lnTo>
                    <a:pt x="90" y="248"/>
                  </a:lnTo>
                  <a:lnTo>
                    <a:pt x="90" y="248"/>
                  </a:lnTo>
                  <a:lnTo>
                    <a:pt x="96" y="250"/>
                  </a:lnTo>
                  <a:lnTo>
                    <a:pt x="100" y="250"/>
                  </a:lnTo>
                  <a:lnTo>
                    <a:pt x="104" y="250"/>
                  </a:lnTo>
                  <a:lnTo>
                    <a:pt x="104" y="250"/>
                  </a:lnTo>
                  <a:lnTo>
                    <a:pt x="106" y="248"/>
                  </a:lnTo>
                  <a:lnTo>
                    <a:pt x="108" y="246"/>
                  </a:lnTo>
                  <a:lnTo>
                    <a:pt x="110" y="244"/>
                  </a:lnTo>
                  <a:lnTo>
                    <a:pt x="114" y="242"/>
                  </a:lnTo>
                  <a:lnTo>
                    <a:pt x="114" y="242"/>
                  </a:lnTo>
                  <a:lnTo>
                    <a:pt x="128" y="242"/>
                  </a:lnTo>
                  <a:lnTo>
                    <a:pt x="148" y="240"/>
                  </a:lnTo>
                  <a:lnTo>
                    <a:pt x="148" y="240"/>
                  </a:lnTo>
                  <a:lnTo>
                    <a:pt x="158" y="240"/>
                  </a:lnTo>
                  <a:lnTo>
                    <a:pt x="166" y="244"/>
                  </a:lnTo>
                  <a:lnTo>
                    <a:pt x="172" y="250"/>
                  </a:lnTo>
                  <a:lnTo>
                    <a:pt x="172" y="250"/>
                  </a:lnTo>
                  <a:lnTo>
                    <a:pt x="178" y="250"/>
                  </a:lnTo>
                  <a:lnTo>
                    <a:pt x="188" y="252"/>
                  </a:lnTo>
                  <a:lnTo>
                    <a:pt x="188" y="252"/>
                  </a:lnTo>
                  <a:lnTo>
                    <a:pt x="192" y="252"/>
                  </a:lnTo>
                  <a:lnTo>
                    <a:pt x="194" y="254"/>
                  </a:lnTo>
                  <a:lnTo>
                    <a:pt x="196" y="256"/>
                  </a:lnTo>
                  <a:lnTo>
                    <a:pt x="200" y="254"/>
                  </a:lnTo>
                  <a:lnTo>
                    <a:pt x="200" y="254"/>
                  </a:lnTo>
                  <a:lnTo>
                    <a:pt x="204" y="250"/>
                  </a:lnTo>
                  <a:lnTo>
                    <a:pt x="208" y="244"/>
                  </a:lnTo>
                  <a:lnTo>
                    <a:pt x="218" y="228"/>
                  </a:lnTo>
                  <a:lnTo>
                    <a:pt x="222" y="222"/>
                  </a:lnTo>
                  <a:lnTo>
                    <a:pt x="228" y="216"/>
                  </a:lnTo>
                  <a:lnTo>
                    <a:pt x="236" y="212"/>
                  </a:lnTo>
                  <a:lnTo>
                    <a:pt x="242" y="212"/>
                  </a:lnTo>
                  <a:lnTo>
                    <a:pt x="242" y="212"/>
                  </a:lnTo>
                  <a:lnTo>
                    <a:pt x="248" y="214"/>
                  </a:lnTo>
                  <a:lnTo>
                    <a:pt x="252" y="210"/>
                  </a:lnTo>
                  <a:lnTo>
                    <a:pt x="254" y="206"/>
                  </a:lnTo>
                  <a:lnTo>
                    <a:pt x="254" y="198"/>
                  </a:lnTo>
                  <a:lnTo>
                    <a:pt x="252" y="186"/>
                  </a:lnTo>
                  <a:lnTo>
                    <a:pt x="252" y="180"/>
                  </a:lnTo>
                  <a:lnTo>
                    <a:pt x="252" y="178"/>
                  </a:lnTo>
                  <a:lnTo>
                    <a:pt x="252" y="178"/>
                  </a:lnTo>
                  <a:lnTo>
                    <a:pt x="256" y="174"/>
                  </a:lnTo>
                  <a:lnTo>
                    <a:pt x="262" y="170"/>
                  </a:lnTo>
                  <a:lnTo>
                    <a:pt x="270" y="168"/>
                  </a:lnTo>
                  <a:lnTo>
                    <a:pt x="274" y="168"/>
                  </a:lnTo>
                  <a:lnTo>
                    <a:pt x="280" y="170"/>
                  </a:lnTo>
                  <a:lnTo>
                    <a:pt x="280" y="170"/>
                  </a:lnTo>
                  <a:lnTo>
                    <a:pt x="292" y="176"/>
                  </a:lnTo>
                  <a:lnTo>
                    <a:pt x="302" y="184"/>
                  </a:lnTo>
                  <a:lnTo>
                    <a:pt x="308" y="194"/>
                  </a:lnTo>
                  <a:lnTo>
                    <a:pt x="314" y="210"/>
                  </a:lnTo>
                  <a:lnTo>
                    <a:pt x="314" y="210"/>
                  </a:lnTo>
                  <a:lnTo>
                    <a:pt x="318" y="228"/>
                  </a:lnTo>
                  <a:lnTo>
                    <a:pt x="320" y="240"/>
                  </a:lnTo>
                  <a:lnTo>
                    <a:pt x="324" y="252"/>
                  </a:lnTo>
                  <a:lnTo>
                    <a:pt x="330" y="262"/>
                  </a:lnTo>
                  <a:lnTo>
                    <a:pt x="340" y="272"/>
                  </a:lnTo>
                  <a:lnTo>
                    <a:pt x="356" y="282"/>
                  </a:lnTo>
                  <a:lnTo>
                    <a:pt x="376" y="288"/>
                  </a:lnTo>
                  <a:lnTo>
                    <a:pt x="376" y="288"/>
                  </a:lnTo>
                  <a:lnTo>
                    <a:pt x="396" y="292"/>
                  </a:lnTo>
                  <a:lnTo>
                    <a:pt x="410" y="296"/>
                  </a:lnTo>
                  <a:lnTo>
                    <a:pt x="420" y="302"/>
                  </a:lnTo>
                  <a:lnTo>
                    <a:pt x="424" y="306"/>
                  </a:lnTo>
                  <a:lnTo>
                    <a:pt x="432" y="314"/>
                  </a:lnTo>
                  <a:lnTo>
                    <a:pt x="436" y="318"/>
                  </a:lnTo>
                  <a:lnTo>
                    <a:pt x="442" y="322"/>
                  </a:lnTo>
                  <a:lnTo>
                    <a:pt x="442" y="322"/>
                  </a:lnTo>
                  <a:lnTo>
                    <a:pt x="468" y="332"/>
                  </a:lnTo>
                  <a:lnTo>
                    <a:pt x="508" y="342"/>
                  </a:lnTo>
                  <a:lnTo>
                    <a:pt x="556" y="350"/>
                  </a:lnTo>
                  <a:lnTo>
                    <a:pt x="580" y="354"/>
                  </a:lnTo>
                  <a:lnTo>
                    <a:pt x="604" y="356"/>
                  </a:lnTo>
                  <a:lnTo>
                    <a:pt x="604" y="356"/>
                  </a:lnTo>
                  <a:lnTo>
                    <a:pt x="632" y="358"/>
                  </a:lnTo>
                  <a:lnTo>
                    <a:pt x="662" y="366"/>
                  </a:lnTo>
                  <a:lnTo>
                    <a:pt x="696" y="378"/>
                  </a:lnTo>
                  <a:lnTo>
                    <a:pt x="728" y="392"/>
                  </a:lnTo>
                  <a:lnTo>
                    <a:pt x="758" y="406"/>
                  </a:lnTo>
                  <a:lnTo>
                    <a:pt x="782" y="422"/>
                  </a:lnTo>
                  <a:lnTo>
                    <a:pt x="792" y="430"/>
                  </a:lnTo>
                  <a:lnTo>
                    <a:pt x="798" y="436"/>
                  </a:lnTo>
                  <a:lnTo>
                    <a:pt x="804" y="444"/>
                  </a:lnTo>
                  <a:lnTo>
                    <a:pt x="806" y="450"/>
                  </a:lnTo>
                  <a:lnTo>
                    <a:pt x="806" y="450"/>
                  </a:lnTo>
                  <a:lnTo>
                    <a:pt x="808" y="458"/>
                  </a:lnTo>
                  <a:lnTo>
                    <a:pt x="814" y="468"/>
                  </a:lnTo>
                  <a:lnTo>
                    <a:pt x="832" y="500"/>
                  </a:lnTo>
                  <a:lnTo>
                    <a:pt x="886" y="584"/>
                  </a:lnTo>
                  <a:lnTo>
                    <a:pt x="942" y="664"/>
                  </a:lnTo>
                  <a:lnTo>
                    <a:pt x="960" y="690"/>
                  </a:lnTo>
                  <a:lnTo>
                    <a:pt x="966" y="704"/>
                  </a:lnTo>
                  <a:lnTo>
                    <a:pt x="966" y="704"/>
                  </a:lnTo>
                  <a:lnTo>
                    <a:pt x="968" y="714"/>
                  </a:lnTo>
                  <a:lnTo>
                    <a:pt x="968" y="722"/>
                  </a:lnTo>
                  <a:lnTo>
                    <a:pt x="968" y="722"/>
                  </a:lnTo>
                  <a:lnTo>
                    <a:pt x="972" y="726"/>
                  </a:lnTo>
                  <a:lnTo>
                    <a:pt x="980" y="732"/>
                  </a:lnTo>
                  <a:lnTo>
                    <a:pt x="994" y="740"/>
                  </a:lnTo>
                  <a:lnTo>
                    <a:pt x="1008" y="744"/>
                  </a:lnTo>
                  <a:lnTo>
                    <a:pt x="1008" y="744"/>
                  </a:lnTo>
                  <a:lnTo>
                    <a:pt x="1030" y="746"/>
                  </a:lnTo>
                  <a:lnTo>
                    <a:pt x="1040" y="746"/>
                  </a:lnTo>
                  <a:lnTo>
                    <a:pt x="1050" y="746"/>
                  </a:lnTo>
                  <a:lnTo>
                    <a:pt x="1050" y="746"/>
                  </a:lnTo>
                  <a:lnTo>
                    <a:pt x="1264" y="682"/>
                  </a:lnTo>
                  <a:lnTo>
                    <a:pt x="1468" y="620"/>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58" name="Freeform 31"/>
            <p:cNvSpPr>
              <a:spLocks/>
            </p:cNvSpPr>
            <p:nvPr/>
          </p:nvSpPr>
          <p:spPr bwMode="auto">
            <a:xfrm>
              <a:off x="6814859" y="3885122"/>
              <a:ext cx="722472" cy="1364053"/>
            </a:xfrm>
            <a:custGeom>
              <a:avLst/>
              <a:gdLst>
                <a:gd name="T0" fmla="*/ 0 w 366"/>
                <a:gd name="T1" fmla="*/ 674 h 674"/>
                <a:gd name="T2" fmla="*/ 0 w 366"/>
                <a:gd name="T3" fmla="*/ 674 h 674"/>
                <a:gd name="T4" fmla="*/ 8 w 366"/>
                <a:gd name="T5" fmla="*/ 670 h 674"/>
                <a:gd name="T6" fmla="*/ 26 w 366"/>
                <a:gd name="T7" fmla="*/ 658 h 674"/>
                <a:gd name="T8" fmla="*/ 50 w 366"/>
                <a:gd name="T9" fmla="*/ 636 h 674"/>
                <a:gd name="T10" fmla="*/ 62 w 366"/>
                <a:gd name="T11" fmla="*/ 622 h 674"/>
                <a:gd name="T12" fmla="*/ 76 w 366"/>
                <a:gd name="T13" fmla="*/ 608 h 674"/>
                <a:gd name="T14" fmla="*/ 76 w 366"/>
                <a:gd name="T15" fmla="*/ 608 h 674"/>
                <a:gd name="T16" fmla="*/ 88 w 366"/>
                <a:gd name="T17" fmla="*/ 588 h 674"/>
                <a:gd name="T18" fmla="*/ 100 w 366"/>
                <a:gd name="T19" fmla="*/ 564 h 674"/>
                <a:gd name="T20" fmla="*/ 110 w 366"/>
                <a:gd name="T21" fmla="*/ 536 h 674"/>
                <a:gd name="T22" fmla="*/ 122 w 366"/>
                <a:gd name="T23" fmla="*/ 506 h 674"/>
                <a:gd name="T24" fmla="*/ 130 w 366"/>
                <a:gd name="T25" fmla="*/ 474 h 674"/>
                <a:gd name="T26" fmla="*/ 136 w 366"/>
                <a:gd name="T27" fmla="*/ 442 h 674"/>
                <a:gd name="T28" fmla="*/ 138 w 366"/>
                <a:gd name="T29" fmla="*/ 410 h 674"/>
                <a:gd name="T30" fmla="*/ 138 w 366"/>
                <a:gd name="T31" fmla="*/ 380 h 674"/>
                <a:gd name="T32" fmla="*/ 138 w 366"/>
                <a:gd name="T33" fmla="*/ 380 h 674"/>
                <a:gd name="T34" fmla="*/ 134 w 366"/>
                <a:gd name="T35" fmla="*/ 326 h 674"/>
                <a:gd name="T36" fmla="*/ 132 w 366"/>
                <a:gd name="T37" fmla="*/ 304 h 674"/>
                <a:gd name="T38" fmla="*/ 134 w 366"/>
                <a:gd name="T39" fmla="*/ 286 h 674"/>
                <a:gd name="T40" fmla="*/ 136 w 366"/>
                <a:gd name="T41" fmla="*/ 268 h 674"/>
                <a:gd name="T42" fmla="*/ 140 w 366"/>
                <a:gd name="T43" fmla="*/ 254 h 674"/>
                <a:gd name="T44" fmla="*/ 150 w 366"/>
                <a:gd name="T45" fmla="*/ 240 h 674"/>
                <a:gd name="T46" fmla="*/ 162 w 366"/>
                <a:gd name="T47" fmla="*/ 230 h 674"/>
                <a:gd name="T48" fmla="*/ 162 w 366"/>
                <a:gd name="T49" fmla="*/ 230 h 674"/>
                <a:gd name="T50" fmla="*/ 208 w 366"/>
                <a:gd name="T51" fmla="*/ 194 h 674"/>
                <a:gd name="T52" fmla="*/ 238 w 366"/>
                <a:gd name="T53" fmla="*/ 168 h 674"/>
                <a:gd name="T54" fmla="*/ 270 w 366"/>
                <a:gd name="T55" fmla="*/ 138 h 674"/>
                <a:gd name="T56" fmla="*/ 300 w 366"/>
                <a:gd name="T57" fmla="*/ 104 h 674"/>
                <a:gd name="T58" fmla="*/ 328 w 366"/>
                <a:gd name="T59" fmla="*/ 70 h 674"/>
                <a:gd name="T60" fmla="*/ 340 w 366"/>
                <a:gd name="T61" fmla="*/ 52 h 674"/>
                <a:gd name="T62" fmla="*/ 352 w 366"/>
                <a:gd name="T63" fmla="*/ 34 h 674"/>
                <a:gd name="T64" fmla="*/ 360 w 366"/>
                <a:gd name="T65" fmla="*/ 16 h 674"/>
                <a:gd name="T66" fmla="*/ 366 w 366"/>
                <a:gd name="T67" fmla="*/ 0 h 6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66" h="674">
                  <a:moveTo>
                    <a:pt x="0" y="674"/>
                  </a:moveTo>
                  <a:lnTo>
                    <a:pt x="0" y="674"/>
                  </a:lnTo>
                  <a:lnTo>
                    <a:pt x="8" y="670"/>
                  </a:lnTo>
                  <a:lnTo>
                    <a:pt x="26" y="658"/>
                  </a:lnTo>
                  <a:lnTo>
                    <a:pt x="50" y="636"/>
                  </a:lnTo>
                  <a:lnTo>
                    <a:pt x="62" y="622"/>
                  </a:lnTo>
                  <a:lnTo>
                    <a:pt x="76" y="608"/>
                  </a:lnTo>
                  <a:lnTo>
                    <a:pt x="76" y="608"/>
                  </a:lnTo>
                  <a:lnTo>
                    <a:pt x="88" y="588"/>
                  </a:lnTo>
                  <a:lnTo>
                    <a:pt x="100" y="564"/>
                  </a:lnTo>
                  <a:lnTo>
                    <a:pt x="110" y="536"/>
                  </a:lnTo>
                  <a:lnTo>
                    <a:pt x="122" y="506"/>
                  </a:lnTo>
                  <a:lnTo>
                    <a:pt x="130" y="474"/>
                  </a:lnTo>
                  <a:lnTo>
                    <a:pt x="136" y="442"/>
                  </a:lnTo>
                  <a:lnTo>
                    <a:pt x="138" y="410"/>
                  </a:lnTo>
                  <a:lnTo>
                    <a:pt x="138" y="380"/>
                  </a:lnTo>
                  <a:lnTo>
                    <a:pt x="138" y="380"/>
                  </a:lnTo>
                  <a:lnTo>
                    <a:pt x="134" y="326"/>
                  </a:lnTo>
                  <a:lnTo>
                    <a:pt x="132" y="304"/>
                  </a:lnTo>
                  <a:lnTo>
                    <a:pt x="134" y="286"/>
                  </a:lnTo>
                  <a:lnTo>
                    <a:pt x="136" y="268"/>
                  </a:lnTo>
                  <a:lnTo>
                    <a:pt x="140" y="254"/>
                  </a:lnTo>
                  <a:lnTo>
                    <a:pt x="150" y="240"/>
                  </a:lnTo>
                  <a:lnTo>
                    <a:pt x="162" y="230"/>
                  </a:lnTo>
                  <a:lnTo>
                    <a:pt x="162" y="230"/>
                  </a:lnTo>
                  <a:lnTo>
                    <a:pt x="208" y="194"/>
                  </a:lnTo>
                  <a:lnTo>
                    <a:pt x="238" y="168"/>
                  </a:lnTo>
                  <a:lnTo>
                    <a:pt x="270" y="138"/>
                  </a:lnTo>
                  <a:lnTo>
                    <a:pt x="300" y="104"/>
                  </a:lnTo>
                  <a:lnTo>
                    <a:pt x="328" y="70"/>
                  </a:lnTo>
                  <a:lnTo>
                    <a:pt x="340" y="52"/>
                  </a:lnTo>
                  <a:lnTo>
                    <a:pt x="352" y="34"/>
                  </a:lnTo>
                  <a:lnTo>
                    <a:pt x="360" y="16"/>
                  </a:lnTo>
                  <a:lnTo>
                    <a:pt x="366" y="0"/>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59" name="Freeform 32"/>
            <p:cNvSpPr>
              <a:spLocks/>
            </p:cNvSpPr>
            <p:nvPr/>
          </p:nvSpPr>
          <p:spPr bwMode="auto">
            <a:xfrm>
              <a:off x="5587051" y="2565593"/>
              <a:ext cx="102646" cy="340001"/>
            </a:xfrm>
            <a:custGeom>
              <a:avLst/>
              <a:gdLst>
                <a:gd name="T0" fmla="*/ 0 w 52"/>
                <a:gd name="T1" fmla="*/ 168 h 168"/>
                <a:gd name="T2" fmla="*/ 0 w 52"/>
                <a:gd name="T3" fmla="*/ 168 h 168"/>
                <a:gd name="T4" fmla="*/ 0 w 52"/>
                <a:gd name="T5" fmla="*/ 164 h 168"/>
                <a:gd name="T6" fmla="*/ 0 w 52"/>
                <a:gd name="T7" fmla="*/ 154 h 168"/>
                <a:gd name="T8" fmla="*/ 2 w 52"/>
                <a:gd name="T9" fmla="*/ 142 h 168"/>
                <a:gd name="T10" fmla="*/ 4 w 52"/>
                <a:gd name="T11" fmla="*/ 136 h 168"/>
                <a:gd name="T12" fmla="*/ 10 w 52"/>
                <a:gd name="T13" fmla="*/ 132 h 168"/>
                <a:gd name="T14" fmla="*/ 10 w 52"/>
                <a:gd name="T15" fmla="*/ 132 h 168"/>
                <a:gd name="T16" fmla="*/ 20 w 52"/>
                <a:gd name="T17" fmla="*/ 124 h 168"/>
                <a:gd name="T18" fmla="*/ 30 w 52"/>
                <a:gd name="T19" fmla="*/ 116 h 168"/>
                <a:gd name="T20" fmla="*/ 36 w 52"/>
                <a:gd name="T21" fmla="*/ 106 h 168"/>
                <a:gd name="T22" fmla="*/ 38 w 52"/>
                <a:gd name="T23" fmla="*/ 100 h 168"/>
                <a:gd name="T24" fmla="*/ 38 w 52"/>
                <a:gd name="T25" fmla="*/ 100 h 168"/>
                <a:gd name="T26" fmla="*/ 38 w 52"/>
                <a:gd name="T27" fmla="*/ 86 h 168"/>
                <a:gd name="T28" fmla="*/ 40 w 52"/>
                <a:gd name="T29" fmla="*/ 78 h 168"/>
                <a:gd name="T30" fmla="*/ 44 w 52"/>
                <a:gd name="T31" fmla="*/ 74 h 168"/>
                <a:gd name="T32" fmla="*/ 44 w 52"/>
                <a:gd name="T33" fmla="*/ 74 h 168"/>
                <a:gd name="T34" fmla="*/ 50 w 52"/>
                <a:gd name="T35" fmla="*/ 72 h 168"/>
                <a:gd name="T36" fmla="*/ 52 w 52"/>
                <a:gd name="T37" fmla="*/ 70 h 168"/>
                <a:gd name="T38" fmla="*/ 52 w 52"/>
                <a:gd name="T39" fmla="*/ 66 h 168"/>
                <a:gd name="T40" fmla="*/ 52 w 52"/>
                <a:gd name="T41" fmla="*/ 66 h 168"/>
                <a:gd name="T42" fmla="*/ 50 w 52"/>
                <a:gd name="T43" fmla="*/ 62 h 168"/>
                <a:gd name="T44" fmla="*/ 48 w 52"/>
                <a:gd name="T45" fmla="*/ 60 h 168"/>
                <a:gd name="T46" fmla="*/ 44 w 52"/>
                <a:gd name="T47" fmla="*/ 58 h 168"/>
                <a:gd name="T48" fmla="*/ 42 w 52"/>
                <a:gd name="T49" fmla="*/ 54 h 168"/>
                <a:gd name="T50" fmla="*/ 42 w 52"/>
                <a:gd name="T51" fmla="*/ 54 h 168"/>
                <a:gd name="T52" fmla="*/ 44 w 52"/>
                <a:gd name="T53" fmla="*/ 42 h 168"/>
                <a:gd name="T54" fmla="*/ 44 w 52"/>
                <a:gd name="T55" fmla="*/ 38 h 168"/>
                <a:gd name="T56" fmla="*/ 42 w 52"/>
                <a:gd name="T57" fmla="*/ 36 h 168"/>
                <a:gd name="T58" fmla="*/ 42 w 52"/>
                <a:gd name="T59" fmla="*/ 36 h 168"/>
                <a:gd name="T60" fmla="*/ 40 w 52"/>
                <a:gd name="T61" fmla="*/ 36 h 168"/>
                <a:gd name="T62" fmla="*/ 38 w 52"/>
                <a:gd name="T63" fmla="*/ 34 h 168"/>
                <a:gd name="T64" fmla="*/ 36 w 52"/>
                <a:gd name="T65" fmla="*/ 30 h 168"/>
                <a:gd name="T66" fmla="*/ 34 w 52"/>
                <a:gd name="T67" fmla="*/ 22 h 168"/>
                <a:gd name="T68" fmla="*/ 34 w 52"/>
                <a:gd name="T69" fmla="*/ 22 h 168"/>
                <a:gd name="T70" fmla="*/ 32 w 52"/>
                <a:gd name="T71" fmla="*/ 4 h 168"/>
                <a:gd name="T72" fmla="*/ 30 w 52"/>
                <a:gd name="T73"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2" h="168">
                  <a:moveTo>
                    <a:pt x="0" y="168"/>
                  </a:moveTo>
                  <a:lnTo>
                    <a:pt x="0" y="168"/>
                  </a:lnTo>
                  <a:lnTo>
                    <a:pt x="0" y="164"/>
                  </a:lnTo>
                  <a:lnTo>
                    <a:pt x="0" y="154"/>
                  </a:lnTo>
                  <a:lnTo>
                    <a:pt x="2" y="142"/>
                  </a:lnTo>
                  <a:lnTo>
                    <a:pt x="4" y="136"/>
                  </a:lnTo>
                  <a:lnTo>
                    <a:pt x="10" y="132"/>
                  </a:lnTo>
                  <a:lnTo>
                    <a:pt x="10" y="132"/>
                  </a:lnTo>
                  <a:lnTo>
                    <a:pt x="20" y="124"/>
                  </a:lnTo>
                  <a:lnTo>
                    <a:pt x="30" y="116"/>
                  </a:lnTo>
                  <a:lnTo>
                    <a:pt x="36" y="106"/>
                  </a:lnTo>
                  <a:lnTo>
                    <a:pt x="38" y="100"/>
                  </a:lnTo>
                  <a:lnTo>
                    <a:pt x="38" y="100"/>
                  </a:lnTo>
                  <a:lnTo>
                    <a:pt x="38" y="86"/>
                  </a:lnTo>
                  <a:lnTo>
                    <a:pt x="40" y="78"/>
                  </a:lnTo>
                  <a:lnTo>
                    <a:pt x="44" y="74"/>
                  </a:lnTo>
                  <a:lnTo>
                    <a:pt x="44" y="74"/>
                  </a:lnTo>
                  <a:lnTo>
                    <a:pt x="50" y="72"/>
                  </a:lnTo>
                  <a:lnTo>
                    <a:pt x="52" y="70"/>
                  </a:lnTo>
                  <a:lnTo>
                    <a:pt x="52" y="66"/>
                  </a:lnTo>
                  <a:lnTo>
                    <a:pt x="52" y="66"/>
                  </a:lnTo>
                  <a:lnTo>
                    <a:pt x="50" y="62"/>
                  </a:lnTo>
                  <a:lnTo>
                    <a:pt x="48" y="60"/>
                  </a:lnTo>
                  <a:lnTo>
                    <a:pt x="44" y="58"/>
                  </a:lnTo>
                  <a:lnTo>
                    <a:pt x="42" y="54"/>
                  </a:lnTo>
                  <a:lnTo>
                    <a:pt x="42" y="54"/>
                  </a:lnTo>
                  <a:lnTo>
                    <a:pt x="44" y="42"/>
                  </a:lnTo>
                  <a:lnTo>
                    <a:pt x="44" y="38"/>
                  </a:lnTo>
                  <a:lnTo>
                    <a:pt x="42" y="36"/>
                  </a:lnTo>
                  <a:lnTo>
                    <a:pt x="42" y="36"/>
                  </a:lnTo>
                  <a:lnTo>
                    <a:pt x="40" y="36"/>
                  </a:lnTo>
                  <a:lnTo>
                    <a:pt x="38" y="34"/>
                  </a:lnTo>
                  <a:lnTo>
                    <a:pt x="36" y="30"/>
                  </a:lnTo>
                  <a:lnTo>
                    <a:pt x="34" y="22"/>
                  </a:lnTo>
                  <a:lnTo>
                    <a:pt x="34" y="22"/>
                  </a:lnTo>
                  <a:lnTo>
                    <a:pt x="32" y="4"/>
                  </a:lnTo>
                  <a:lnTo>
                    <a:pt x="30" y="0"/>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60" name="Freeform 33"/>
            <p:cNvSpPr>
              <a:spLocks/>
            </p:cNvSpPr>
            <p:nvPr/>
          </p:nvSpPr>
          <p:spPr bwMode="auto">
            <a:xfrm>
              <a:off x="5614687" y="2290354"/>
              <a:ext cx="829066" cy="809527"/>
            </a:xfrm>
            <a:custGeom>
              <a:avLst/>
              <a:gdLst>
                <a:gd name="T0" fmla="*/ 14 w 420"/>
                <a:gd name="T1" fmla="*/ 2 h 400"/>
                <a:gd name="T2" fmla="*/ 26 w 420"/>
                <a:gd name="T3" fmla="*/ 8 h 400"/>
                <a:gd name="T4" fmla="*/ 28 w 420"/>
                <a:gd name="T5" fmla="*/ 24 h 400"/>
                <a:gd name="T6" fmla="*/ 40 w 420"/>
                <a:gd name="T7" fmla="*/ 56 h 400"/>
                <a:gd name="T8" fmla="*/ 56 w 420"/>
                <a:gd name="T9" fmla="*/ 78 h 400"/>
                <a:gd name="T10" fmla="*/ 78 w 420"/>
                <a:gd name="T11" fmla="*/ 94 h 400"/>
                <a:gd name="T12" fmla="*/ 88 w 420"/>
                <a:gd name="T13" fmla="*/ 114 h 400"/>
                <a:gd name="T14" fmla="*/ 92 w 420"/>
                <a:gd name="T15" fmla="*/ 116 h 400"/>
                <a:gd name="T16" fmla="*/ 148 w 420"/>
                <a:gd name="T17" fmla="*/ 118 h 400"/>
                <a:gd name="T18" fmla="*/ 160 w 420"/>
                <a:gd name="T19" fmla="*/ 124 h 400"/>
                <a:gd name="T20" fmla="*/ 160 w 420"/>
                <a:gd name="T21" fmla="*/ 144 h 400"/>
                <a:gd name="T22" fmla="*/ 178 w 420"/>
                <a:gd name="T23" fmla="*/ 168 h 400"/>
                <a:gd name="T24" fmla="*/ 188 w 420"/>
                <a:gd name="T25" fmla="*/ 184 h 400"/>
                <a:gd name="T26" fmla="*/ 210 w 420"/>
                <a:gd name="T27" fmla="*/ 194 h 400"/>
                <a:gd name="T28" fmla="*/ 226 w 420"/>
                <a:gd name="T29" fmla="*/ 194 h 400"/>
                <a:gd name="T30" fmla="*/ 236 w 420"/>
                <a:gd name="T31" fmla="*/ 188 h 400"/>
                <a:gd name="T32" fmla="*/ 240 w 420"/>
                <a:gd name="T33" fmla="*/ 182 h 400"/>
                <a:gd name="T34" fmla="*/ 248 w 420"/>
                <a:gd name="T35" fmla="*/ 184 h 400"/>
                <a:gd name="T36" fmla="*/ 250 w 420"/>
                <a:gd name="T37" fmla="*/ 176 h 400"/>
                <a:gd name="T38" fmla="*/ 252 w 420"/>
                <a:gd name="T39" fmla="*/ 170 h 400"/>
                <a:gd name="T40" fmla="*/ 264 w 420"/>
                <a:gd name="T41" fmla="*/ 176 h 400"/>
                <a:gd name="T42" fmla="*/ 284 w 420"/>
                <a:gd name="T43" fmla="*/ 190 h 400"/>
                <a:gd name="T44" fmla="*/ 324 w 420"/>
                <a:gd name="T45" fmla="*/ 202 h 400"/>
                <a:gd name="T46" fmla="*/ 334 w 420"/>
                <a:gd name="T47" fmla="*/ 200 h 400"/>
                <a:gd name="T48" fmla="*/ 348 w 420"/>
                <a:gd name="T49" fmla="*/ 200 h 400"/>
                <a:gd name="T50" fmla="*/ 364 w 420"/>
                <a:gd name="T51" fmla="*/ 210 h 400"/>
                <a:gd name="T52" fmla="*/ 374 w 420"/>
                <a:gd name="T53" fmla="*/ 224 h 400"/>
                <a:gd name="T54" fmla="*/ 392 w 420"/>
                <a:gd name="T55" fmla="*/ 250 h 400"/>
                <a:gd name="T56" fmla="*/ 398 w 420"/>
                <a:gd name="T57" fmla="*/ 252 h 400"/>
                <a:gd name="T58" fmla="*/ 406 w 420"/>
                <a:gd name="T59" fmla="*/ 264 h 400"/>
                <a:gd name="T60" fmla="*/ 408 w 420"/>
                <a:gd name="T61" fmla="*/ 280 h 400"/>
                <a:gd name="T62" fmla="*/ 410 w 420"/>
                <a:gd name="T63" fmla="*/ 288 h 400"/>
                <a:gd name="T64" fmla="*/ 398 w 420"/>
                <a:gd name="T65" fmla="*/ 300 h 400"/>
                <a:gd name="T66" fmla="*/ 390 w 420"/>
                <a:gd name="T67" fmla="*/ 314 h 400"/>
                <a:gd name="T68" fmla="*/ 406 w 420"/>
                <a:gd name="T69" fmla="*/ 348 h 400"/>
                <a:gd name="T70" fmla="*/ 418 w 420"/>
                <a:gd name="T71" fmla="*/ 368 h 400"/>
                <a:gd name="T72" fmla="*/ 418 w 420"/>
                <a:gd name="T73" fmla="*/ 388 h 400"/>
                <a:gd name="T74" fmla="*/ 406 w 420"/>
                <a:gd name="T75" fmla="*/ 400 h 400"/>
                <a:gd name="T76" fmla="*/ 364 w 420"/>
                <a:gd name="T77" fmla="*/ 390 h 400"/>
                <a:gd name="T78" fmla="*/ 282 w 420"/>
                <a:gd name="T79" fmla="*/ 368 h 400"/>
                <a:gd name="T80" fmla="*/ 278 w 420"/>
                <a:gd name="T81" fmla="*/ 364 h 400"/>
                <a:gd name="T82" fmla="*/ 284 w 420"/>
                <a:gd name="T83" fmla="*/ 350 h 400"/>
                <a:gd name="T84" fmla="*/ 296 w 420"/>
                <a:gd name="T85" fmla="*/ 336 h 400"/>
                <a:gd name="T86" fmla="*/ 288 w 420"/>
                <a:gd name="T87" fmla="*/ 310 h 400"/>
                <a:gd name="T88" fmla="*/ 272 w 420"/>
                <a:gd name="T89" fmla="*/ 290 h 400"/>
                <a:gd name="T90" fmla="*/ 256 w 420"/>
                <a:gd name="T91" fmla="*/ 284 h 400"/>
                <a:gd name="T92" fmla="*/ 204 w 420"/>
                <a:gd name="T93" fmla="*/ 232 h 400"/>
                <a:gd name="T94" fmla="*/ 194 w 420"/>
                <a:gd name="T95" fmla="*/ 222 h 400"/>
                <a:gd name="T96" fmla="*/ 178 w 420"/>
                <a:gd name="T97" fmla="*/ 216 h 400"/>
                <a:gd name="T98" fmla="*/ 176 w 420"/>
                <a:gd name="T99" fmla="*/ 200 h 400"/>
                <a:gd name="T100" fmla="*/ 164 w 420"/>
                <a:gd name="T101" fmla="*/ 200 h 400"/>
                <a:gd name="T102" fmla="*/ 162 w 420"/>
                <a:gd name="T103" fmla="*/ 202 h 400"/>
                <a:gd name="T104" fmla="*/ 162 w 420"/>
                <a:gd name="T105" fmla="*/ 218 h 400"/>
                <a:gd name="T106" fmla="*/ 152 w 420"/>
                <a:gd name="T107" fmla="*/ 220 h 400"/>
                <a:gd name="T108" fmla="*/ 144 w 420"/>
                <a:gd name="T109" fmla="*/ 214 h 400"/>
                <a:gd name="T110" fmla="*/ 136 w 420"/>
                <a:gd name="T111" fmla="*/ 216 h 400"/>
                <a:gd name="T112" fmla="*/ 130 w 420"/>
                <a:gd name="T113" fmla="*/ 246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20" h="400">
                  <a:moveTo>
                    <a:pt x="0" y="0"/>
                  </a:moveTo>
                  <a:lnTo>
                    <a:pt x="0" y="0"/>
                  </a:lnTo>
                  <a:lnTo>
                    <a:pt x="14" y="2"/>
                  </a:lnTo>
                  <a:lnTo>
                    <a:pt x="24" y="4"/>
                  </a:lnTo>
                  <a:lnTo>
                    <a:pt x="26" y="6"/>
                  </a:lnTo>
                  <a:lnTo>
                    <a:pt x="26" y="8"/>
                  </a:lnTo>
                  <a:lnTo>
                    <a:pt x="26" y="8"/>
                  </a:lnTo>
                  <a:lnTo>
                    <a:pt x="26" y="18"/>
                  </a:lnTo>
                  <a:lnTo>
                    <a:pt x="28" y="24"/>
                  </a:lnTo>
                  <a:lnTo>
                    <a:pt x="30" y="32"/>
                  </a:lnTo>
                  <a:lnTo>
                    <a:pt x="30" y="32"/>
                  </a:lnTo>
                  <a:lnTo>
                    <a:pt x="40" y="56"/>
                  </a:lnTo>
                  <a:lnTo>
                    <a:pt x="44" y="64"/>
                  </a:lnTo>
                  <a:lnTo>
                    <a:pt x="50" y="72"/>
                  </a:lnTo>
                  <a:lnTo>
                    <a:pt x="56" y="78"/>
                  </a:lnTo>
                  <a:lnTo>
                    <a:pt x="64" y="84"/>
                  </a:lnTo>
                  <a:lnTo>
                    <a:pt x="64" y="84"/>
                  </a:lnTo>
                  <a:lnTo>
                    <a:pt x="78" y="94"/>
                  </a:lnTo>
                  <a:lnTo>
                    <a:pt x="86" y="102"/>
                  </a:lnTo>
                  <a:lnTo>
                    <a:pt x="88" y="108"/>
                  </a:lnTo>
                  <a:lnTo>
                    <a:pt x="88" y="114"/>
                  </a:lnTo>
                  <a:lnTo>
                    <a:pt x="88" y="114"/>
                  </a:lnTo>
                  <a:lnTo>
                    <a:pt x="90" y="116"/>
                  </a:lnTo>
                  <a:lnTo>
                    <a:pt x="92" y="116"/>
                  </a:lnTo>
                  <a:lnTo>
                    <a:pt x="100" y="118"/>
                  </a:lnTo>
                  <a:lnTo>
                    <a:pt x="122" y="118"/>
                  </a:lnTo>
                  <a:lnTo>
                    <a:pt x="148" y="118"/>
                  </a:lnTo>
                  <a:lnTo>
                    <a:pt x="160" y="118"/>
                  </a:lnTo>
                  <a:lnTo>
                    <a:pt x="160" y="118"/>
                  </a:lnTo>
                  <a:lnTo>
                    <a:pt x="160" y="124"/>
                  </a:lnTo>
                  <a:lnTo>
                    <a:pt x="158" y="130"/>
                  </a:lnTo>
                  <a:lnTo>
                    <a:pt x="158" y="138"/>
                  </a:lnTo>
                  <a:lnTo>
                    <a:pt x="160" y="144"/>
                  </a:lnTo>
                  <a:lnTo>
                    <a:pt x="162" y="148"/>
                  </a:lnTo>
                  <a:lnTo>
                    <a:pt x="162" y="148"/>
                  </a:lnTo>
                  <a:lnTo>
                    <a:pt x="178" y="168"/>
                  </a:lnTo>
                  <a:lnTo>
                    <a:pt x="184" y="178"/>
                  </a:lnTo>
                  <a:lnTo>
                    <a:pt x="188" y="184"/>
                  </a:lnTo>
                  <a:lnTo>
                    <a:pt x="188" y="184"/>
                  </a:lnTo>
                  <a:lnTo>
                    <a:pt x="192" y="188"/>
                  </a:lnTo>
                  <a:lnTo>
                    <a:pt x="200" y="192"/>
                  </a:lnTo>
                  <a:lnTo>
                    <a:pt x="210" y="194"/>
                  </a:lnTo>
                  <a:lnTo>
                    <a:pt x="216" y="196"/>
                  </a:lnTo>
                  <a:lnTo>
                    <a:pt x="216" y="196"/>
                  </a:lnTo>
                  <a:lnTo>
                    <a:pt x="226" y="194"/>
                  </a:lnTo>
                  <a:lnTo>
                    <a:pt x="232" y="192"/>
                  </a:lnTo>
                  <a:lnTo>
                    <a:pt x="236" y="188"/>
                  </a:lnTo>
                  <a:lnTo>
                    <a:pt x="236" y="188"/>
                  </a:lnTo>
                  <a:lnTo>
                    <a:pt x="236" y="182"/>
                  </a:lnTo>
                  <a:lnTo>
                    <a:pt x="238" y="182"/>
                  </a:lnTo>
                  <a:lnTo>
                    <a:pt x="240" y="182"/>
                  </a:lnTo>
                  <a:lnTo>
                    <a:pt x="240" y="182"/>
                  </a:lnTo>
                  <a:lnTo>
                    <a:pt x="246" y="184"/>
                  </a:lnTo>
                  <a:lnTo>
                    <a:pt x="248" y="184"/>
                  </a:lnTo>
                  <a:lnTo>
                    <a:pt x="250" y="182"/>
                  </a:lnTo>
                  <a:lnTo>
                    <a:pt x="250" y="182"/>
                  </a:lnTo>
                  <a:lnTo>
                    <a:pt x="250" y="176"/>
                  </a:lnTo>
                  <a:lnTo>
                    <a:pt x="250" y="172"/>
                  </a:lnTo>
                  <a:lnTo>
                    <a:pt x="252" y="170"/>
                  </a:lnTo>
                  <a:lnTo>
                    <a:pt x="252" y="170"/>
                  </a:lnTo>
                  <a:lnTo>
                    <a:pt x="254" y="170"/>
                  </a:lnTo>
                  <a:lnTo>
                    <a:pt x="256" y="170"/>
                  </a:lnTo>
                  <a:lnTo>
                    <a:pt x="264" y="176"/>
                  </a:lnTo>
                  <a:lnTo>
                    <a:pt x="272" y="184"/>
                  </a:lnTo>
                  <a:lnTo>
                    <a:pt x="284" y="190"/>
                  </a:lnTo>
                  <a:lnTo>
                    <a:pt x="284" y="190"/>
                  </a:lnTo>
                  <a:lnTo>
                    <a:pt x="298" y="196"/>
                  </a:lnTo>
                  <a:lnTo>
                    <a:pt x="308" y="200"/>
                  </a:lnTo>
                  <a:lnTo>
                    <a:pt x="324" y="202"/>
                  </a:lnTo>
                  <a:lnTo>
                    <a:pt x="324" y="202"/>
                  </a:lnTo>
                  <a:lnTo>
                    <a:pt x="330" y="202"/>
                  </a:lnTo>
                  <a:lnTo>
                    <a:pt x="334" y="200"/>
                  </a:lnTo>
                  <a:lnTo>
                    <a:pt x="334" y="200"/>
                  </a:lnTo>
                  <a:lnTo>
                    <a:pt x="344" y="200"/>
                  </a:lnTo>
                  <a:lnTo>
                    <a:pt x="348" y="200"/>
                  </a:lnTo>
                  <a:lnTo>
                    <a:pt x="352" y="200"/>
                  </a:lnTo>
                  <a:lnTo>
                    <a:pt x="352" y="200"/>
                  </a:lnTo>
                  <a:lnTo>
                    <a:pt x="364" y="210"/>
                  </a:lnTo>
                  <a:lnTo>
                    <a:pt x="370" y="216"/>
                  </a:lnTo>
                  <a:lnTo>
                    <a:pt x="374" y="224"/>
                  </a:lnTo>
                  <a:lnTo>
                    <a:pt x="374" y="224"/>
                  </a:lnTo>
                  <a:lnTo>
                    <a:pt x="378" y="232"/>
                  </a:lnTo>
                  <a:lnTo>
                    <a:pt x="386" y="242"/>
                  </a:lnTo>
                  <a:lnTo>
                    <a:pt x="392" y="250"/>
                  </a:lnTo>
                  <a:lnTo>
                    <a:pt x="396" y="252"/>
                  </a:lnTo>
                  <a:lnTo>
                    <a:pt x="398" y="252"/>
                  </a:lnTo>
                  <a:lnTo>
                    <a:pt x="398" y="252"/>
                  </a:lnTo>
                  <a:lnTo>
                    <a:pt x="402" y="254"/>
                  </a:lnTo>
                  <a:lnTo>
                    <a:pt x="404" y="256"/>
                  </a:lnTo>
                  <a:lnTo>
                    <a:pt x="406" y="264"/>
                  </a:lnTo>
                  <a:lnTo>
                    <a:pt x="406" y="276"/>
                  </a:lnTo>
                  <a:lnTo>
                    <a:pt x="406" y="276"/>
                  </a:lnTo>
                  <a:lnTo>
                    <a:pt x="408" y="280"/>
                  </a:lnTo>
                  <a:lnTo>
                    <a:pt x="410" y="284"/>
                  </a:lnTo>
                  <a:lnTo>
                    <a:pt x="410" y="288"/>
                  </a:lnTo>
                  <a:lnTo>
                    <a:pt x="410" y="288"/>
                  </a:lnTo>
                  <a:lnTo>
                    <a:pt x="408" y="290"/>
                  </a:lnTo>
                  <a:lnTo>
                    <a:pt x="404" y="294"/>
                  </a:lnTo>
                  <a:lnTo>
                    <a:pt x="398" y="300"/>
                  </a:lnTo>
                  <a:lnTo>
                    <a:pt x="394" y="306"/>
                  </a:lnTo>
                  <a:lnTo>
                    <a:pt x="394" y="306"/>
                  </a:lnTo>
                  <a:lnTo>
                    <a:pt x="390" y="314"/>
                  </a:lnTo>
                  <a:lnTo>
                    <a:pt x="392" y="324"/>
                  </a:lnTo>
                  <a:lnTo>
                    <a:pt x="396" y="334"/>
                  </a:lnTo>
                  <a:lnTo>
                    <a:pt x="406" y="348"/>
                  </a:lnTo>
                  <a:lnTo>
                    <a:pt x="406" y="348"/>
                  </a:lnTo>
                  <a:lnTo>
                    <a:pt x="418" y="366"/>
                  </a:lnTo>
                  <a:lnTo>
                    <a:pt x="418" y="368"/>
                  </a:lnTo>
                  <a:lnTo>
                    <a:pt x="418" y="368"/>
                  </a:lnTo>
                  <a:lnTo>
                    <a:pt x="420" y="374"/>
                  </a:lnTo>
                  <a:lnTo>
                    <a:pt x="418" y="388"/>
                  </a:lnTo>
                  <a:lnTo>
                    <a:pt x="416" y="394"/>
                  </a:lnTo>
                  <a:lnTo>
                    <a:pt x="412" y="398"/>
                  </a:lnTo>
                  <a:lnTo>
                    <a:pt x="406" y="400"/>
                  </a:lnTo>
                  <a:lnTo>
                    <a:pt x="394" y="398"/>
                  </a:lnTo>
                  <a:lnTo>
                    <a:pt x="394" y="398"/>
                  </a:lnTo>
                  <a:lnTo>
                    <a:pt x="364" y="390"/>
                  </a:lnTo>
                  <a:lnTo>
                    <a:pt x="324" y="382"/>
                  </a:lnTo>
                  <a:lnTo>
                    <a:pt x="292" y="374"/>
                  </a:lnTo>
                  <a:lnTo>
                    <a:pt x="282" y="368"/>
                  </a:lnTo>
                  <a:lnTo>
                    <a:pt x="278" y="366"/>
                  </a:lnTo>
                  <a:lnTo>
                    <a:pt x="278" y="364"/>
                  </a:lnTo>
                  <a:lnTo>
                    <a:pt x="278" y="364"/>
                  </a:lnTo>
                  <a:lnTo>
                    <a:pt x="278" y="360"/>
                  </a:lnTo>
                  <a:lnTo>
                    <a:pt x="280" y="356"/>
                  </a:lnTo>
                  <a:lnTo>
                    <a:pt x="284" y="350"/>
                  </a:lnTo>
                  <a:lnTo>
                    <a:pt x="292" y="344"/>
                  </a:lnTo>
                  <a:lnTo>
                    <a:pt x="296" y="336"/>
                  </a:lnTo>
                  <a:lnTo>
                    <a:pt x="296" y="336"/>
                  </a:lnTo>
                  <a:lnTo>
                    <a:pt x="296" y="332"/>
                  </a:lnTo>
                  <a:lnTo>
                    <a:pt x="294" y="326"/>
                  </a:lnTo>
                  <a:lnTo>
                    <a:pt x="288" y="310"/>
                  </a:lnTo>
                  <a:lnTo>
                    <a:pt x="284" y="302"/>
                  </a:lnTo>
                  <a:lnTo>
                    <a:pt x="278" y="296"/>
                  </a:lnTo>
                  <a:lnTo>
                    <a:pt x="272" y="290"/>
                  </a:lnTo>
                  <a:lnTo>
                    <a:pt x="264" y="288"/>
                  </a:lnTo>
                  <a:lnTo>
                    <a:pt x="264" y="288"/>
                  </a:lnTo>
                  <a:lnTo>
                    <a:pt x="256" y="284"/>
                  </a:lnTo>
                  <a:lnTo>
                    <a:pt x="246" y="276"/>
                  </a:lnTo>
                  <a:lnTo>
                    <a:pt x="224" y="254"/>
                  </a:lnTo>
                  <a:lnTo>
                    <a:pt x="204" y="232"/>
                  </a:lnTo>
                  <a:lnTo>
                    <a:pt x="198" y="224"/>
                  </a:lnTo>
                  <a:lnTo>
                    <a:pt x="194" y="222"/>
                  </a:lnTo>
                  <a:lnTo>
                    <a:pt x="194" y="222"/>
                  </a:lnTo>
                  <a:lnTo>
                    <a:pt x="186" y="220"/>
                  </a:lnTo>
                  <a:lnTo>
                    <a:pt x="178" y="216"/>
                  </a:lnTo>
                  <a:lnTo>
                    <a:pt x="178" y="216"/>
                  </a:lnTo>
                  <a:lnTo>
                    <a:pt x="178" y="212"/>
                  </a:lnTo>
                  <a:lnTo>
                    <a:pt x="176" y="208"/>
                  </a:lnTo>
                  <a:lnTo>
                    <a:pt x="176" y="200"/>
                  </a:lnTo>
                  <a:lnTo>
                    <a:pt x="176" y="200"/>
                  </a:lnTo>
                  <a:lnTo>
                    <a:pt x="170" y="200"/>
                  </a:lnTo>
                  <a:lnTo>
                    <a:pt x="164" y="200"/>
                  </a:lnTo>
                  <a:lnTo>
                    <a:pt x="162" y="200"/>
                  </a:lnTo>
                  <a:lnTo>
                    <a:pt x="162" y="202"/>
                  </a:lnTo>
                  <a:lnTo>
                    <a:pt x="162" y="202"/>
                  </a:lnTo>
                  <a:lnTo>
                    <a:pt x="162" y="212"/>
                  </a:lnTo>
                  <a:lnTo>
                    <a:pt x="162" y="216"/>
                  </a:lnTo>
                  <a:lnTo>
                    <a:pt x="162" y="218"/>
                  </a:lnTo>
                  <a:lnTo>
                    <a:pt x="162" y="218"/>
                  </a:lnTo>
                  <a:lnTo>
                    <a:pt x="156" y="218"/>
                  </a:lnTo>
                  <a:lnTo>
                    <a:pt x="152" y="220"/>
                  </a:lnTo>
                  <a:lnTo>
                    <a:pt x="150" y="218"/>
                  </a:lnTo>
                  <a:lnTo>
                    <a:pt x="150" y="218"/>
                  </a:lnTo>
                  <a:lnTo>
                    <a:pt x="144" y="214"/>
                  </a:lnTo>
                  <a:lnTo>
                    <a:pt x="142" y="214"/>
                  </a:lnTo>
                  <a:lnTo>
                    <a:pt x="138" y="214"/>
                  </a:lnTo>
                  <a:lnTo>
                    <a:pt x="136" y="216"/>
                  </a:lnTo>
                  <a:lnTo>
                    <a:pt x="134" y="222"/>
                  </a:lnTo>
                  <a:lnTo>
                    <a:pt x="132" y="232"/>
                  </a:lnTo>
                  <a:lnTo>
                    <a:pt x="130" y="246"/>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61" name="Freeform 34"/>
            <p:cNvSpPr>
              <a:spLocks/>
            </p:cNvSpPr>
            <p:nvPr/>
          </p:nvSpPr>
          <p:spPr bwMode="auto">
            <a:xfrm>
              <a:off x="5673906" y="1865352"/>
              <a:ext cx="1247547" cy="935004"/>
            </a:xfrm>
            <a:custGeom>
              <a:avLst/>
              <a:gdLst>
                <a:gd name="T0" fmla="*/ 18 w 632"/>
                <a:gd name="T1" fmla="*/ 242 h 462"/>
                <a:gd name="T2" fmla="*/ 32 w 632"/>
                <a:gd name="T3" fmla="*/ 240 h 462"/>
                <a:gd name="T4" fmla="*/ 66 w 632"/>
                <a:gd name="T5" fmla="*/ 238 h 462"/>
                <a:gd name="T6" fmla="*/ 82 w 632"/>
                <a:gd name="T7" fmla="*/ 236 h 462"/>
                <a:gd name="T8" fmla="*/ 106 w 632"/>
                <a:gd name="T9" fmla="*/ 222 h 462"/>
                <a:gd name="T10" fmla="*/ 134 w 632"/>
                <a:gd name="T11" fmla="*/ 220 h 462"/>
                <a:gd name="T12" fmla="*/ 158 w 632"/>
                <a:gd name="T13" fmla="*/ 216 h 462"/>
                <a:gd name="T14" fmla="*/ 158 w 632"/>
                <a:gd name="T15" fmla="*/ 172 h 462"/>
                <a:gd name="T16" fmla="*/ 162 w 632"/>
                <a:gd name="T17" fmla="*/ 160 h 462"/>
                <a:gd name="T18" fmla="*/ 186 w 632"/>
                <a:gd name="T19" fmla="*/ 162 h 462"/>
                <a:gd name="T20" fmla="*/ 212 w 632"/>
                <a:gd name="T21" fmla="*/ 148 h 462"/>
                <a:gd name="T22" fmla="*/ 212 w 632"/>
                <a:gd name="T23" fmla="*/ 122 h 462"/>
                <a:gd name="T24" fmla="*/ 206 w 632"/>
                <a:gd name="T25" fmla="*/ 94 h 462"/>
                <a:gd name="T26" fmla="*/ 228 w 632"/>
                <a:gd name="T27" fmla="*/ 76 h 462"/>
                <a:gd name="T28" fmla="*/ 230 w 632"/>
                <a:gd name="T29" fmla="*/ 64 h 462"/>
                <a:gd name="T30" fmla="*/ 254 w 632"/>
                <a:gd name="T31" fmla="*/ 48 h 462"/>
                <a:gd name="T32" fmla="*/ 280 w 632"/>
                <a:gd name="T33" fmla="*/ 38 h 462"/>
                <a:gd name="T34" fmla="*/ 312 w 632"/>
                <a:gd name="T35" fmla="*/ 36 h 462"/>
                <a:gd name="T36" fmla="*/ 362 w 632"/>
                <a:gd name="T37" fmla="*/ 26 h 462"/>
                <a:gd name="T38" fmla="*/ 406 w 632"/>
                <a:gd name="T39" fmla="*/ 20 h 462"/>
                <a:gd name="T40" fmla="*/ 440 w 632"/>
                <a:gd name="T41" fmla="*/ 0 h 462"/>
                <a:gd name="T42" fmla="*/ 496 w 632"/>
                <a:gd name="T43" fmla="*/ 26 h 462"/>
                <a:gd name="T44" fmla="*/ 506 w 632"/>
                <a:gd name="T45" fmla="*/ 42 h 462"/>
                <a:gd name="T46" fmla="*/ 500 w 632"/>
                <a:gd name="T47" fmla="*/ 70 h 462"/>
                <a:gd name="T48" fmla="*/ 538 w 632"/>
                <a:gd name="T49" fmla="*/ 78 h 462"/>
                <a:gd name="T50" fmla="*/ 574 w 632"/>
                <a:gd name="T51" fmla="*/ 84 h 462"/>
                <a:gd name="T52" fmla="*/ 592 w 632"/>
                <a:gd name="T53" fmla="*/ 106 h 462"/>
                <a:gd name="T54" fmla="*/ 598 w 632"/>
                <a:gd name="T55" fmla="*/ 156 h 462"/>
                <a:gd name="T56" fmla="*/ 630 w 632"/>
                <a:gd name="T57" fmla="*/ 242 h 462"/>
                <a:gd name="T58" fmla="*/ 608 w 632"/>
                <a:gd name="T59" fmla="*/ 288 h 462"/>
                <a:gd name="T60" fmla="*/ 576 w 632"/>
                <a:gd name="T61" fmla="*/ 296 h 462"/>
                <a:gd name="T62" fmla="*/ 540 w 632"/>
                <a:gd name="T63" fmla="*/ 268 h 462"/>
                <a:gd name="T64" fmla="*/ 494 w 632"/>
                <a:gd name="T65" fmla="*/ 282 h 462"/>
                <a:gd name="T66" fmla="*/ 426 w 632"/>
                <a:gd name="T67" fmla="*/ 290 h 462"/>
                <a:gd name="T68" fmla="*/ 390 w 632"/>
                <a:gd name="T69" fmla="*/ 308 h 462"/>
                <a:gd name="T70" fmla="*/ 362 w 632"/>
                <a:gd name="T71" fmla="*/ 338 h 462"/>
                <a:gd name="T72" fmla="*/ 350 w 632"/>
                <a:gd name="T73" fmla="*/ 346 h 462"/>
                <a:gd name="T74" fmla="*/ 312 w 632"/>
                <a:gd name="T75" fmla="*/ 360 h 462"/>
                <a:gd name="T76" fmla="*/ 340 w 632"/>
                <a:gd name="T77" fmla="*/ 366 h 462"/>
                <a:gd name="T78" fmla="*/ 360 w 632"/>
                <a:gd name="T79" fmla="*/ 372 h 462"/>
                <a:gd name="T80" fmla="*/ 366 w 632"/>
                <a:gd name="T81" fmla="*/ 374 h 462"/>
                <a:gd name="T82" fmla="*/ 370 w 632"/>
                <a:gd name="T83" fmla="*/ 366 h 462"/>
                <a:gd name="T84" fmla="*/ 380 w 632"/>
                <a:gd name="T85" fmla="*/ 372 h 462"/>
                <a:gd name="T86" fmla="*/ 384 w 632"/>
                <a:gd name="T87" fmla="*/ 388 h 462"/>
                <a:gd name="T88" fmla="*/ 384 w 632"/>
                <a:gd name="T89" fmla="*/ 398 h 462"/>
                <a:gd name="T90" fmla="*/ 398 w 632"/>
                <a:gd name="T91" fmla="*/ 398 h 462"/>
                <a:gd name="T92" fmla="*/ 410 w 632"/>
                <a:gd name="T93" fmla="*/ 396 h 462"/>
                <a:gd name="T94" fmla="*/ 420 w 632"/>
                <a:gd name="T95" fmla="*/ 424 h 462"/>
                <a:gd name="T96" fmla="*/ 402 w 632"/>
                <a:gd name="T97" fmla="*/ 418 h 462"/>
                <a:gd name="T98" fmla="*/ 396 w 632"/>
                <a:gd name="T99" fmla="*/ 428 h 462"/>
                <a:gd name="T100" fmla="*/ 384 w 632"/>
                <a:gd name="T101" fmla="*/ 428 h 462"/>
                <a:gd name="T102" fmla="*/ 378 w 632"/>
                <a:gd name="T103" fmla="*/ 404 h 462"/>
                <a:gd name="T104" fmla="*/ 374 w 632"/>
                <a:gd name="T105" fmla="*/ 392 h 462"/>
                <a:gd name="T106" fmla="*/ 358 w 632"/>
                <a:gd name="T107" fmla="*/ 398 h 462"/>
                <a:gd name="T108" fmla="*/ 360 w 632"/>
                <a:gd name="T109" fmla="*/ 414 h 462"/>
                <a:gd name="T110" fmla="*/ 370 w 632"/>
                <a:gd name="T111" fmla="*/ 426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32" h="462">
                  <a:moveTo>
                    <a:pt x="0" y="236"/>
                  </a:moveTo>
                  <a:lnTo>
                    <a:pt x="0" y="236"/>
                  </a:lnTo>
                  <a:lnTo>
                    <a:pt x="8" y="238"/>
                  </a:lnTo>
                  <a:lnTo>
                    <a:pt x="18" y="242"/>
                  </a:lnTo>
                  <a:lnTo>
                    <a:pt x="18" y="242"/>
                  </a:lnTo>
                  <a:lnTo>
                    <a:pt x="22" y="242"/>
                  </a:lnTo>
                  <a:lnTo>
                    <a:pt x="26" y="242"/>
                  </a:lnTo>
                  <a:lnTo>
                    <a:pt x="32" y="240"/>
                  </a:lnTo>
                  <a:lnTo>
                    <a:pt x="38" y="238"/>
                  </a:lnTo>
                  <a:lnTo>
                    <a:pt x="38" y="238"/>
                  </a:lnTo>
                  <a:lnTo>
                    <a:pt x="56" y="238"/>
                  </a:lnTo>
                  <a:lnTo>
                    <a:pt x="66" y="238"/>
                  </a:lnTo>
                  <a:lnTo>
                    <a:pt x="76" y="238"/>
                  </a:lnTo>
                  <a:lnTo>
                    <a:pt x="76" y="238"/>
                  </a:lnTo>
                  <a:lnTo>
                    <a:pt x="80" y="238"/>
                  </a:lnTo>
                  <a:lnTo>
                    <a:pt x="82" y="236"/>
                  </a:lnTo>
                  <a:lnTo>
                    <a:pt x="90" y="232"/>
                  </a:lnTo>
                  <a:lnTo>
                    <a:pt x="98" y="226"/>
                  </a:lnTo>
                  <a:lnTo>
                    <a:pt x="102" y="224"/>
                  </a:lnTo>
                  <a:lnTo>
                    <a:pt x="106" y="222"/>
                  </a:lnTo>
                  <a:lnTo>
                    <a:pt x="106" y="222"/>
                  </a:lnTo>
                  <a:lnTo>
                    <a:pt x="118" y="222"/>
                  </a:lnTo>
                  <a:lnTo>
                    <a:pt x="134" y="220"/>
                  </a:lnTo>
                  <a:lnTo>
                    <a:pt x="134" y="220"/>
                  </a:lnTo>
                  <a:lnTo>
                    <a:pt x="144" y="220"/>
                  </a:lnTo>
                  <a:lnTo>
                    <a:pt x="156" y="218"/>
                  </a:lnTo>
                  <a:lnTo>
                    <a:pt x="156" y="218"/>
                  </a:lnTo>
                  <a:lnTo>
                    <a:pt x="158" y="216"/>
                  </a:lnTo>
                  <a:lnTo>
                    <a:pt x="160" y="214"/>
                  </a:lnTo>
                  <a:lnTo>
                    <a:pt x="162" y="208"/>
                  </a:lnTo>
                  <a:lnTo>
                    <a:pt x="162" y="190"/>
                  </a:lnTo>
                  <a:lnTo>
                    <a:pt x="158" y="172"/>
                  </a:lnTo>
                  <a:lnTo>
                    <a:pt x="158" y="164"/>
                  </a:lnTo>
                  <a:lnTo>
                    <a:pt x="158" y="162"/>
                  </a:lnTo>
                  <a:lnTo>
                    <a:pt x="158" y="162"/>
                  </a:lnTo>
                  <a:lnTo>
                    <a:pt x="162" y="160"/>
                  </a:lnTo>
                  <a:lnTo>
                    <a:pt x="164" y="160"/>
                  </a:lnTo>
                  <a:lnTo>
                    <a:pt x="172" y="160"/>
                  </a:lnTo>
                  <a:lnTo>
                    <a:pt x="186" y="162"/>
                  </a:lnTo>
                  <a:lnTo>
                    <a:pt x="186" y="162"/>
                  </a:lnTo>
                  <a:lnTo>
                    <a:pt x="194" y="160"/>
                  </a:lnTo>
                  <a:lnTo>
                    <a:pt x="200" y="158"/>
                  </a:lnTo>
                  <a:lnTo>
                    <a:pt x="206" y="154"/>
                  </a:lnTo>
                  <a:lnTo>
                    <a:pt x="212" y="148"/>
                  </a:lnTo>
                  <a:lnTo>
                    <a:pt x="216" y="138"/>
                  </a:lnTo>
                  <a:lnTo>
                    <a:pt x="218" y="130"/>
                  </a:lnTo>
                  <a:lnTo>
                    <a:pt x="218" y="130"/>
                  </a:lnTo>
                  <a:lnTo>
                    <a:pt x="212" y="122"/>
                  </a:lnTo>
                  <a:lnTo>
                    <a:pt x="208" y="110"/>
                  </a:lnTo>
                  <a:lnTo>
                    <a:pt x="208" y="110"/>
                  </a:lnTo>
                  <a:lnTo>
                    <a:pt x="206" y="100"/>
                  </a:lnTo>
                  <a:lnTo>
                    <a:pt x="206" y="94"/>
                  </a:lnTo>
                  <a:lnTo>
                    <a:pt x="210" y="92"/>
                  </a:lnTo>
                  <a:lnTo>
                    <a:pt x="210" y="92"/>
                  </a:lnTo>
                  <a:lnTo>
                    <a:pt x="220" y="86"/>
                  </a:lnTo>
                  <a:lnTo>
                    <a:pt x="228" y="76"/>
                  </a:lnTo>
                  <a:lnTo>
                    <a:pt x="228" y="76"/>
                  </a:lnTo>
                  <a:lnTo>
                    <a:pt x="230" y="72"/>
                  </a:lnTo>
                  <a:lnTo>
                    <a:pt x="230" y="68"/>
                  </a:lnTo>
                  <a:lnTo>
                    <a:pt x="230" y="64"/>
                  </a:lnTo>
                  <a:lnTo>
                    <a:pt x="234" y="62"/>
                  </a:lnTo>
                  <a:lnTo>
                    <a:pt x="234" y="62"/>
                  </a:lnTo>
                  <a:lnTo>
                    <a:pt x="242" y="56"/>
                  </a:lnTo>
                  <a:lnTo>
                    <a:pt x="254" y="48"/>
                  </a:lnTo>
                  <a:lnTo>
                    <a:pt x="268" y="40"/>
                  </a:lnTo>
                  <a:lnTo>
                    <a:pt x="274" y="38"/>
                  </a:lnTo>
                  <a:lnTo>
                    <a:pt x="280" y="38"/>
                  </a:lnTo>
                  <a:lnTo>
                    <a:pt x="280" y="38"/>
                  </a:lnTo>
                  <a:lnTo>
                    <a:pt x="300" y="42"/>
                  </a:lnTo>
                  <a:lnTo>
                    <a:pt x="310" y="42"/>
                  </a:lnTo>
                  <a:lnTo>
                    <a:pt x="310" y="42"/>
                  </a:lnTo>
                  <a:lnTo>
                    <a:pt x="312" y="36"/>
                  </a:lnTo>
                  <a:lnTo>
                    <a:pt x="316" y="32"/>
                  </a:lnTo>
                  <a:lnTo>
                    <a:pt x="320" y="30"/>
                  </a:lnTo>
                  <a:lnTo>
                    <a:pt x="320" y="30"/>
                  </a:lnTo>
                  <a:lnTo>
                    <a:pt x="362" y="26"/>
                  </a:lnTo>
                  <a:lnTo>
                    <a:pt x="390" y="24"/>
                  </a:lnTo>
                  <a:lnTo>
                    <a:pt x="400" y="22"/>
                  </a:lnTo>
                  <a:lnTo>
                    <a:pt x="406" y="20"/>
                  </a:lnTo>
                  <a:lnTo>
                    <a:pt x="406" y="20"/>
                  </a:lnTo>
                  <a:lnTo>
                    <a:pt x="422" y="6"/>
                  </a:lnTo>
                  <a:lnTo>
                    <a:pt x="432" y="2"/>
                  </a:lnTo>
                  <a:lnTo>
                    <a:pt x="436" y="0"/>
                  </a:lnTo>
                  <a:lnTo>
                    <a:pt x="440" y="0"/>
                  </a:lnTo>
                  <a:lnTo>
                    <a:pt x="440" y="0"/>
                  </a:lnTo>
                  <a:lnTo>
                    <a:pt x="456" y="6"/>
                  </a:lnTo>
                  <a:lnTo>
                    <a:pt x="476" y="16"/>
                  </a:lnTo>
                  <a:lnTo>
                    <a:pt x="496" y="26"/>
                  </a:lnTo>
                  <a:lnTo>
                    <a:pt x="502" y="32"/>
                  </a:lnTo>
                  <a:lnTo>
                    <a:pt x="506" y="36"/>
                  </a:lnTo>
                  <a:lnTo>
                    <a:pt x="506" y="36"/>
                  </a:lnTo>
                  <a:lnTo>
                    <a:pt x="506" y="42"/>
                  </a:lnTo>
                  <a:lnTo>
                    <a:pt x="504" y="46"/>
                  </a:lnTo>
                  <a:lnTo>
                    <a:pt x="500" y="58"/>
                  </a:lnTo>
                  <a:lnTo>
                    <a:pt x="500" y="64"/>
                  </a:lnTo>
                  <a:lnTo>
                    <a:pt x="500" y="70"/>
                  </a:lnTo>
                  <a:lnTo>
                    <a:pt x="502" y="72"/>
                  </a:lnTo>
                  <a:lnTo>
                    <a:pt x="508" y="74"/>
                  </a:lnTo>
                  <a:lnTo>
                    <a:pt x="508" y="74"/>
                  </a:lnTo>
                  <a:lnTo>
                    <a:pt x="538" y="78"/>
                  </a:lnTo>
                  <a:lnTo>
                    <a:pt x="554" y="78"/>
                  </a:lnTo>
                  <a:lnTo>
                    <a:pt x="566" y="82"/>
                  </a:lnTo>
                  <a:lnTo>
                    <a:pt x="566" y="82"/>
                  </a:lnTo>
                  <a:lnTo>
                    <a:pt x="574" y="84"/>
                  </a:lnTo>
                  <a:lnTo>
                    <a:pt x="580" y="90"/>
                  </a:lnTo>
                  <a:lnTo>
                    <a:pt x="586" y="96"/>
                  </a:lnTo>
                  <a:lnTo>
                    <a:pt x="592" y="106"/>
                  </a:lnTo>
                  <a:lnTo>
                    <a:pt x="592" y="106"/>
                  </a:lnTo>
                  <a:lnTo>
                    <a:pt x="594" y="120"/>
                  </a:lnTo>
                  <a:lnTo>
                    <a:pt x="596" y="136"/>
                  </a:lnTo>
                  <a:lnTo>
                    <a:pt x="598" y="156"/>
                  </a:lnTo>
                  <a:lnTo>
                    <a:pt x="598" y="156"/>
                  </a:lnTo>
                  <a:lnTo>
                    <a:pt x="630" y="228"/>
                  </a:lnTo>
                  <a:lnTo>
                    <a:pt x="630" y="228"/>
                  </a:lnTo>
                  <a:lnTo>
                    <a:pt x="632" y="232"/>
                  </a:lnTo>
                  <a:lnTo>
                    <a:pt x="630" y="242"/>
                  </a:lnTo>
                  <a:lnTo>
                    <a:pt x="628" y="254"/>
                  </a:lnTo>
                  <a:lnTo>
                    <a:pt x="624" y="266"/>
                  </a:lnTo>
                  <a:lnTo>
                    <a:pt x="618" y="278"/>
                  </a:lnTo>
                  <a:lnTo>
                    <a:pt x="608" y="288"/>
                  </a:lnTo>
                  <a:lnTo>
                    <a:pt x="602" y="292"/>
                  </a:lnTo>
                  <a:lnTo>
                    <a:pt x="594" y="294"/>
                  </a:lnTo>
                  <a:lnTo>
                    <a:pt x="586" y="296"/>
                  </a:lnTo>
                  <a:lnTo>
                    <a:pt x="576" y="296"/>
                  </a:lnTo>
                  <a:lnTo>
                    <a:pt x="576" y="296"/>
                  </a:lnTo>
                  <a:lnTo>
                    <a:pt x="560" y="280"/>
                  </a:lnTo>
                  <a:lnTo>
                    <a:pt x="546" y="272"/>
                  </a:lnTo>
                  <a:lnTo>
                    <a:pt x="540" y="268"/>
                  </a:lnTo>
                  <a:lnTo>
                    <a:pt x="534" y="268"/>
                  </a:lnTo>
                  <a:lnTo>
                    <a:pt x="534" y="268"/>
                  </a:lnTo>
                  <a:lnTo>
                    <a:pt x="510" y="278"/>
                  </a:lnTo>
                  <a:lnTo>
                    <a:pt x="494" y="282"/>
                  </a:lnTo>
                  <a:lnTo>
                    <a:pt x="482" y="286"/>
                  </a:lnTo>
                  <a:lnTo>
                    <a:pt x="482" y="286"/>
                  </a:lnTo>
                  <a:lnTo>
                    <a:pt x="454" y="286"/>
                  </a:lnTo>
                  <a:lnTo>
                    <a:pt x="426" y="290"/>
                  </a:lnTo>
                  <a:lnTo>
                    <a:pt x="426" y="290"/>
                  </a:lnTo>
                  <a:lnTo>
                    <a:pt x="418" y="292"/>
                  </a:lnTo>
                  <a:lnTo>
                    <a:pt x="410" y="296"/>
                  </a:lnTo>
                  <a:lnTo>
                    <a:pt x="390" y="308"/>
                  </a:lnTo>
                  <a:lnTo>
                    <a:pt x="372" y="322"/>
                  </a:lnTo>
                  <a:lnTo>
                    <a:pt x="366" y="330"/>
                  </a:lnTo>
                  <a:lnTo>
                    <a:pt x="362" y="338"/>
                  </a:lnTo>
                  <a:lnTo>
                    <a:pt x="362" y="338"/>
                  </a:lnTo>
                  <a:lnTo>
                    <a:pt x="358" y="342"/>
                  </a:lnTo>
                  <a:lnTo>
                    <a:pt x="356" y="346"/>
                  </a:lnTo>
                  <a:lnTo>
                    <a:pt x="352" y="346"/>
                  </a:lnTo>
                  <a:lnTo>
                    <a:pt x="350" y="346"/>
                  </a:lnTo>
                  <a:lnTo>
                    <a:pt x="346" y="344"/>
                  </a:lnTo>
                  <a:lnTo>
                    <a:pt x="342" y="342"/>
                  </a:lnTo>
                  <a:lnTo>
                    <a:pt x="342" y="342"/>
                  </a:lnTo>
                  <a:lnTo>
                    <a:pt x="312" y="360"/>
                  </a:lnTo>
                  <a:lnTo>
                    <a:pt x="312" y="360"/>
                  </a:lnTo>
                  <a:lnTo>
                    <a:pt x="322" y="364"/>
                  </a:lnTo>
                  <a:lnTo>
                    <a:pt x="332" y="366"/>
                  </a:lnTo>
                  <a:lnTo>
                    <a:pt x="340" y="366"/>
                  </a:lnTo>
                  <a:lnTo>
                    <a:pt x="340" y="366"/>
                  </a:lnTo>
                  <a:lnTo>
                    <a:pt x="346" y="364"/>
                  </a:lnTo>
                  <a:lnTo>
                    <a:pt x="352" y="366"/>
                  </a:lnTo>
                  <a:lnTo>
                    <a:pt x="360" y="372"/>
                  </a:lnTo>
                  <a:lnTo>
                    <a:pt x="360" y="372"/>
                  </a:lnTo>
                  <a:lnTo>
                    <a:pt x="362" y="374"/>
                  </a:lnTo>
                  <a:lnTo>
                    <a:pt x="364" y="376"/>
                  </a:lnTo>
                  <a:lnTo>
                    <a:pt x="366" y="374"/>
                  </a:lnTo>
                  <a:lnTo>
                    <a:pt x="366" y="374"/>
                  </a:lnTo>
                  <a:lnTo>
                    <a:pt x="368" y="372"/>
                  </a:lnTo>
                  <a:lnTo>
                    <a:pt x="368" y="368"/>
                  </a:lnTo>
                  <a:lnTo>
                    <a:pt x="370" y="366"/>
                  </a:lnTo>
                  <a:lnTo>
                    <a:pt x="372" y="366"/>
                  </a:lnTo>
                  <a:lnTo>
                    <a:pt x="372" y="366"/>
                  </a:lnTo>
                  <a:lnTo>
                    <a:pt x="376" y="368"/>
                  </a:lnTo>
                  <a:lnTo>
                    <a:pt x="380" y="372"/>
                  </a:lnTo>
                  <a:lnTo>
                    <a:pt x="384" y="376"/>
                  </a:lnTo>
                  <a:lnTo>
                    <a:pt x="386" y="380"/>
                  </a:lnTo>
                  <a:lnTo>
                    <a:pt x="386" y="380"/>
                  </a:lnTo>
                  <a:lnTo>
                    <a:pt x="384" y="388"/>
                  </a:lnTo>
                  <a:lnTo>
                    <a:pt x="382" y="394"/>
                  </a:lnTo>
                  <a:lnTo>
                    <a:pt x="382" y="394"/>
                  </a:lnTo>
                  <a:lnTo>
                    <a:pt x="384" y="396"/>
                  </a:lnTo>
                  <a:lnTo>
                    <a:pt x="384" y="398"/>
                  </a:lnTo>
                  <a:lnTo>
                    <a:pt x="388" y="400"/>
                  </a:lnTo>
                  <a:lnTo>
                    <a:pt x="394" y="400"/>
                  </a:lnTo>
                  <a:lnTo>
                    <a:pt x="394" y="400"/>
                  </a:lnTo>
                  <a:lnTo>
                    <a:pt x="398" y="398"/>
                  </a:lnTo>
                  <a:lnTo>
                    <a:pt x="402" y="396"/>
                  </a:lnTo>
                  <a:lnTo>
                    <a:pt x="406" y="396"/>
                  </a:lnTo>
                  <a:lnTo>
                    <a:pt x="410" y="396"/>
                  </a:lnTo>
                  <a:lnTo>
                    <a:pt x="410" y="396"/>
                  </a:lnTo>
                  <a:lnTo>
                    <a:pt x="414" y="402"/>
                  </a:lnTo>
                  <a:lnTo>
                    <a:pt x="416" y="412"/>
                  </a:lnTo>
                  <a:lnTo>
                    <a:pt x="420" y="424"/>
                  </a:lnTo>
                  <a:lnTo>
                    <a:pt x="420" y="424"/>
                  </a:lnTo>
                  <a:lnTo>
                    <a:pt x="412" y="420"/>
                  </a:lnTo>
                  <a:lnTo>
                    <a:pt x="408" y="418"/>
                  </a:lnTo>
                  <a:lnTo>
                    <a:pt x="404" y="416"/>
                  </a:lnTo>
                  <a:lnTo>
                    <a:pt x="402" y="418"/>
                  </a:lnTo>
                  <a:lnTo>
                    <a:pt x="402" y="418"/>
                  </a:lnTo>
                  <a:lnTo>
                    <a:pt x="398" y="422"/>
                  </a:lnTo>
                  <a:lnTo>
                    <a:pt x="398" y="426"/>
                  </a:lnTo>
                  <a:lnTo>
                    <a:pt x="396" y="428"/>
                  </a:lnTo>
                  <a:lnTo>
                    <a:pt x="394" y="430"/>
                  </a:lnTo>
                  <a:lnTo>
                    <a:pt x="394" y="430"/>
                  </a:lnTo>
                  <a:lnTo>
                    <a:pt x="386" y="430"/>
                  </a:lnTo>
                  <a:lnTo>
                    <a:pt x="384" y="428"/>
                  </a:lnTo>
                  <a:lnTo>
                    <a:pt x="382" y="426"/>
                  </a:lnTo>
                  <a:lnTo>
                    <a:pt x="382" y="426"/>
                  </a:lnTo>
                  <a:lnTo>
                    <a:pt x="378" y="414"/>
                  </a:lnTo>
                  <a:lnTo>
                    <a:pt x="378" y="404"/>
                  </a:lnTo>
                  <a:lnTo>
                    <a:pt x="378" y="404"/>
                  </a:lnTo>
                  <a:lnTo>
                    <a:pt x="378" y="400"/>
                  </a:lnTo>
                  <a:lnTo>
                    <a:pt x="376" y="394"/>
                  </a:lnTo>
                  <a:lnTo>
                    <a:pt x="374" y="392"/>
                  </a:lnTo>
                  <a:lnTo>
                    <a:pt x="366" y="392"/>
                  </a:lnTo>
                  <a:lnTo>
                    <a:pt x="366" y="392"/>
                  </a:lnTo>
                  <a:lnTo>
                    <a:pt x="360" y="394"/>
                  </a:lnTo>
                  <a:lnTo>
                    <a:pt x="358" y="398"/>
                  </a:lnTo>
                  <a:lnTo>
                    <a:pt x="358" y="402"/>
                  </a:lnTo>
                  <a:lnTo>
                    <a:pt x="358" y="406"/>
                  </a:lnTo>
                  <a:lnTo>
                    <a:pt x="358" y="406"/>
                  </a:lnTo>
                  <a:lnTo>
                    <a:pt x="360" y="414"/>
                  </a:lnTo>
                  <a:lnTo>
                    <a:pt x="362" y="420"/>
                  </a:lnTo>
                  <a:lnTo>
                    <a:pt x="368" y="424"/>
                  </a:lnTo>
                  <a:lnTo>
                    <a:pt x="368" y="424"/>
                  </a:lnTo>
                  <a:lnTo>
                    <a:pt x="370" y="426"/>
                  </a:lnTo>
                  <a:lnTo>
                    <a:pt x="372" y="430"/>
                  </a:lnTo>
                  <a:lnTo>
                    <a:pt x="372" y="444"/>
                  </a:lnTo>
                  <a:lnTo>
                    <a:pt x="372" y="462"/>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62" name="Freeform 35"/>
            <p:cNvSpPr>
              <a:spLocks/>
            </p:cNvSpPr>
            <p:nvPr/>
          </p:nvSpPr>
          <p:spPr bwMode="auto">
            <a:xfrm>
              <a:off x="5705489" y="2359164"/>
              <a:ext cx="260564" cy="194287"/>
            </a:xfrm>
            <a:custGeom>
              <a:avLst/>
              <a:gdLst>
                <a:gd name="T0" fmla="*/ 0 w 132"/>
                <a:gd name="T1" fmla="*/ 20 h 96"/>
                <a:gd name="T2" fmla="*/ 0 w 132"/>
                <a:gd name="T3" fmla="*/ 20 h 96"/>
                <a:gd name="T4" fmla="*/ 22 w 132"/>
                <a:gd name="T5" fmla="*/ 22 h 96"/>
                <a:gd name="T6" fmla="*/ 40 w 132"/>
                <a:gd name="T7" fmla="*/ 24 h 96"/>
                <a:gd name="T8" fmla="*/ 54 w 132"/>
                <a:gd name="T9" fmla="*/ 28 h 96"/>
                <a:gd name="T10" fmla="*/ 54 w 132"/>
                <a:gd name="T11" fmla="*/ 28 h 96"/>
                <a:gd name="T12" fmla="*/ 60 w 132"/>
                <a:gd name="T13" fmla="*/ 28 h 96"/>
                <a:gd name="T14" fmla="*/ 64 w 132"/>
                <a:gd name="T15" fmla="*/ 26 h 96"/>
                <a:gd name="T16" fmla="*/ 66 w 132"/>
                <a:gd name="T17" fmla="*/ 22 h 96"/>
                <a:gd name="T18" fmla="*/ 68 w 132"/>
                <a:gd name="T19" fmla="*/ 18 h 96"/>
                <a:gd name="T20" fmla="*/ 68 w 132"/>
                <a:gd name="T21" fmla="*/ 8 h 96"/>
                <a:gd name="T22" fmla="*/ 68 w 132"/>
                <a:gd name="T23" fmla="*/ 2 h 96"/>
                <a:gd name="T24" fmla="*/ 68 w 132"/>
                <a:gd name="T25" fmla="*/ 2 h 96"/>
                <a:gd name="T26" fmla="*/ 70 w 132"/>
                <a:gd name="T27" fmla="*/ 0 h 96"/>
                <a:gd name="T28" fmla="*/ 74 w 132"/>
                <a:gd name="T29" fmla="*/ 0 h 96"/>
                <a:gd name="T30" fmla="*/ 78 w 132"/>
                <a:gd name="T31" fmla="*/ 0 h 96"/>
                <a:gd name="T32" fmla="*/ 78 w 132"/>
                <a:gd name="T33" fmla="*/ 0 h 96"/>
                <a:gd name="T34" fmla="*/ 78 w 132"/>
                <a:gd name="T35" fmla="*/ 6 h 96"/>
                <a:gd name="T36" fmla="*/ 78 w 132"/>
                <a:gd name="T37" fmla="*/ 12 h 96"/>
                <a:gd name="T38" fmla="*/ 80 w 132"/>
                <a:gd name="T39" fmla="*/ 16 h 96"/>
                <a:gd name="T40" fmla="*/ 80 w 132"/>
                <a:gd name="T41" fmla="*/ 16 h 96"/>
                <a:gd name="T42" fmla="*/ 82 w 132"/>
                <a:gd name="T43" fmla="*/ 18 h 96"/>
                <a:gd name="T44" fmla="*/ 88 w 132"/>
                <a:gd name="T45" fmla="*/ 18 h 96"/>
                <a:gd name="T46" fmla="*/ 94 w 132"/>
                <a:gd name="T47" fmla="*/ 18 h 96"/>
                <a:gd name="T48" fmla="*/ 98 w 132"/>
                <a:gd name="T49" fmla="*/ 20 h 96"/>
                <a:gd name="T50" fmla="*/ 98 w 132"/>
                <a:gd name="T51" fmla="*/ 20 h 96"/>
                <a:gd name="T52" fmla="*/ 100 w 132"/>
                <a:gd name="T53" fmla="*/ 26 h 96"/>
                <a:gd name="T54" fmla="*/ 102 w 132"/>
                <a:gd name="T55" fmla="*/ 36 h 96"/>
                <a:gd name="T56" fmla="*/ 104 w 132"/>
                <a:gd name="T57" fmla="*/ 44 h 96"/>
                <a:gd name="T58" fmla="*/ 106 w 132"/>
                <a:gd name="T59" fmla="*/ 48 h 96"/>
                <a:gd name="T60" fmla="*/ 108 w 132"/>
                <a:gd name="T61" fmla="*/ 50 h 96"/>
                <a:gd name="T62" fmla="*/ 108 w 132"/>
                <a:gd name="T63" fmla="*/ 50 h 96"/>
                <a:gd name="T64" fmla="*/ 120 w 132"/>
                <a:gd name="T65" fmla="*/ 52 h 96"/>
                <a:gd name="T66" fmla="*/ 128 w 132"/>
                <a:gd name="T67" fmla="*/ 56 h 96"/>
                <a:gd name="T68" fmla="*/ 128 w 132"/>
                <a:gd name="T69" fmla="*/ 56 h 96"/>
                <a:gd name="T70" fmla="*/ 130 w 132"/>
                <a:gd name="T71" fmla="*/ 58 h 96"/>
                <a:gd name="T72" fmla="*/ 130 w 132"/>
                <a:gd name="T73" fmla="*/ 60 h 96"/>
                <a:gd name="T74" fmla="*/ 132 w 132"/>
                <a:gd name="T75" fmla="*/ 68 h 96"/>
                <a:gd name="T76" fmla="*/ 130 w 132"/>
                <a:gd name="T77" fmla="*/ 80 h 96"/>
                <a:gd name="T78" fmla="*/ 130 w 132"/>
                <a:gd name="T79" fmla="*/ 80 h 96"/>
                <a:gd name="T80" fmla="*/ 128 w 132"/>
                <a:gd name="T81" fmla="*/ 86 h 96"/>
                <a:gd name="T82" fmla="*/ 126 w 132"/>
                <a:gd name="T83" fmla="*/ 90 h 96"/>
                <a:gd name="T84" fmla="*/ 120 w 132"/>
                <a:gd name="T85" fmla="*/ 92 h 96"/>
                <a:gd name="T86" fmla="*/ 120 w 132"/>
                <a:gd name="T87" fmla="*/ 92 h 96"/>
                <a:gd name="T88" fmla="*/ 116 w 132"/>
                <a:gd name="T89" fmla="*/ 92 h 96"/>
                <a:gd name="T90" fmla="*/ 114 w 132"/>
                <a:gd name="T91" fmla="*/ 94 h 96"/>
                <a:gd name="T92" fmla="*/ 114 w 132"/>
                <a:gd name="T93"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32" h="96">
                  <a:moveTo>
                    <a:pt x="0" y="20"/>
                  </a:moveTo>
                  <a:lnTo>
                    <a:pt x="0" y="20"/>
                  </a:lnTo>
                  <a:lnTo>
                    <a:pt x="22" y="22"/>
                  </a:lnTo>
                  <a:lnTo>
                    <a:pt x="40" y="24"/>
                  </a:lnTo>
                  <a:lnTo>
                    <a:pt x="54" y="28"/>
                  </a:lnTo>
                  <a:lnTo>
                    <a:pt x="54" y="28"/>
                  </a:lnTo>
                  <a:lnTo>
                    <a:pt x="60" y="28"/>
                  </a:lnTo>
                  <a:lnTo>
                    <a:pt x="64" y="26"/>
                  </a:lnTo>
                  <a:lnTo>
                    <a:pt x="66" y="22"/>
                  </a:lnTo>
                  <a:lnTo>
                    <a:pt x="68" y="18"/>
                  </a:lnTo>
                  <a:lnTo>
                    <a:pt x="68" y="8"/>
                  </a:lnTo>
                  <a:lnTo>
                    <a:pt x="68" y="2"/>
                  </a:lnTo>
                  <a:lnTo>
                    <a:pt x="68" y="2"/>
                  </a:lnTo>
                  <a:lnTo>
                    <a:pt x="70" y="0"/>
                  </a:lnTo>
                  <a:lnTo>
                    <a:pt x="74" y="0"/>
                  </a:lnTo>
                  <a:lnTo>
                    <a:pt x="78" y="0"/>
                  </a:lnTo>
                  <a:lnTo>
                    <a:pt x="78" y="0"/>
                  </a:lnTo>
                  <a:lnTo>
                    <a:pt x="78" y="6"/>
                  </a:lnTo>
                  <a:lnTo>
                    <a:pt x="78" y="12"/>
                  </a:lnTo>
                  <a:lnTo>
                    <a:pt x="80" y="16"/>
                  </a:lnTo>
                  <a:lnTo>
                    <a:pt x="80" y="16"/>
                  </a:lnTo>
                  <a:lnTo>
                    <a:pt x="82" y="18"/>
                  </a:lnTo>
                  <a:lnTo>
                    <a:pt x="88" y="18"/>
                  </a:lnTo>
                  <a:lnTo>
                    <a:pt x="94" y="18"/>
                  </a:lnTo>
                  <a:lnTo>
                    <a:pt x="98" y="20"/>
                  </a:lnTo>
                  <a:lnTo>
                    <a:pt x="98" y="20"/>
                  </a:lnTo>
                  <a:lnTo>
                    <a:pt x="100" y="26"/>
                  </a:lnTo>
                  <a:lnTo>
                    <a:pt x="102" y="36"/>
                  </a:lnTo>
                  <a:lnTo>
                    <a:pt x="104" y="44"/>
                  </a:lnTo>
                  <a:lnTo>
                    <a:pt x="106" y="48"/>
                  </a:lnTo>
                  <a:lnTo>
                    <a:pt x="108" y="50"/>
                  </a:lnTo>
                  <a:lnTo>
                    <a:pt x="108" y="50"/>
                  </a:lnTo>
                  <a:lnTo>
                    <a:pt x="120" y="52"/>
                  </a:lnTo>
                  <a:lnTo>
                    <a:pt x="128" y="56"/>
                  </a:lnTo>
                  <a:lnTo>
                    <a:pt x="128" y="56"/>
                  </a:lnTo>
                  <a:lnTo>
                    <a:pt x="130" y="58"/>
                  </a:lnTo>
                  <a:lnTo>
                    <a:pt x="130" y="60"/>
                  </a:lnTo>
                  <a:lnTo>
                    <a:pt x="132" y="68"/>
                  </a:lnTo>
                  <a:lnTo>
                    <a:pt x="130" y="80"/>
                  </a:lnTo>
                  <a:lnTo>
                    <a:pt x="130" y="80"/>
                  </a:lnTo>
                  <a:lnTo>
                    <a:pt x="128" y="86"/>
                  </a:lnTo>
                  <a:lnTo>
                    <a:pt x="126" y="90"/>
                  </a:lnTo>
                  <a:lnTo>
                    <a:pt x="120" y="92"/>
                  </a:lnTo>
                  <a:lnTo>
                    <a:pt x="120" y="92"/>
                  </a:lnTo>
                  <a:lnTo>
                    <a:pt x="116" y="92"/>
                  </a:lnTo>
                  <a:lnTo>
                    <a:pt x="114" y="94"/>
                  </a:lnTo>
                  <a:lnTo>
                    <a:pt x="114" y="96"/>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63" name="Freeform 36"/>
            <p:cNvSpPr>
              <a:spLocks/>
            </p:cNvSpPr>
            <p:nvPr/>
          </p:nvSpPr>
          <p:spPr bwMode="auto">
            <a:xfrm>
              <a:off x="5962105" y="2529164"/>
              <a:ext cx="359262" cy="174048"/>
            </a:xfrm>
            <a:custGeom>
              <a:avLst/>
              <a:gdLst>
                <a:gd name="T0" fmla="*/ 182 w 182"/>
                <a:gd name="T1" fmla="*/ 86 h 86"/>
                <a:gd name="T2" fmla="*/ 178 w 182"/>
                <a:gd name="T3" fmla="*/ 82 h 86"/>
                <a:gd name="T4" fmla="*/ 180 w 182"/>
                <a:gd name="T5" fmla="*/ 76 h 86"/>
                <a:gd name="T6" fmla="*/ 176 w 182"/>
                <a:gd name="T7" fmla="*/ 64 h 86"/>
                <a:gd name="T8" fmla="*/ 174 w 182"/>
                <a:gd name="T9" fmla="*/ 62 h 86"/>
                <a:gd name="T10" fmla="*/ 162 w 182"/>
                <a:gd name="T11" fmla="*/ 58 h 86"/>
                <a:gd name="T12" fmla="*/ 158 w 182"/>
                <a:gd name="T13" fmla="*/ 56 h 86"/>
                <a:gd name="T14" fmla="*/ 158 w 182"/>
                <a:gd name="T15" fmla="*/ 48 h 86"/>
                <a:gd name="T16" fmla="*/ 158 w 182"/>
                <a:gd name="T17" fmla="*/ 38 h 86"/>
                <a:gd name="T18" fmla="*/ 154 w 182"/>
                <a:gd name="T19" fmla="*/ 30 h 86"/>
                <a:gd name="T20" fmla="*/ 148 w 182"/>
                <a:gd name="T21" fmla="*/ 28 h 86"/>
                <a:gd name="T22" fmla="*/ 144 w 182"/>
                <a:gd name="T23" fmla="*/ 26 h 86"/>
                <a:gd name="T24" fmla="*/ 136 w 182"/>
                <a:gd name="T25" fmla="*/ 22 h 86"/>
                <a:gd name="T26" fmla="*/ 126 w 182"/>
                <a:gd name="T27" fmla="*/ 20 h 86"/>
                <a:gd name="T28" fmla="*/ 122 w 182"/>
                <a:gd name="T29" fmla="*/ 20 h 86"/>
                <a:gd name="T30" fmla="*/ 120 w 182"/>
                <a:gd name="T31" fmla="*/ 24 h 86"/>
                <a:gd name="T32" fmla="*/ 118 w 182"/>
                <a:gd name="T33" fmla="*/ 30 h 86"/>
                <a:gd name="T34" fmla="*/ 112 w 182"/>
                <a:gd name="T35" fmla="*/ 38 h 86"/>
                <a:gd name="T36" fmla="*/ 110 w 182"/>
                <a:gd name="T37" fmla="*/ 42 h 86"/>
                <a:gd name="T38" fmla="*/ 110 w 182"/>
                <a:gd name="T39" fmla="*/ 44 h 86"/>
                <a:gd name="T40" fmla="*/ 110 w 182"/>
                <a:gd name="T41" fmla="*/ 56 h 86"/>
                <a:gd name="T42" fmla="*/ 88 w 182"/>
                <a:gd name="T43" fmla="*/ 52 h 86"/>
                <a:gd name="T44" fmla="*/ 80 w 182"/>
                <a:gd name="T45" fmla="*/ 50 h 86"/>
                <a:gd name="T46" fmla="*/ 80 w 182"/>
                <a:gd name="T47" fmla="*/ 46 h 86"/>
                <a:gd name="T48" fmla="*/ 80 w 182"/>
                <a:gd name="T49" fmla="*/ 42 h 86"/>
                <a:gd name="T50" fmla="*/ 76 w 182"/>
                <a:gd name="T51" fmla="*/ 30 h 86"/>
                <a:gd name="T52" fmla="*/ 66 w 182"/>
                <a:gd name="T53" fmla="*/ 22 h 86"/>
                <a:gd name="T54" fmla="*/ 58 w 182"/>
                <a:gd name="T55" fmla="*/ 22 h 86"/>
                <a:gd name="T56" fmla="*/ 50 w 182"/>
                <a:gd name="T57" fmla="*/ 20 h 86"/>
                <a:gd name="T58" fmla="*/ 48 w 182"/>
                <a:gd name="T59" fmla="*/ 16 h 86"/>
                <a:gd name="T60" fmla="*/ 48 w 182"/>
                <a:gd name="T61" fmla="*/ 4 h 86"/>
                <a:gd name="T62" fmla="*/ 46 w 182"/>
                <a:gd name="T63" fmla="*/ 0 h 86"/>
                <a:gd name="T64" fmla="*/ 42 w 182"/>
                <a:gd name="T65" fmla="*/ 0 h 86"/>
                <a:gd name="T66" fmla="*/ 38 w 182"/>
                <a:gd name="T67" fmla="*/ 0 h 86"/>
                <a:gd name="T68" fmla="*/ 4 w 182"/>
                <a:gd name="T69" fmla="*/ 0 h 86"/>
                <a:gd name="T70" fmla="*/ 0 w 182"/>
                <a:gd name="T71" fmla="*/ 3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82" h="86">
                  <a:moveTo>
                    <a:pt x="182" y="86"/>
                  </a:moveTo>
                  <a:lnTo>
                    <a:pt x="182" y="86"/>
                  </a:lnTo>
                  <a:lnTo>
                    <a:pt x="180" y="84"/>
                  </a:lnTo>
                  <a:lnTo>
                    <a:pt x="178" y="82"/>
                  </a:lnTo>
                  <a:lnTo>
                    <a:pt x="180" y="76"/>
                  </a:lnTo>
                  <a:lnTo>
                    <a:pt x="180" y="76"/>
                  </a:lnTo>
                  <a:lnTo>
                    <a:pt x="178" y="68"/>
                  </a:lnTo>
                  <a:lnTo>
                    <a:pt x="176" y="64"/>
                  </a:lnTo>
                  <a:lnTo>
                    <a:pt x="174" y="62"/>
                  </a:lnTo>
                  <a:lnTo>
                    <a:pt x="174" y="62"/>
                  </a:lnTo>
                  <a:lnTo>
                    <a:pt x="166" y="60"/>
                  </a:lnTo>
                  <a:lnTo>
                    <a:pt x="162" y="58"/>
                  </a:lnTo>
                  <a:lnTo>
                    <a:pt x="158" y="56"/>
                  </a:lnTo>
                  <a:lnTo>
                    <a:pt x="158" y="56"/>
                  </a:lnTo>
                  <a:lnTo>
                    <a:pt x="158" y="52"/>
                  </a:lnTo>
                  <a:lnTo>
                    <a:pt x="158" y="48"/>
                  </a:lnTo>
                  <a:lnTo>
                    <a:pt x="158" y="48"/>
                  </a:lnTo>
                  <a:lnTo>
                    <a:pt x="158" y="38"/>
                  </a:lnTo>
                  <a:lnTo>
                    <a:pt x="156" y="34"/>
                  </a:lnTo>
                  <a:lnTo>
                    <a:pt x="154" y="30"/>
                  </a:lnTo>
                  <a:lnTo>
                    <a:pt x="154" y="30"/>
                  </a:lnTo>
                  <a:lnTo>
                    <a:pt x="148" y="28"/>
                  </a:lnTo>
                  <a:lnTo>
                    <a:pt x="144" y="26"/>
                  </a:lnTo>
                  <a:lnTo>
                    <a:pt x="144" y="26"/>
                  </a:lnTo>
                  <a:lnTo>
                    <a:pt x="136" y="22"/>
                  </a:lnTo>
                  <a:lnTo>
                    <a:pt x="136" y="22"/>
                  </a:lnTo>
                  <a:lnTo>
                    <a:pt x="130" y="20"/>
                  </a:lnTo>
                  <a:lnTo>
                    <a:pt x="126" y="20"/>
                  </a:lnTo>
                  <a:lnTo>
                    <a:pt x="126" y="20"/>
                  </a:lnTo>
                  <a:lnTo>
                    <a:pt x="122" y="20"/>
                  </a:lnTo>
                  <a:lnTo>
                    <a:pt x="122" y="20"/>
                  </a:lnTo>
                  <a:lnTo>
                    <a:pt x="120" y="24"/>
                  </a:lnTo>
                  <a:lnTo>
                    <a:pt x="120" y="24"/>
                  </a:lnTo>
                  <a:lnTo>
                    <a:pt x="118" y="30"/>
                  </a:lnTo>
                  <a:lnTo>
                    <a:pt x="112" y="38"/>
                  </a:lnTo>
                  <a:lnTo>
                    <a:pt x="112" y="38"/>
                  </a:lnTo>
                  <a:lnTo>
                    <a:pt x="110" y="42"/>
                  </a:lnTo>
                  <a:lnTo>
                    <a:pt x="110" y="42"/>
                  </a:lnTo>
                  <a:lnTo>
                    <a:pt x="110" y="44"/>
                  </a:lnTo>
                  <a:lnTo>
                    <a:pt x="110" y="44"/>
                  </a:lnTo>
                  <a:lnTo>
                    <a:pt x="110" y="56"/>
                  </a:lnTo>
                  <a:lnTo>
                    <a:pt x="110" y="56"/>
                  </a:lnTo>
                  <a:lnTo>
                    <a:pt x="88" y="52"/>
                  </a:lnTo>
                  <a:lnTo>
                    <a:pt x="88" y="52"/>
                  </a:lnTo>
                  <a:lnTo>
                    <a:pt x="84" y="52"/>
                  </a:lnTo>
                  <a:lnTo>
                    <a:pt x="80" y="50"/>
                  </a:lnTo>
                  <a:lnTo>
                    <a:pt x="80" y="50"/>
                  </a:lnTo>
                  <a:lnTo>
                    <a:pt x="80" y="46"/>
                  </a:lnTo>
                  <a:lnTo>
                    <a:pt x="80" y="42"/>
                  </a:lnTo>
                  <a:lnTo>
                    <a:pt x="80" y="42"/>
                  </a:lnTo>
                  <a:lnTo>
                    <a:pt x="78" y="36"/>
                  </a:lnTo>
                  <a:lnTo>
                    <a:pt x="76" y="30"/>
                  </a:lnTo>
                  <a:lnTo>
                    <a:pt x="72" y="24"/>
                  </a:lnTo>
                  <a:lnTo>
                    <a:pt x="66" y="22"/>
                  </a:lnTo>
                  <a:lnTo>
                    <a:pt x="66" y="22"/>
                  </a:lnTo>
                  <a:lnTo>
                    <a:pt x="58" y="22"/>
                  </a:lnTo>
                  <a:lnTo>
                    <a:pt x="50" y="20"/>
                  </a:lnTo>
                  <a:lnTo>
                    <a:pt x="50" y="20"/>
                  </a:lnTo>
                  <a:lnTo>
                    <a:pt x="48" y="18"/>
                  </a:lnTo>
                  <a:lnTo>
                    <a:pt x="48" y="16"/>
                  </a:lnTo>
                  <a:lnTo>
                    <a:pt x="48" y="10"/>
                  </a:lnTo>
                  <a:lnTo>
                    <a:pt x="48" y="4"/>
                  </a:lnTo>
                  <a:lnTo>
                    <a:pt x="48" y="2"/>
                  </a:lnTo>
                  <a:lnTo>
                    <a:pt x="46" y="0"/>
                  </a:lnTo>
                  <a:lnTo>
                    <a:pt x="46" y="0"/>
                  </a:lnTo>
                  <a:lnTo>
                    <a:pt x="42" y="0"/>
                  </a:lnTo>
                  <a:lnTo>
                    <a:pt x="38" y="0"/>
                  </a:lnTo>
                  <a:lnTo>
                    <a:pt x="38" y="0"/>
                  </a:lnTo>
                  <a:lnTo>
                    <a:pt x="4" y="0"/>
                  </a:lnTo>
                  <a:lnTo>
                    <a:pt x="4" y="0"/>
                  </a:lnTo>
                  <a:lnTo>
                    <a:pt x="0" y="16"/>
                  </a:lnTo>
                  <a:lnTo>
                    <a:pt x="0" y="32"/>
                  </a:lnTo>
                  <a:lnTo>
                    <a:pt x="0" y="46"/>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64" name="Freeform 37"/>
            <p:cNvSpPr>
              <a:spLocks/>
            </p:cNvSpPr>
            <p:nvPr/>
          </p:nvSpPr>
          <p:spPr bwMode="auto">
            <a:xfrm>
              <a:off x="5958157" y="2318687"/>
              <a:ext cx="394793" cy="218572"/>
            </a:xfrm>
            <a:custGeom>
              <a:avLst/>
              <a:gdLst>
                <a:gd name="T0" fmla="*/ 88 w 200"/>
                <a:gd name="T1" fmla="*/ 74 h 108"/>
                <a:gd name="T2" fmla="*/ 80 w 200"/>
                <a:gd name="T3" fmla="*/ 68 h 108"/>
                <a:gd name="T4" fmla="*/ 80 w 200"/>
                <a:gd name="T5" fmla="*/ 56 h 108"/>
                <a:gd name="T6" fmla="*/ 84 w 200"/>
                <a:gd name="T7" fmla="*/ 38 h 108"/>
                <a:gd name="T8" fmla="*/ 84 w 200"/>
                <a:gd name="T9" fmla="*/ 30 h 108"/>
                <a:gd name="T10" fmla="*/ 80 w 200"/>
                <a:gd name="T11" fmla="*/ 6 h 108"/>
                <a:gd name="T12" fmla="*/ 82 w 200"/>
                <a:gd name="T13" fmla="*/ 0 h 108"/>
                <a:gd name="T14" fmla="*/ 84 w 200"/>
                <a:gd name="T15" fmla="*/ 0 h 108"/>
                <a:gd name="T16" fmla="*/ 100 w 200"/>
                <a:gd name="T17" fmla="*/ 2 h 108"/>
                <a:gd name="T18" fmla="*/ 122 w 200"/>
                <a:gd name="T19" fmla="*/ 14 h 108"/>
                <a:gd name="T20" fmla="*/ 132 w 200"/>
                <a:gd name="T21" fmla="*/ 16 h 108"/>
                <a:gd name="T22" fmla="*/ 164 w 200"/>
                <a:gd name="T23" fmla="*/ 14 h 108"/>
                <a:gd name="T24" fmla="*/ 174 w 200"/>
                <a:gd name="T25" fmla="*/ 12 h 108"/>
                <a:gd name="T26" fmla="*/ 184 w 200"/>
                <a:gd name="T27" fmla="*/ 16 h 108"/>
                <a:gd name="T28" fmla="*/ 196 w 200"/>
                <a:gd name="T29" fmla="*/ 26 h 108"/>
                <a:gd name="T30" fmla="*/ 200 w 200"/>
                <a:gd name="T31" fmla="*/ 40 h 108"/>
                <a:gd name="T32" fmla="*/ 200 w 200"/>
                <a:gd name="T33" fmla="*/ 50 h 108"/>
                <a:gd name="T34" fmla="*/ 194 w 200"/>
                <a:gd name="T35" fmla="*/ 56 h 108"/>
                <a:gd name="T36" fmla="*/ 190 w 200"/>
                <a:gd name="T37" fmla="*/ 60 h 108"/>
                <a:gd name="T38" fmla="*/ 184 w 200"/>
                <a:gd name="T39" fmla="*/ 68 h 108"/>
                <a:gd name="T40" fmla="*/ 182 w 200"/>
                <a:gd name="T41" fmla="*/ 76 h 108"/>
                <a:gd name="T42" fmla="*/ 174 w 200"/>
                <a:gd name="T43" fmla="*/ 74 h 108"/>
                <a:gd name="T44" fmla="*/ 164 w 200"/>
                <a:gd name="T45" fmla="*/ 72 h 108"/>
                <a:gd name="T46" fmla="*/ 160 w 200"/>
                <a:gd name="T47" fmla="*/ 72 h 108"/>
                <a:gd name="T48" fmla="*/ 162 w 200"/>
                <a:gd name="T49" fmla="*/ 78 h 108"/>
                <a:gd name="T50" fmla="*/ 162 w 200"/>
                <a:gd name="T51" fmla="*/ 80 h 108"/>
                <a:gd name="T52" fmla="*/ 152 w 200"/>
                <a:gd name="T53" fmla="*/ 86 h 108"/>
                <a:gd name="T54" fmla="*/ 136 w 200"/>
                <a:gd name="T55" fmla="*/ 90 h 108"/>
                <a:gd name="T56" fmla="*/ 130 w 200"/>
                <a:gd name="T57" fmla="*/ 94 h 108"/>
                <a:gd name="T58" fmla="*/ 126 w 200"/>
                <a:gd name="T59" fmla="*/ 108 h 108"/>
                <a:gd name="T60" fmla="*/ 124 w 200"/>
                <a:gd name="T61" fmla="*/ 102 h 108"/>
                <a:gd name="T62" fmla="*/ 116 w 200"/>
                <a:gd name="T63" fmla="*/ 86 h 108"/>
                <a:gd name="T64" fmla="*/ 108 w 200"/>
                <a:gd name="T65" fmla="*/ 78 h 108"/>
                <a:gd name="T66" fmla="*/ 94 w 200"/>
                <a:gd name="T67" fmla="*/ 74 h 108"/>
                <a:gd name="T68" fmla="*/ 80 w 200"/>
                <a:gd name="T69" fmla="*/ 80 h 108"/>
                <a:gd name="T70" fmla="*/ 58 w 200"/>
                <a:gd name="T71" fmla="*/ 84 h 108"/>
                <a:gd name="T72" fmla="*/ 18 w 200"/>
                <a:gd name="T73" fmla="*/ 80 h 108"/>
                <a:gd name="T74" fmla="*/ 0 w 200"/>
                <a:gd name="T75" fmla="*/ 76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00" h="108">
                  <a:moveTo>
                    <a:pt x="88" y="74"/>
                  </a:moveTo>
                  <a:lnTo>
                    <a:pt x="88" y="74"/>
                  </a:lnTo>
                  <a:lnTo>
                    <a:pt x="84" y="72"/>
                  </a:lnTo>
                  <a:lnTo>
                    <a:pt x="80" y="68"/>
                  </a:lnTo>
                  <a:lnTo>
                    <a:pt x="80" y="62"/>
                  </a:lnTo>
                  <a:lnTo>
                    <a:pt x="80" y="56"/>
                  </a:lnTo>
                  <a:lnTo>
                    <a:pt x="82" y="46"/>
                  </a:lnTo>
                  <a:lnTo>
                    <a:pt x="84" y="38"/>
                  </a:lnTo>
                  <a:lnTo>
                    <a:pt x="84" y="38"/>
                  </a:lnTo>
                  <a:lnTo>
                    <a:pt x="84" y="30"/>
                  </a:lnTo>
                  <a:lnTo>
                    <a:pt x="82" y="18"/>
                  </a:lnTo>
                  <a:lnTo>
                    <a:pt x="80" y="6"/>
                  </a:lnTo>
                  <a:lnTo>
                    <a:pt x="80" y="2"/>
                  </a:lnTo>
                  <a:lnTo>
                    <a:pt x="82" y="0"/>
                  </a:lnTo>
                  <a:lnTo>
                    <a:pt x="82" y="0"/>
                  </a:lnTo>
                  <a:lnTo>
                    <a:pt x="84" y="0"/>
                  </a:lnTo>
                  <a:lnTo>
                    <a:pt x="90" y="0"/>
                  </a:lnTo>
                  <a:lnTo>
                    <a:pt x="100" y="2"/>
                  </a:lnTo>
                  <a:lnTo>
                    <a:pt x="122" y="14"/>
                  </a:lnTo>
                  <a:lnTo>
                    <a:pt x="122" y="14"/>
                  </a:lnTo>
                  <a:lnTo>
                    <a:pt x="126" y="14"/>
                  </a:lnTo>
                  <a:lnTo>
                    <a:pt x="132" y="16"/>
                  </a:lnTo>
                  <a:lnTo>
                    <a:pt x="148" y="16"/>
                  </a:lnTo>
                  <a:lnTo>
                    <a:pt x="164" y="14"/>
                  </a:lnTo>
                  <a:lnTo>
                    <a:pt x="174" y="12"/>
                  </a:lnTo>
                  <a:lnTo>
                    <a:pt x="174" y="12"/>
                  </a:lnTo>
                  <a:lnTo>
                    <a:pt x="178" y="12"/>
                  </a:lnTo>
                  <a:lnTo>
                    <a:pt x="184" y="16"/>
                  </a:lnTo>
                  <a:lnTo>
                    <a:pt x="196" y="26"/>
                  </a:lnTo>
                  <a:lnTo>
                    <a:pt x="196" y="26"/>
                  </a:lnTo>
                  <a:lnTo>
                    <a:pt x="200" y="32"/>
                  </a:lnTo>
                  <a:lnTo>
                    <a:pt x="200" y="40"/>
                  </a:lnTo>
                  <a:lnTo>
                    <a:pt x="200" y="46"/>
                  </a:lnTo>
                  <a:lnTo>
                    <a:pt x="200" y="50"/>
                  </a:lnTo>
                  <a:lnTo>
                    <a:pt x="200" y="50"/>
                  </a:lnTo>
                  <a:lnTo>
                    <a:pt x="194" y="56"/>
                  </a:lnTo>
                  <a:lnTo>
                    <a:pt x="190" y="60"/>
                  </a:lnTo>
                  <a:lnTo>
                    <a:pt x="190" y="60"/>
                  </a:lnTo>
                  <a:lnTo>
                    <a:pt x="186" y="62"/>
                  </a:lnTo>
                  <a:lnTo>
                    <a:pt x="184" y="68"/>
                  </a:lnTo>
                  <a:lnTo>
                    <a:pt x="182" y="74"/>
                  </a:lnTo>
                  <a:lnTo>
                    <a:pt x="182" y="76"/>
                  </a:lnTo>
                  <a:lnTo>
                    <a:pt x="182" y="76"/>
                  </a:lnTo>
                  <a:lnTo>
                    <a:pt x="174" y="74"/>
                  </a:lnTo>
                  <a:lnTo>
                    <a:pt x="168" y="72"/>
                  </a:lnTo>
                  <a:lnTo>
                    <a:pt x="164" y="72"/>
                  </a:lnTo>
                  <a:lnTo>
                    <a:pt x="164" y="72"/>
                  </a:lnTo>
                  <a:lnTo>
                    <a:pt x="160" y="72"/>
                  </a:lnTo>
                  <a:lnTo>
                    <a:pt x="160" y="74"/>
                  </a:lnTo>
                  <a:lnTo>
                    <a:pt x="162" y="78"/>
                  </a:lnTo>
                  <a:lnTo>
                    <a:pt x="162" y="80"/>
                  </a:lnTo>
                  <a:lnTo>
                    <a:pt x="162" y="80"/>
                  </a:lnTo>
                  <a:lnTo>
                    <a:pt x="158" y="84"/>
                  </a:lnTo>
                  <a:lnTo>
                    <a:pt x="152" y="86"/>
                  </a:lnTo>
                  <a:lnTo>
                    <a:pt x="136" y="90"/>
                  </a:lnTo>
                  <a:lnTo>
                    <a:pt x="136" y="90"/>
                  </a:lnTo>
                  <a:lnTo>
                    <a:pt x="132" y="92"/>
                  </a:lnTo>
                  <a:lnTo>
                    <a:pt x="130" y="94"/>
                  </a:lnTo>
                  <a:lnTo>
                    <a:pt x="126" y="100"/>
                  </a:lnTo>
                  <a:lnTo>
                    <a:pt x="126" y="108"/>
                  </a:lnTo>
                  <a:lnTo>
                    <a:pt x="126" y="108"/>
                  </a:lnTo>
                  <a:lnTo>
                    <a:pt x="124" y="102"/>
                  </a:lnTo>
                  <a:lnTo>
                    <a:pt x="120" y="94"/>
                  </a:lnTo>
                  <a:lnTo>
                    <a:pt x="116" y="86"/>
                  </a:lnTo>
                  <a:lnTo>
                    <a:pt x="116" y="86"/>
                  </a:lnTo>
                  <a:lnTo>
                    <a:pt x="108" y="78"/>
                  </a:lnTo>
                  <a:lnTo>
                    <a:pt x="102" y="74"/>
                  </a:lnTo>
                  <a:lnTo>
                    <a:pt x="94" y="74"/>
                  </a:lnTo>
                  <a:lnTo>
                    <a:pt x="80" y="80"/>
                  </a:lnTo>
                  <a:lnTo>
                    <a:pt x="80" y="80"/>
                  </a:lnTo>
                  <a:lnTo>
                    <a:pt x="70" y="82"/>
                  </a:lnTo>
                  <a:lnTo>
                    <a:pt x="58" y="84"/>
                  </a:lnTo>
                  <a:lnTo>
                    <a:pt x="36" y="82"/>
                  </a:lnTo>
                  <a:lnTo>
                    <a:pt x="18" y="80"/>
                  </a:lnTo>
                  <a:lnTo>
                    <a:pt x="12" y="78"/>
                  </a:lnTo>
                  <a:lnTo>
                    <a:pt x="0" y="76"/>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65" name="Freeform 38"/>
            <p:cNvSpPr>
              <a:spLocks/>
            </p:cNvSpPr>
            <p:nvPr/>
          </p:nvSpPr>
          <p:spPr bwMode="auto">
            <a:xfrm>
              <a:off x="5993689" y="2290354"/>
              <a:ext cx="130282" cy="105239"/>
            </a:xfrm>
            <a:custGeom>
              <a:avLst/>
              <a:gdLst>
                <a:gd name="T0" fmla="*/ 0 w 66"/>
                <a:gd name="T1" fmla="*/ 0 h 52"/>
                <a:gd name="T2" fmla="*/ 0 w 66"/>
                <a:gd name="T3" fmla="*/ 0 h 52"/>
                <a:gd name="T4" fmla="*/ 2 w 66"/>
                <a:gd name="T5" fmla="*/ 6 h 52"/>
                <a:gd name="T6" fmla="*/ 4 w 66"/>
                <a:gd name="T7" fmla="*/ 12 h 52"/>
                <a:gd name="T8" fmla="*/ 4 w 66"/>
                <a:gd name="T9" fmla="*/ 12 h 52"/>
                <a:gd name="T10" fmla="*/ 4 w 66"/>
                <a:gd name="T11" fmla="*/ 22 h 52"/>
                <a:gd name="T12" fmla="*/ 4 w 66"/>
                <a:gd name="T13" fmla="*/ 26 h 52"/>
                <a:gd name="T14" fmla="*/ 4 w 66"/>
                <a:gd name="T15" fmla="*/ 30 h 52"/>
                <a:gd name="T16" fmla="*/ 4 w 66"/>
                <a:gd name="T17" fmla="*/ 30 h 52"/>
                <a:gd name="T18" fmla="*/ 8 w 66"/>
                <a:gd name="T19" fmla="*/ 32 h 52"/>
                <a:gd name="T20" fmla="*/ 10 w 66"/>
                <a:gd name="T21" fmla="*/ 32 h 52"/>
                <a:gd name="T22" fmla="*/ 16 w 66"/>
                <a:gd name="T23" fmla="*/ 30 h 52"/>
                <a:gd name="T24" fmla="*/ 16 w 66"/>
                <a:gd name="T25" fmla="*/ 30 h 52"/>
                <a:gd name="T26" fmla="*/ 20 w 66"/>
                <a:gd name="T27" fmla="*/ 30 h 52"/>
                <a:gd name="T28" fmla="*/ 30 w 66"/>
                <a:gd name="T29" fmla="*/ 32 h 52"/>
                <a:gd name="T30" fmla="*/ 30 w 66"/>
                <a:gd name="T31" fmla="*/ 32 h 52"/>
                <a:gd name="T32" fmla="*/ 44 w 66"/>
                <a:gd name="T33" fmla="*/ 38 h 52"/>
                <a:gd name="T34" fmla="*/ 66 w 66"/>
                <a:gd name="T35"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6" h="52">
                  <a:moveTo>
                    <a:pt x="0" y="0"/>
                  </a:moveTo>
                  <a:lnTo>
                    <a:pt x="0" y="0"/>
                  </a:lnTo>
                  <a:lnTo>
                    <a:pt x="2" y="6"/>
                  </a:lnTo>
                  <a:lnTo>
                    <a:pt x="4" y="12"/>
                  </a:lnTo>
                  <a:lnTo>
                    <a:pt x="4" y="12"/>
                  </a:lnTo>
                  <a:lnTo>
                    <a:pt x="4" y="22"/>
                  </a:lnTo>
                  <a:lnTo>
                    <a:pt x="4" y="26"/>
                  </a:lnTo>
                  <a:lnTo>
                    <a:pt x="4" y="30"/>
                  </a:lnTo>
                  <a:lnTo>
                    <a:pt x="4" y="30"/>
                  </a:lnTo>
                  <a:lnTo>
                    <a:pt x="8" y="32"/>
                  </a:lnTo>
                  <a:lnTo>
                    <a:pt x="10" y="32"/>
                  </a:lnTo>
                  <a:lnTo>
                    <a:pt x="16" y="30"/>
                  </a:lnTo>
                  <a:lnTo>
                    <a:pt x="16" y="30"/>
                  </a:lnTo>
                  <a:lnTo>
                    <a:pt x="20" y="30"/>
                  </a:lnTo>
                  <a:lnTo>
                    <a:pt x="30" y="32"/>
                  </a:lnTo>
                  <a:lnTo>
                    <a:pt x="30" y="32"/>
                  </a:lnTo>
                  <a:lnTo>
                    <a:pt x="44" y="38"/>
                  </a:lnTo>
                  <a:lnTo>
                    <a:pt x="66" y="52"/>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66" name="Freeform 39"/>
            <p:cNvSpPr>
              <a:spLocks/>
            </p:cNvSpPr>
            <p:nvPr/>
          </p:nvSpPr>
          <p:spPr bwMode="auto">
            <a:xfrm>
              <a:off x="5997637" y="1950352"/>
              <a:ext cx="288199" cy="344049"/>
            </a:xfrm>
            <a:custGeom>
              <a:avLst/>
              <a:gdLst>
                <a:gd name="T0" fmla="*/ 0 w 146"/>
                <a:gd name="T1" fmla="*/ 170 h 170"/>
                <a:gd name="T2" fmla="*/ 0 w 146"/>
                <a:gd name="T3" fmla="*/ 170 h 170"/>
                <a:gd name="T4" fmla="*/ 10 w 146"/>
                <a:gd name="T5" fmla="*/ 164 h 170"/>
                <a:gd name="T6" fmla="*/ 10 w 146"/>
                <a:gd name="T7" fmla="*/ 164 h 170"/>
                <a:gd name="T8" fmla="*/ 14 w 146"/>
                <a:gd name="T9" fmla="*/ 160 h 170"/>
                <a:gd name="T10" fmla="*/ 18 w 146"/>
                <a:gd name="T11" fmla="*/ 156 h 170"/>
                <a:gd name="T12" fmla="*/ 18 w 146"/>
                <a:gd name="T13" fmla="*/ 156 h 170"/>
                <a:gd name="T14" fmla="*/ 20 w 146"/>
                <a:gd name="T15" fmla="*/ 150 h 170"/>
                <a:gd name="T16" fmla="*/ 20 w 146"/>
                <a:gd name="T17" fmla="*/ 148 h 170"/>
                <a:gd name="T18" fmla="*/ 22 w 146"/>
                <a:gd name="T19" fmla="*/ 148 h 170"/>
                <a:gd name="T20" fmla="*/ 22 w 146"/>
                <a:gd name="T21" fmla="*/ 148 h 170"/>
                <a:gd name="T22" fmla="*/ 24 w 146"/>
                <a:gd name="T23" fmla="*/ 146 h 170"/>
                <a:gd name="T24" fmla="*/ 26 w 146"/>
                <a:gd name="T25" fmla="*/ 144 h 170"/>
                <a:gd name="T26" fmla="*/ 26 w 146"/>
                <a:gd name="T27" fmla="*/ 138 h 170"/>
                <a:gd name="T28" fmla="*/ 26 w 146"/>
                <a:gd name="T29" fmla="*/ 138 h 170"/>
                <a:gd name="T30" fmla="*/ 26 w 146"/>
                <a:gd name="T31" fmla="*/ 136 h 170"/>
                <a:gd name="T32" fmla="*/ 28 w 146"/>
                <a:gd name="T33" fmla="*/ 136 h 170"/>
                <a:gd name="T34" fmla="*/ 32 w 146"/>
                <a:gd name="T35" fmla="*/ 134 h 170"/>
                <a:gd name="T36" fmla="*/ 32 w 146"/>
                <a:gd name="T37" fmla="*/ 134 h 170"/>
                <a:gd name="T38" fmla="*/ 34 w 146"/>
                <a:gd name="T39" fmla="*/ 134 h 170"/>
                <a:gd name="T40" fmla="*/ 34 w 146"/>
                <a:gd name="T41" fmla="*/ 132 h 170"/>
                <a:gd name="T42" fmla="*/ 34 w 146"/>
                <a:gd name="T43" fmla="*/ 128 h 170"/>
                <a:gd name="T44" fmla="*/ 34 w 146"/>
                <a:gd name="T45" fmla="*/ 128 h 170"/>
                <a:gd name="T46" fmla="*/ 40 w 146"/>
                <a:gd name="T47" fmla="*/ 120 h 170"/>
                <a:gd name="T48" fmla="*/ 48 w 146"/>
                <a:gd name="T49" fmla="*/ 112 h 170"/>
                <a:gd name="T50" fmla="*/ 48 w 146"/>
                <a:gd name="T51" fmla="*/ 112 h 170"/>
                <a:gd name="T52" fmla="*/ 54 w 146"/>
                <a:gd name="T53" fmla="*/ 104 h 170"/>
                <a:gd name="T54" fmla="*/ 62 w 146"/>
                <a:gd name="T55" fmla="*/ 86 h 170"/>
                <a:gd name="T56" fmla="*/ 74 w 146"/>
                <a:gd name="T57" fmla="*/ 54 h 170"/>
                <a:gd name="T58" fmla="*/ 74 w 146"/>
                <a:gd name="T59" fmla="*/ 54 h 170"/>
                <a:gd name="T60" fmla="*/ 76 w 146"/>
                <a:gd name="T61" fmla="*/ 48 h 170"/>
                <a:gd name="T62" fmla="*/ 80 w 146"/>
                <a:gd name="T63" fmla="*/ 44 h 170"/>
                <a:gd name="T64" fmla="*/ 86 w 146"/>
                <a:gd name="T65" fmla="*/ 38 h 170"/>
                <a:gd name="T66" fmla="*/ 86 w 146"/>
                <a:gd name="T67" fmla="*/ 38 h 170"/>
                <a:gd name="T68" fmla="*/ 128 w 146"/>
                <a:gd name="T69" fmla="*/ 14 h 170"/>
                <a:gd name="T70" fmla="*/ 146 w 146"/>
                <a:gd name="T71" fmla="*/ 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6" h="170">
                  <a:moveTo>
                    <a:pt x="0" y="170"/>
                  </a:moveTo>
                  <a:lnTo>
                    <a:pt x="0" y="170"/>
                  </a:lnTo>
                  <a:lnTo>
                    <a:pt x="10" y="164"/>
                  </a:lnTo>
                  <a:lnTo>
                    <a:pt x="10" y="164"/>
                  </a:lnTo>
                  <a:lnTo>
                    <a:pt x="14" y="160"/>
                  </a:lnTo>
                  <a:lnTo>
                    <a:pt x="18" y="156"/>
                  </a:lnTo>
                  <a:lnTo>
                    <a:pt x="18" y="156"/>
                  </a:lnTo>
                  <a:lnTo>
                    <a:pt x="20" y="150"/>
                  </a:lnTo>
                  <a:lnTo>
                    <a:pt x="20" y="148"/>
                  </a:lnTo>
                  <a:lnTo>
                    <a:pt x="22" y="148"/>
                  </a:lnTo>
                  <a:lnTo>
                    <a:pt x="22" y="148"/>
                  </a:lnTo>
                  <a:lnTo>
                    <a:pt x="24" y="146"/>
                  </a:lnTo>
                  <a:lnTo>
                    <a:pt x="26" y="144"/>
                  </a:lnTo>
                  <a:lnTo>
                    <a:pt x="26" y="138"/>
                  </a:lnTo>
                  <a:lnTo>
                    <a:pt x="26" y="138"/>
                  </a:lnTo>
                  <a:lnTo>
                    <a:pt x="26" y="136"/>
                  </a:lnTo>
                  <a:lnTo>
                    <a:pt x="28" y="136"/>
                  </a:lnTo>
                  <a:lnTo>
                    <a:pt x="32" y="134"/>
                  </a:lnTo>
                  <a:lnTo>
                    <a:pt x="32" y="134"/>
                  </a:lnTo>
                  <a:lnTo>
                    <a:pt x="34" y="134"/>
                  </a:lnTo>
                  <a:lnTo>
                    <a:pt x="34" y="132"/>
                  </a:lnTo>
                  <a:lnTo>
                    <a:pt x="34" y="128"/>
                  </a:lnTo>
                  <a:lnTo>
                    <a:pt x="34" y="128"/>
                  </a:lnTo>
                  <a:lnTo>
                    <a:pt x="40" y="120"/>
                  </a:lnTo>
                  <a:lnTo>
                    <a:pt x="48" y="112"/>
                  </a:lnTo>
                  <a:lnTo>
                    <a:pt x="48" y="112"/>
                  </a:lnTo>
                  <a:lnTo>
                    <a:pt x="54" y="104"/>
                  </a:lnTo>
                  <a:lnTo>
                    <a:pt x="62" y="86"/>
                  </a:lnTo>
                  <a:lnTo>
                    <a:pt x="74" y="54"/>
                  </a:lnTo>
                  <a:lnTo>
                    <a:pt x="74" y="54"/>
                  </a:lnTo>
                  <a:lnTo>
                    <a:pt x="76" y="48"/>
                  </a:lnTo>
                  <a:lnTo>
                    <a:pt x="80" y="44"/>
                  </a:lnTo>
                  <a:lnTo>
                    <a:pt x="86" y="38"/>
                  </a:lnTo>
                  <a:lnTo>
                    <a:pt x="86" y="38"/>
                  </a:lnTo>
                  <a:lnTo>
                    <a:pt x="128" y="14"/>
                  </a:lnTo>
                  <a:lnTo>
                    <a:pt x="146" y="0"/>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67" name="Freeform 40"/>
            <p:cNvSpPr>
              <a:spLocks/>
            </p:cNvSpPr>
            <p:nvPr/>
          </p:nvSpPr>
          <p:spPr bwMode="auto">
            <a:xfrm>
              <a:off x="6100283" y="2561545"/>
              <a:ext cx="110542" cy="16191"/>
            </a:xfrm>
            <a:custGeom>
              <a:avLst/>
              <a:gdLst>
                <a:gd name="T0" fmla="*/ 0 w 56"/>
                <a:gd name="T1" fmla="*/ 8 h 8"/>
                <a:gd name="T2" fmla="*/ 0 w 56"/>
                <a:gd name="T3" fmla="*/ 8 h 8"/>
                <a:gd name="T4" fmla="*/ 4 w 56"/>
                <a:gd name="T5" fmla="*/ 4 h 8"/>
                <a:gd name="T6" fmla="*/ 10 w 56"/>
                <a:gd name="T7" fmla="*/ 0 h 8"/>
                <a:gd name="T8" fmla="*/ 16 w 56"/>
                <a:gd name="T9" fmla="*/ 0 h 8"/>
                <a:gd name="T10" fmla="*/ 16 w 56"/>
                <a:gd name="T11" fmla="*/ 0 h 8"/>
                <a:gd name="T12" fmla="*/ 22 w 56"/>
                <a:gd name="T13" fmla="*/ 0 h 8"/>
                <a:gd name="T14" fmla="*/ 26 w 56"/>
                <a:gd name="T15" fmla="*/ 2 h 8"/>
                <a:gd name="T16" fmla="*/ 26 w 56"/>
                <a:gd name="T17" fmla="*/ 2 h 8"/>
                <a:gd name="T18" fmla="*/ 42 w 56"/>
                <a:gd name="T19" fmla="*/ 2 h 8"/>
                <a:gd name="T20" fmla="*/ 56 w 56"/>
                <a:gd name="T21" fmla="*/ 4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6" h="8">
                  <a:moveTo>
                    <a:pt x="0" y="8"/>
                  </a:moveTo>
                  <a:lnTo>
                    <a:pt x="0" y="8"/>
                  </a:lnTo>
                  <a:lnTo>
                    <a:pt x="4" y="4"/>
                  </a:lnTo>
                  <a:lnTo>
                    <a:pt x="10" y="0"/>
                  </a:lnTo>
                  <a:lnTo>
                    <a:pt x="16" y="0"/>
                  </a:lnTo>
                  <a:lnTo>
                    <a:pt x="16" y="0"/>
                  </a:lnTo>
                  <a:lnTo>
                    <a:pt x="22" y="0"/>
                  </a:lnTo>
                  <a:lnTo>
                    <a:pt x="26" y="2"/>
                  </a:lnTo>
                  <a:lnTo>
                    <a:pt x="26" y="2"/>
                  </a:lnTo>
                  <a:lnTo>
                    <a:pt x="42" y="2"/>
                  </a:lnTo>
                  <a:lnTo>
                    <a:pt x="56" y="4"/>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68" name="Freeform 41"/>
            <p:cNvSpPr>
              <a:spLocks/>
            </p:cNvSpPr>
            <p:nvPr/>
          </p:nvSpPr>
          <p:spPr bwMode="auto">
            <a:xfrm>
              <a:off x="6033168" y="2411783"/>
              <a:ext cx="31583" cy="117381"/>
            </a:xfrm>
            <a:custGeom>
              <a:avLst/>
              <a:gdLst>
                <a:gd name="T0" fmla="*/ 8 w 16"/>
                <a:gd name="T1" fmla="*/ 58 h 58"/>
                <a:gd name="T2" fmla="*/ 8 w 16"/>
                <a:gd name="T3" fmla="*/ 58 h 58"/>
                <a:gd name="T4" fmla="*/ 6 w 16"/>
                <a:gd name="T5" fmla="*/ 50 h 58"/>
                <a:gd name="T6" fmla="*/ 6 w 16"/>
                <a:gd name="T7" fmla="*/ 50 h 58"/>
                <a:gd name="T8" fmla="*/ 4 w 16"/>
                <a:gd name="T9" fmla="*/ 44 h 58"/>
                <a:gd name="T10" fmla="*/ 0 w 16"/>
                <a:gd name="T11" fmla="*/ 38 h 58"/>
                <a:gd name="T12" fmla="*/ 0 w 16"/>
                <a:gd name="T13" fmla="*/ 38 h 58"/>
                <a:gd name="T14" fmla="*/ 0 w 16"/>
                <a:gd name="T15" fmla="*/ 34 h 58"/>
                <a:gd name="T16" fmla="*/ 0 w 16"/>
                <a:gd name="T17" fmla="*/ 30 h 58"/>
                <a:gd name="T18" fmla="*/ 2 w 16"/>
                <a:gd name="T19" fmla="*/ 24 h 58"/>
                <a:gd name="T20" fmla="*/ 2 w 16"/>
                <a:gd name="T21" fmla="*/ 24 h 58"/>
                <a:gd name="T22" fmla="*/ 2 w 16"/>
                <a:gd name="T23" fmla="*/ 22 h 58"/>
                <a:gd name="T24" fmla="*/ 2 w 16"/>
                <a:gd name="T25" fmla="*/ 16 h 58"/>
                <a:gd name="T26" fmla="*/ 2 w 16"/>
                <a:gd name="T27" fmla="*/ 8 h 58"/>
                <a:gd name="T28" fmla="*/ 2 w 16"/>
                <a:gd name="T29" fmla="*/ 8 h 58"/>
                <a:gd name="T30" fmla="*/ 4 w 16"/>
                <a:gd name="T31" fmla="*/ 4 h 58"/>
                <a:gd name="T32" fmla="*/ 8 w 16"/>
                <a:gd name="T33" fmla="*/ 2 h 58"/>
                <a:gd name="T34" fmla="*/ 16 w 16"/>
                <a:gd name="T35" fmla="*/ 0 h 58"/>
                <a:gd name="T36" fmla="*/ 16 w 16"/>
                <a:gd name="T37" fmla="*/ 0 h 58"/>
                <a:gd name="T38" fmla="*/ 14 w 16"/>
                <a:gd name="T39" fmla="*/ 20 h 58"/>
                <a:gd name="T40" fmla="*/ 12 w 16"/>
                <a:gd name="T41" fmla="*/ 38 h 58"/>
                <a:gd name="T42" fmla="*/ 8 w 16"/>
                <a:gd name="T43" fmla="*/ 58 h 58"/>
                <a:gd name="T44" fmla="*/ 8 w 16"/>
                <a:gd name="T45" fmla="*/ 5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 h="58">
                  <a:moveTo>
                    <a:pt x="8" y="58"/>
                  </a:moveTo>
                  <a:lnTo>
                    <a:pt x="8" y="58"/>
                  </a:lnTo>
                  <a:lnTo>
                    <a:pt x="6" y="50"/>
                  </a:lnTo>
                  <a:lnTo>
                    <a:pt x="6" y="50"/>
                  </a:lnTo>
                  <a:lnTo>
                    <a:pt x="4" y="44"/>
                  </a:lnTo>
                  <a:lnTo>
                    <a:pt x="0" y="38"/>
                  </a:lnTo>
                  <a:lnTo>
                    <a:pt x="0" y="38"/>
                  </a:lnTo>
                  <a:lnTo>
                    <a:pt x="0" y="34"/>
                  </a:lnTo>
                  <a:lnTo>
                    <a:pt x="0" y="30"/>
                  </a:lnTo>
                  <a:lnTo>
                    <a:pt x="2" y="24"/>
                  </a:lnTo>
                  <a:lnTo>
                    <a:pt x="2" y="24"/>
                  </a:lnTo>
                  <a:lnTo>
                    <a:pt x="2" y="22"/>
                  </a:lnTo>
                  <a:lnTo>
                    <a:pt x="2" y="16"/>
                  </a:lnTo>
                  <a:lnTo>
                    <a:pt x="2" y="8"/>
                  </a:lnTo>
                  <a:lnTo>
                    <a:pt x="2" y="8"/>
                  </a:lnTo>
                  <a:lnTo>
                    <a:pt x="4" y="4"/>
                  </a:lnTo>
                  <a:lnTo>
                    <a:pt x="8" y="2"/>
                  </a:lnTo>
                  <a:lnTo>
                    <a:pt x="16" y="0"/>
                  </a:lnTo>
                  <a:lnTo>
                    <a:pt x="16" y="0"/>
                  </a:lnTo>
                  <a:lnTo>
                    <a:pt x="14" y="20"/>
                  </a:lnTo>
                  <a:lnTo>
                    <a:pt x="12" y="38"/>
                  </a:lnTo>
                  <a:lnTo>
                    <a:pt x="8" y="58"/>
                  </a:lnTo>
                  <a:lnTo>
                    <a:pt x="8" y="58"/>
                  </a:lnTo>
                  <a:close/>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69" name="Freeform 42"/>
            <p:cNvSpPr>
              <a:spLocks/>
            </p:cNvSpPr>
            <p:nvPr/>
          </p:nvSpPr>
          <p:spPr bwMode="auto">
            <a:xfrm>
              <a:off x="8172949" y="3690836"/>
              <a:ext cx="303991" cy="445240"/>
            </a:xfrm>
            <a:custGeom>
              <a:avLst/>
              <a:gdLst>
                <a:gd name="T0" fmla="*/ 14 w 154"/>
                <a:gd name="T1" fmla="*/ 0 h 220"/>
                <a:gd name="T2" fmla="*/ 8 w 154"/>
                <a:gd name="T3" fmla="*/ 4 h 220"/>
                <a:gd name="T4" fmla="*/ 2 w 154"/>
                <a:gd name="T5" fmla="*/ 22 h 220"/>
                <a:gd name="T6" fmla="*/ 2 w 154"/>
                <a:gd name="T7" fmla="*/ 60 h 220"/>
                <a:gd name="T8" fmla="*/ 6 w 154"/>
                <a:gd name="T9" fmla="*/ 88 h 220"/>
                <a:gd name="T10" fmla="*/ 18 w 154"/>
                <a:gd name="T11" fmla="*/ 118 h 220"/>
                <a:gd name="T12" fmla="*/ 50 w 154"/>
                <a:gd name="T13" fmla="*/ 178 h 220"/>
                <a:gd name="T14" fmla="*/ 74 w 154"/>
                <a:gd name="T15" fmla="*/ 204 h 220"/>
                <a:gd name="T16" fmla="*/ 84 w 154"/>
                <a:gd name="T17" fmla="*/ 208 h 220"/>
                <a:gd name="T18" fmla="*/ 90 w 154"/>
                <a:gd name="T19" fmla="*/ 206 h 220"/>
                <a:gd name="T20" fmla="*/ 104 w 154"/>
                <a:gd name="T21" fmla="*/ 200 h 220"/>
                <a:gd name="T22" fmla="*/ 112 w 154"/>
                <a:gd name="T23" fmla="*/ 192 h 220"/>
                <a:gd name="T24" fmla="*/ 114 w 154"/>
                <a:gd name="T25" fmla="*/ 194 h 220"/>
                <a:gd name="T26" fmla="*/ 112 w 154"/>
                <a:gd name="T27" fmla="*/ 200 h 220"/>
                <a:gd name="T28" fmla="*/ 112 w 154"/>
                <a:gd name="T29" fmla="*/ 210 h 220"/>
                <a:gd name="T30" fmla="*/ 114 w 154"/>
                <a:gd name="T31" fmla="*/ 212 h 220"/>
                <a:gd name="T32" fmla="*/ 126 w 154"/>
                <a:gd name="T33" fmla="*/ 218 h 220"/>
                <a:gd name="T34" fmla="*/ 138 w 154"/>
                <a:gd name="T35" fmla="*/ 218 h 220"/>
                <a:gd name="T36" fmla="*/ 150 w 154"/>
                <a:gd name="T37" fmla="*/ 212 h 220"/>
                <a:gd name="T38" fmla="*/ 154 w 154"/>
                <a:gd name="T39" fmla="*/ 204 h 220"/>
                <a:gd name="T40" fmla="*/ 152 w 154"/>
                <a:gd name="T41" fmla="*/ 192 h 220"/>
                <a:gd name="T42" fmla="*/ 140 w 154"/>
                <a:gd name="T43" fmla="*/ 152 h 220"/>
                <a:gd name="T44" fmla="*/ 136 w 154"/>
                <a:gd name="T45" fmla="*/ 140 h 220"/>
                <a:gd name="T46" fmla="*/ 126 w 154"/>
                <a:gd name="T47" fmla="*/ 112 h 220"/>
                <a:gd name="T48" fmla="*/ 120 w 154"/>
                <a:gd name="T49" fmla="*/ 92 h 220"/>
                <a:gd name="T50" fmla="*/ 110 w 154"/>
                <a:gd name="T51" fmla="*/ 110 h 220"/>
                <a:gd name="T52" fmla="*/ 108 w 154"/>
                <a:gd name="T53" fmla="*/ 114 h 220"/>
                <a:gd name="T54" fmla="*/ 92 w 154"/>
                <a:gd name="T55" fmla="*/ 118 h 220"/>
                <a:gd name="T56" fmla="*/ 90 w 154"/>
                <a:gd name="T57" fmla="*/ 118 h 220"/>
                <a:gd name="T58" fmla="*/ 88 w 154"/>
                <a:gd name="T59" fmla="*/ 112 h 220"/>
                <a:gd name="T60" fmla="*/ 88 w 154"/>
                <a:gd name="T61" fmla="*/ 106 h 220"/>
                <a:gd name="T62" fmla="*/ 110 w 154"/>
                <a:gd name="T63" fmla="*/ 92 h 220"/>
                <a:gd name="T64" fmla="*/ 116 w 154"/>
                <a:gd name="T65" fmla="*/ 74 h 220"/>
                <a:gd name="T66" fmla="*/ 116 w 154"/>
                <a:gd name="T67" fmla="*/ 64 h 220"/>
                <a:gd name="T68" fmla="*/ 118 w 154"/>
                <a:gd name="T69" fmla="*/ 52 h 220"/>
                <a:gd name="T70" fmla="*/ 122 w 154"/>
                <a:gd name="T71" fmla="*/ 42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54" h="220">
                  <a:moveTo>
                    <a:pt x="14" y="0"/>
                  </a:moveTo>
                  <a:lnTo>
                    <a:pt x="14" y="0"/>
                  </a:lnTo>
                  <a:lnTo>
                    <a:pt x="10" y="2"/>
                  </a:lnTo>
                  <a:lnTo>
                    <a:pt x="8" y="4"/>
                  </a:lnTo>
                  <a:lnTo>
                    <a:pt x="4" y="12"/>
                  </a:lnTo>
                  <a:lnTo>
                    <a:pt x="2" y="22"/>
                  </a:lnTo>
                  <a:lnTo>
                    <a:pt x="0" y="38"/>
                  </a:lnTo>
                  <a:lnTo>
                    <a:pt x="2" y="60"/>
                  </a:lnTo>
                  <a:lnTo>
                    <a:pt x="6" y="88"/>
                  </a:lnTo>
                  <a:lnTo>
                    <a:pt x="6" y="88"/>
                  </a:lnTo>
                  <a:lnTo>
                    <a:pt x="10" y="100"/>
                  </a:lnTo>
                  <a:lnTo>
                    <a:pt x="18" y="118"/>
                  </a:lnTo>
                  <a:lnTo>
                    <a:pt x="38" y="158"/>
                  </a:lnTo>
                  <a:lnTo>
                    <a:pt x="50" y="178"/>
                  </a:lnTo>
                  <a:lnTo>
                    <a:pt x="62" y="194"/>
                  </a:lnTo>
                  <a:lnTo>
                    <a:pt x="74" y="204"/>
                  </a:lnTo>
                  <a:lnTo>
                    <a:pt x="78" y="208"/>
                  </a:lnTo>
                  <a:lnTo>
                    <a:pt x="84" y="208"/>
                  </a:lnTo>
                  <a:lnTo>
                    <a:pt x="84" y="208"/>
                  </a:lnTo>
                  <a:lnTo>
                    <a:pt x="90" y="206"/>
                  </a:lnTo>
                  <a:lnTo>
                    <a:pt x="96" y="204"/>
                  </a:lnTo>
                  <a:lnTo>
                    <a:pt x="104" y="200"/>
                  </a:lnTo>
                  <a:lnTo>
                    <a:pt x="108" y="194"/>
                  </a:lnTo>
                  <a:lnTo>
                    <a:pt x="112" y="192"/>
                  </a:lnTo>
                  <a:lnTo>
                    <a:pt x="112" y="192"/>
                  </a:lnTo>
                  <a:lnTo>
                    <a:pt x="114" y="194"/>
                  </a:lnTo>
                  <a:lnTo>
                    <a:pt x="114" y="196"/>
                  </a:lnTo>
                  <a:lnTo>
                    <a:pt x="112" y="200"/>
                  </a:lnTo>
                  <a:lnTo>
                    <a:pt x="112" y="208"/>
                  </a:lnTo>
                  <a:lnTo>
                    <a:pt x="112" y="210"/>
                  </a:lnTo>
                  <a:lnTo>
                    <a:pt x="114" y="212"/>
                  </a:lnTo>
                  <a:lnTo>
                    <a:pt x="114" y="212"/>
                  </a:lnTo>
                  <a:lnTo>
                    <a:pt x="120" y="216"/>
                  </a:lnTo>
                  <a:lnTo>
                    <a:pt x="126" y="218"/>
                  </a:lnTo>
                  <a:lnTo>
                    <a:pt x="132" y="220"/>
                  </a:lnTo>
                  <a:lnTo>
                    <a:pt x="138" y="218"/>
                  </a:lnTo>
                  <a:lnTo>
                    <a:pt x="138" y="218"/>
                  </a:lnTo>
                  <a:lnTo>
                    <a:pt x="150" y="212"/>
                  </a:lnTo>
                  <a:lnTo>
                    <a:pt x="154" y="204"/>
                  </a:lnTo>
                  <a:lnTo>
                    <a:pt x="154" y="204"/>
                  </a:lnTo>
                  <a:lnTo>
                    <a:pt x="154" y="200"/>
                  </a:lnTo>
                  <a:lnTo>
                    <a:pt x="152" y="192"/>
                  </a:lnTo>
                  <a:lnTo>
                    <a:pt x="148" y="172"/>
                  </a:lnTo>
                  <a:lnTo>
                    <a:pt x="140" y="152"/>
                  </a:lnTo>
                  <a:lnTo>
                    <a:pt x="136" y="140"/>
                  </a:lnTo>
                  <a:lnTo>
                    <a:pt x="136" y="140"/>
                  </a:lnTo>
                  <a:lnTo>
                    <a:pt x="130" y="128"/>
                  </a:lnTo>
                  <a:lnTo>
                    <a:pt x="126" y="112"/>
                  </a:lnTo>
                  <a:lnTo>
                    <a:pt x="120" y="92"/>
                  </a:lnTo>
                  <a:lnTo>
                    <a:pt x="120" y="92"/>
                  </a:lnTo>
                  <a:lnTo>
                    <a:pt x="114" y="102"/>
                  </a:lnTo>
                  <a:lnTo>
                    <a:pt x="110" y="110"/>
                  </a:lnTo>
                  <a:lnTo>
                    <a:pt x="108" y="114"/>
                  </a:lnTo>
                  <a:lnTo>
                    <a:pt x="108" y="114"/>
                  </a:lnTo>
                  <a:lnTo>
                    <a:pt x="98" y="116"/>
                  </a:lnTo>
                  <a:lnTo>
                    <a:pt x="92" y="118"/>
                  </a:lnTo>
                  <a:lnTo>
                    <a:pt x="90" y="118"/>
                  </a:lnTo>
                  <a:lnTo>
                    <a:pt x="90" y="118"/>
                  </a:lnTo>
                  <a:lnTo>
                    <a:pt x="88" y="116"/>
                  </a:lnTo>
                  <a:lnTo>
                    <a:pt x="88" y="112"/>
                  </a:lnTo>
                  <a:lnTo>
                    <a:pt x="88" y="106"/>
                  </a:lnTo>
                  <a:lnTo>
                    <a:pt x="88" y="106"/>
                  </a:lnTo>
                  <a:lnTo>
                    <a:pt x="110" y="92"/>
                  </a:lnTo>
                  <a:lnTo>
                    <a:pt x="110" y="92"/>
                  </a:lnTo>
                  <a:lnTo>
                    <a:pt x="112" y="82"/>
                  </a:lnTo>
                  <a:lnTo>
                    <a:pt x="116" y="74"/>
                  </a:lnTo>
                  <a:lnTo>
                    <a:pt x="116" y="64"/>
                  </a:lnTo>
                  <a:lnTo>
                    <a:pt x="116" y="64"/>
                  </a:lnTo>
                  <a:lnTo>
                    <a:pt x="116" y="58"/>
                  </a:lnTo>
                  <a:lnTo>
                    <a:pt x="118" y="52"/>
                  </a:lnTo>
                  <a:lnTo>
                    <a:pt x="120" y="48"/>
                  </a:lnTo>
                  <a:lnTo>
                    <a:pt x="122" y="42"/>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70" name="Freeform 43"/>
            <p:cNvSpPr>
              <a:spLocks/>
            </p:cNvSpPr>
            <p:nvPr/>
          </p:nvSpPr>
          <p:spPr bwMode="auto">
            <a:xfrm>
              <a:off x="8319022" y="3383216"/>
              <a:ext cx="94750" cy="396668"/>
            </a:xfrm>
            <a:custGeom>
              <a:avLst/>
              <a:gdLst>
                <a:gd name="T0" fmla="*/ 0 w 48"/>
                <a:gd name="T1" fmla="*/ 0 h 196"/>
                <a:gd name="T2" fmla="*/ 0 w 48"/>
                <a:gd name="T3" fmla="*/ 0 h 196"/>
                <a:gd name="T4" fmla="*/ 2 w 48"/>
                <a:gd name="T5" fmla="*/ 2 h 196"/>
                <a:gd name="T6" fmla="*/ 6 w 48"/>
                <a:gd name="T7" fmla="*/ 4 h 196"/>
                <a:gd name="T8" fmla="*/ 8 w 48"/>
                <a:gd name="T9" fmla="*/ 8 h 196"/>
                <a:gd name="T10" fmla="*/ 10 w 48"/>
                <a:gd name="T11" fmla="*/ 10 h 196"/>
                <a:gd name="T12" fmla="*/ 10 w 48"/>
                <a:gd name="T13" fmla="*/ 10 h 196"/>
                <a:gd name="T14" fmla="*/ 10 w 48"/>
                <a:gd name="T15" fmla="*/ 16 h 196"/>
                <a:gd name="T16" fmla="*/ 10 w 48"/>
                <a:gd name="T17" fmla="*/ 16 h 196"/>
                <a:gd name="T18" fmla="*/ 12 w 48"/>
                <a:gd name="T19" fmla="*/ 24 h 196"/>
                <a:gd name="T20" fmla="*/ 16 w 48"/>
                <a:gd name="T21" fmla="*/ 32 h 196"/>
                <a:gd name="T22" fmla="*/ 16 w 48"/>
                <a:gd name="T23" fmla="*/ 32 h 196"/>
                <a:gd name="T24" fmla="*/ 20 w 48"/>
                <a:gd name="T25" fmla="*/ 42 h 196"/>
                <a:gd name="T26" fmla="*/ 20 w 48"/>
                <a:gd name="T27" fmla="*/ 46 h 196"/>
                <a:gd name="T28" fmla="*/ 18 w 48"/>
                <a:gd name="T29" fmla="*/ 50 h 196"/>
                <a:gd name="T30" fmla="*/ 18 w 48"/>
                <a:gd name="T31" fmla="*/ 50 h 196"/>
                <a:gd name="T32" fmla="*/ 14 w 48"/>
                <a:gd name="T33" fmla="*/ 56 h 196"/>
                <a:gd name="T34" fmla="*/ 10 w 48"/>
                <a:gd name="T35" fmla="*/ 62 h 196"/>
                <a:gd name="T36" fmla="*/ 10 w 48"/>
                <a:gd name="T37" fmla="*/ 62 h 196"/>
                <a:gd name="T38" fmla="*/ 8 w 48"/>
                <a:gd name="T39" fmla="*/ 68 h 196"/>
                <a:gd name="T40" fmla="*/ 8 w 48"/>
                <a:gd name="T41" fmla="*/ 72 h 196"/>
                <a:gd name="T42" fmla="*/ 6 w 48"/>
                <a:gd name="T43" fmla="*/ 74 h 196"/>
                <a:gd name="T44" fmla="*/ 6 w 48"/>
                <a:gd name="T45" fmla="*/ 74 h 196"/>
                <a:gd name="T46" fmla="*/ 4 w 48"/>
                <a:gd name="T47" fmla="*/ 78 h 196"/>
                <a:gd name="T48" fmla="*/ 4 w 48"/>
                <a:gd name="T49" fmla="*/ 78 h 196"/>
                <a:gd name="T50" fmla="*/ 2 w 48"/>
                <a:gd name="T51" fmla="*/ 80 h 196"/>
                <a:gd name="T52" fmla="*/ 2 w 48"/>
                <a:gd name="T53" fmla="*/ 82 h 196"/>
                <a:gd name="T54" fmla="*/ 6 w 48"/>
                <a:gd name="T55" fmla="*/ 88 h 196"/>
                <a:gd name="T56" fmla="*/ 6 w 48"/>
                <a:gd name="T57" fmla="*/ 88 h 196"/>
                <a:gd name="T58" fmla="*/ 14 w 48"/>
                <a:gd name="T59" fmla="*/ 102 h 196"/>
                <a:gd name="T60" fmla="*/ 14 w 48"/>
                <a:gd name="T61" fmla="*/ 102 h 196"/>
                <a:gd name="T62" fmla="*/ 24 w 48"/>
                <a:gd name="T63" fmla="*/ 116 h 196"/>
                <a:gd name="T64" fmla="*/ 30 w 48"/>
                <a:gd name="T65" fmla="*/ 130 h 196"/>
                <a:gd name="T66" fmla="*/ 30 w 48"/>
                <a:gd name="T67" fmla="*/ 130 h 196"/>
                <a:gd name="T68" fmla="*/ 32 w 48"/>
                <a:gd name="T69" fmla="*/ 138 h 196"/>
                <a:gd name="T70" fmla="*/ 34 w 48"/>
                <a:gd name="T71" fmla="*/ 146 h 196"/>
                <a:gd name="T72" fmla="*/ 32 w 48"/>
                <a:gd name="T73" fmla="*/ 154 h 196"/>
                <a:gd name="T74" fmla="*/ 30 w 48"/>
                <a:gd name="T75" fmla="*/ 162 h 196"/>
                <a:gd name="T76" fmla="*/ 30 w 48"/>
                <a:gd name="T77" fmla="*/ 162 h 196"/>
                <a:gd name="T78" fmla="*/ 28 w 48"/>
                <a:gd name="T79" fmla="*/ 168 h 196"/>
                <a:gd name="T80" fmla="*/ 28 w 48"/>
                <a:gd name="T81" fmla="*/ 172 h 196"/>
                <a:gd name="T82" fmla="*/ 28 w 48"/>
                <a:gd name="T83" fmla="*/ 172 h 196"/>
                <a:gd name="T84" fmla="*/ 28 w 48"/>
                <a:gd name="T85" fmla="*/ 176 h 196"/>
                <a:gd name="T86" fmla="*/ 30 w 48"/>
                <a:gd name="T87" fmla="*/ 180 h 196"/>
                <a:gd name="T88" fmla="*/ 38 w 48"/>
                <a:gd name="T89" fmla="*/ 184 h 196"/>
                <a:gd name="T90" fmla="*/ 46 w 48"/>
                <a:gd name="T91" fmla="*/ 188 h 196"/>
                <a:gd name="T92" fmla="*/ 48 w 48"/>
                <a:gd name="T93" fmla="*/ 192 h 196"/>
                <a:gd name="T94" fmla="*/ 48 w 48"/>
                <a:gd name="T95" fmla="*/ 1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8" h="196">
                  <a:moveTo>
                    <a:pt x="0" y="0"/>
                  </a:moveTo>
                  <a:lnTo>
                    <a:pt x="0" y="0"/>
                  </a:lnTo>
                  <a:lnTo>
                    <a:pt x="2" y="2"/>
                  </a:lnTo>
                  <a:lnTo>
                    <a:pt x="6" y="4"/>
                  </a:lnTo>
                  <a:lnTo>
                    <a:pt x="8" y="8"/>
                  </a:lnTo>
                  <a:lnTo>
                    <a:pt x="10" y="10"/>
                  </a:lnTo>
                  <a:lnTo>
                    <a:pt x="10" y="10"/>
                  </a:lnTo>
                  <a:lnTo>
                    <a:pt x="10" y="16"/>
                  </a:lnTo>
                  <a:lnTo>
                    <a:pt x="10" y="16"/>
                  </a:lnTo>
                  <a:lnTo>
                    <a:pt x="12" y="24"/>
                  </a:lnTo>
                  <a:lnTo>
                    <a:pt x="16" y="32"/>
                  </a:lnTo>
                  <a:lnTo>
                    <a:pt x="16" y="32"/>
                  </a:lnTo>
                  <a:lnTo>
                    <a:pt x="20" y="42"/>
                  </a:lnTo>
                  <a:lnTo>
                    <a:pt x="20" y="46"/>
                  </a:lnTo>
                  <a:lnTo>
                    <a:pt x="18" y="50"/>
                  </a:lnTo>
                  <a:lnTo>
                    <a:pt x="18" y="50"/>
                  </a:lnTo>
                  <a:lnTo>
                    <a:pt x="14" y="56"/>
                  </a:lnTo>
                  <a:lnTo>
                    <a:pt x="10" y="62"/>
                  </a:lnTo>
                  <a:lnTo>
                    <a:pt x="10" y="62"/>
                  </a:lnTo>
                  <a:lnTo>
                    <a:pt x="8" y="68"/>
                  </a:lnTo>
                  <a:lnTo>
                    <a:pt x="8" y="72"/>
                  </a:lnTo>
                  <a:lnTo>
                    <a:pt x="6" y="74"/>
                  </a:lnTo>
                  <a:lnTo>
                    <a:pt x="6" y="74"/>
                  </a:lnTo>
                  <a:lnTo>
                    <a:pt x="4" y="78"/>
                  </a:lnTo>
                  <a:lnTo>
                    <a:pt x="4" y="78"/>
                  </a:lnTo>
                  <a:lnTo>
                    <a:pt x="2" y="80"/>
                  </a:lnTo>
                  <a:lnTo>
                    <a:pt x="2" y="82"/>
                  </a:lnTo>
                  <a:lnTo>
                    <a:pt x="6" y="88"/>
                  </a:lnTo>
                  <a:lnTo>
                    <a:pt x="6" y="88"/>
                  </a:lnTo>
                  <a:lnTo>
                    <a:pt x="14" y="102"/>
                  </a:lnTo>
                  <a:lnTo>
                    <a:pt x="14" y="102"/>
                  </a:lnTo>
                  <a:lnTo>
                    <a:pt x="24" y="116"/>
                  </a:lnTo>
                  <a:lnTo>
                    <a:pt x="30" y="130"/>
                  </a:lnTo>
                  <a:lnTo>
                    <a:pt x="30" y="130"/>
                  </a:lnTo>
                  <a:lnTo>
                    <a:pt x="32" y="138"/>
                  </a:lnTo>
                  <a:lnTo>
                    <a:pt x="34" y="146"/>
                  </a:lnTo>
                  <a:lnTo>
                    <a:pt x="32" y="154"/>
                  </a:lnTo>
                  <a:lnTo>
                    <a:pt x="30" y="162"/>
                  </a:lnTo>
                  <a:lnTo>
                    <a:pt x="30" y="162"/>
                  </a:lnTo>
                  <a:lnTo>
                    <a:pt x="28" y="168"/>
                  </a:lnTo>
                  <a:lnTo>
                    <a:pt x="28" y="172"/>
                  </a:lnTo>
                  <a:lnTo>
                    <a:pt x="28" y="172"/>
                  </a:lnTo>
                  <a:lnTo>
                    <a:pt x="28" y="176"/>
                  </a:lnTo>
                  <a:lnTo>
                    <a:pt x="30" y="180"/>
                  </a:lnTo>
                  <a:lnTo>
                    <a:pt x="38" y="184"/>
                  </a:lnTo>
                  <a:lnTo>
                    <a:pt x="46" y="188"/>
                  </a:lnTo>
                  <a:lnTo>
                    <a:pt x="48" y="192"/>
                  </a:lnTo>
                  <a:lnTo>
                    <a:pt x="48" y="196"/>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71" name="Freeform 44"/>
            <p:cNvSpPr>
              <a:spLocks/>
            </p:cNvSpPr>
            <p:nvPr/>
          </p:nvSpPr>
          <p:spPr bwMode="auto">
            <a:xfrm>
              <a:off x="8200584" y="3690836"/>
              <a:ext cx="209241" cy="210477"/>
            </a:xfrm>
            <a:custGeom>
              <a:avLst/>
              <a:gdLst>
                <a:gd name="T0" fmla="*/ 0 w 106"/>
                <a:gd name="T1" fmla="*/ 0 h 104"/>
                <a:gd name="T2" fmla="*/ 0 w 106"/>
                <a:gd name="T3" fmla="*/ 0 h 104"/>
                <a:gd name="T4" fmla="*/ 2 w 106"/>
                <a:gd name="T5" fmla="*/ 10 h 104"/>
                <a:gd name="T6" fmla="*/ 0 w 106"/>
                <a:gd name="T7" fmla="*/ 22 h 104"/>
                <a:gd name="T8" fmla="*/ 0 w 106"/>
                <a:gd name="T9" fmla="*/ 42 h 104"/>
                <a:gd name="T10" fmla="*/ 0 w 106"/>
                <a:gd name="T11" fmla="*/ 42 h 104"/>
                <a:gd name="T12" fmla="*/ 4 w 106"/>
                <a:gd name="T13" fmla="*/ 52 h 104"/>
                <a:gd name="T14" fmla="*/ 10 w 106"/>
                <a:gd name="T15" fmla="*/ 62 h 104"/>
                <a:gd name="T16" fmla="*/ 16 w 106"/>
                <a:gd name="T17" fmla="*/ 72 h 104"/>
                <a:gd name="T18" fmla="*/ 20 w 106"/>
                <a:gd name="T19" fmla="*/ 84 h 104"/>
                <a:gd name="T20" fmla="*/ 20 w 106"/>
                <a:gd name="T21" fmla="*/ 84 h 104"/>
                <a:gd name="T22" fmla="*/ 22 w 106"/>
                <a:gd name="T23" fmla="*/ 90 h 104"/>
                <a:gd name="T24" fmla="*/ 24 w 106"/>
                <a:gd name="T25" fmla="*/ 98 h 104"/>
                <a:gd name="T26" fmla="*/ 24 w 106"/>
                <a:gd name="T27" fmla="*/ 98 h 104"/>
                <a:gd name="T28" fmla="*/ 28 w 106"/>
                <a:gd name="T29" fmla="*/ 102 h 104"/>
                <a:gd name="T30" fmla="*/ 30 w 106"/>
                <a:gd name="T31" fmla="*/ 104 h 104"/>
                <a:gd name="T32" fmla="*/ 34 w 106"/>
                <a:gd name="T33" fmla="*/ 104 h 104"/>
                <a:gd name="T34" fmla="*/ 38 w 106"/>
                <a:gd name="T35" fmla="*/ 102 h 104"/>
                <a:gd name="T36" fmla="*/ 38 w 106"/>
                <a:gd name="T37" fmla="*/ 102 h 104"/>
                <a:gd name="T38" fmla="*/ 40 w 106"/>
                <a:gd name="T39" fmla="*/ 98 h 104"/>
                <a:gd name="T40" fmla="*/ 40 w 106"/>
                <a:gd name="T41" fmla="*/ 98 h 104"/>
                <a:gd name="T42" fmla="*/ 46 w 106"/>
                <a:gd name="T43" fmla="*/ 98 h 104"/>
                <a:gd name="T44" fmla="*/ 46 w 106"/>
                <a:gd name="T45" fmla="*/ 98 h 104"/>
                <a:gd name="T46" fmla="*/ 60 w 106"/>
                <a:gd name="T47" fmla="*/ 96 h 104"/>
                <a:gd name="T48" fmla="*/ 66 w 106"/>
                <a:gd name="T49" fmla="*/ 98 h 104"/>
                <a:gd name="T50" fmla="*/ 72 w 106"/>
                <a:gd name="T51" fmla="*/ 102 h 104"/>
                <a:gd name="T52" fmla="*/ 72 w 106"/>
                <a:gd name="T53" fmla="*/ 102 h 104"/>
                <a:gd name="T54" fmla="*/ 68 w 106"/>
                <a:gd name="T55" fmla="*/ 100 h 104"/>
                <a:gd name="T56" fmla="*/ 66 w 106"/>
                <a:gd name="T57" fmla="*/ 96 h 104"/>
                <a:gd name="T58" fmla="*/ 66 w 106"/>
                <a:gd name="T59" fmla="*/ 96 h 104"/>
                <a:gd name="T60" fmla="*/ 64 w 106"/>
                <a:gd name="T61" fmla="*/ 88 h 104"/>
                <a:gd name="T62" fmla="*/ 64 w 106"/>
                <a:gd name="T63" fmla="*/ 88 h 104"/>
                <a:gd name="T64" fmla="*/ 62 w 106"/>
                <a:gd name="T65" fmla="*/ 70 h 104"/>
                <a:gd name="T66" fmla="*/ 62 w 106"/>
                <a:gd name="T67" fmla="*/ 70 h 104"/>
                <a:gd name="T68" fmla="*/ 64 w 106"/>
                <a:gd name="T69" fmla="*/ 68 h 104"/>
                <a:gd name="T70" fmla="*/ 64 w 106"/>
                <a:gd name="T71" fmla="*/ 68 h 104"/>
                <a:gd name="T72" fmla="*/ 66 w 106"/>
                <a:gd name="T73" fmla="*/ 66 h 104"/>
                <a:gd name="T74" fmla="*/ 66 w 106"/>
                <a:gd name="T75" fmla="*/ 66 h 104"/>
                <a:gd name="T76" fmla="*/ 78 w 106"/>
                <a:gd name="T77" fmla="*/ 70 h 104"/>
                <a:gd name="T78" fmla="*/ 88 w 106"/>
                <a:gd name="T79" fmla="*/ 74 h 104"/>
                <a:gd name="T80" fmla="*/ 98 w 106"/>
                <a:gd name="T81" fmla="*/ 82 h 104"/>
                <a:gd name="T82" fmla="*/ 106 w 106"/>
                <a:gd name="T83" fmla="*/ 9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06" h="104">
                  <a:moveTo>
                    <a:pt x="0" y="0"/>
                  </a:moveTo>
                  <a:lnTo>
                    <a:pt x="0" y="0"/>
                  </a:lnTo>
                  <a:lnTo>
                    <a:pt x="2" y="10"/>
                  </a:lnTo>
                  <a:lnTo>
                    <a:pt x="0" y="22"/>
                  </a:lnTo>
                  <a:lnTo>
                    <a:pt x="0" y="42"/>
                  </a:lnTo>
                  <a:lnTo>
                    <a:pt x="0" y="42"/>
                  </a:lnTo>
                  <a:lnTo>
                    <a:pt x="4" y="52"/>
                  </a:lnTo>
                  <a:lnTo>
                    <a:pt x="10" y="62"/>
                  </a:lnTo>
                  <a:lnTo>
                    <a:pt x="16" y="72"/>
                  </a:lnTo>
                  <a:lnTo>
                    <a:pt x="20" y="84"/>
                  </a:lnTo>
                  <a:lnTo>
                    <a:pt x="20" y="84"/>
                  </a:lnTo>
                  <a:lnTo>
                    <a:pt x="22" y="90"/>
                  </a:lnTo>
                  <a:lnTo>
                    <a:pt x="24" y="98"/>
                  </a:lnTo>
                  <a:lnTo>
                    <a:pt x="24" y="98"/>
                  </a:lnTo>
                  <a:lnTo>
                    <a:pt x="28" y="102"/>
                  </a:lnTo>
                  <a:lnTo>
                    <a:pt x="30" y="104"/>
                  </a:lnTo>
                  <a:lnTo>
                    <a:pt x="34" y="104"/>
                  </a:lnTo>
                  <a:lnTo>
                    <a:pt x="38" y="102"/>
                  </a:lnTo>
                  <a:lnTo>
                    <a:pt x="38" y="102"/>
                  </a:lnTo>
                  <a:lnTo>
                    <a:pt x="40" y="98"/>
                  </a:lnTo>
                  <a:lnTo>
                    <a:pt x="40" y="98"/>
                  </a:lnTo>
                  <a:lnTo>
                    <a:pt x="46" y="98"/>
                  </a:lnTo>
                  <a:lnTo>
                    <a:pt x="46" y="98"/>
                  </a:lnTo>
                  <a:lnTo>
                    <a:pt x="60" y="96"/>
                  </a:lnTo>
                  <a:lnTo>
                    <a:pt x="66" y="98"/>
                  </a:lnTo>
                  <a:lnTo>
                    <a:pt x="72" y="102"/>
                  </a:lnTo>
                  <a:lnTo>
                    <a:pt x="72" y="102"/>
                  </a:lnTo>
                  <a:lnTo>
                    <a:pt x="68" y="100"/>
                  </a:lnTo>
                  <a:lnTo>
                    <a:pt x="66" y="96"/>
                  </a:lnTo>
                  <a:lnTo>
                    <a:pt x="66" y="96"/>
                  </a:lnTo>
                  <a:lnTo>
                    <a:pt x="64" y="88"/>
                  </a:lnTo>
                  <a:lnTo>
                    <a:pt x="64" y="88"/>
                  </a:lnTo>
                  <a:lnTo>
                    <a:pt x="62" y="70"/>
                  </a:lnTo>
                  <a:lnTo>
                    <a:pt x="62" y="70"/>
                  </a:lnTo>
                  <a:lnTo>
                    <a:pt x="64" y="68"/>
                  </a:lnTo>
                  <a:lnTo>
                    <a:pt x="64" y="68"/>
                  </a:lnTo>
                  <a:lnTo>
                    <a:pt x="66" y="66"/>
                  </a:lnTo>
                  <a:lnTo>
                    <a:pt x="66" y="66"/>
                  </a:lnTo>
                  <a:lnTo>
                    <a:pt x="78" y="70"/>
                  </a:lnTo>
                  <a:lnTo>
                    <a:pt x="88" y="74"/>
                  </a:lnTo>
                  <a:lnTo>
                    <a:pt x="98" y="82"/>
                  </a:lnTo>
                  <a:lnTo>
                    <a:pt x="106" y="92"/>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72" name="Line 45"/>
            <p:cNvSpPr>
              <a:spLocks noChangeShapeType="1"/>
            </p:cNvSpPr>
            <p:nvPr/>
          </p:nvSpPr>
          <p:spPr bwMode="auto">
            <a:xfrm>
              <a:off x="8200584" y="3690836"/>
              <a:ext cx="90802" cy="194287"/>
            </a:xfrm>
            <a:prstGeom prst="line">
              <a:avLst/>
            </a:prstGeom>
            <a:noFill/>
            <a:ln w="12700">
              <a:solidFill>
                <a:srgbClr val="001F50">
                  <a:alpha val="56000"/>
                </a:srgbClr>
              </a:solidFill>
              <a:prstDash val="sysDot"/>
              <a:round/>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73" name="Freeform 46"/>
            <p:cNvSpPr>
              <a:spLocks/>
            </p:cNvSpPr>
            <p:nvPr/>
          </p:nvSpPr>
          <p:spPr bwMode="auto">
            <a:xfrm>
              <a:off x="8208480" y="3690836"/>
              <a:ext cx="118438" cy="137620"/>
            </a:xfrm>
            <a:custGeom>
              <a:avLst/>
              <a:gdLst>
                <a:gd name="T0" fmla="*/ 0 w 60"/>
                <a:gd name="T1" fmla="*/ 0 h 68"/>
                <a:gd name="T2" fmla="*/ 0 w 60"/>
                <a:gd name="T3" fmla="*/ 0 h 68"/>
                <a:gd name="T4" fmla="*/ 22 w 60"/>
                <a:gd name="T5" fmla="*/ 10 h 68"/>
                <a:gd name="T6" fmla="*/ 22 w 60"/>
                <a:gd name="T7" fmla="*/ 10 h 68"/>
                <a:gd name="T8" fmla="*/ 26 w 60"/>
                <a:gd name="T9" fmla="*/ 12 h 68"/>
                <a:gd name="T10" fmla="*/ 28 w 60"/>
                <a:gd name="T11" fmla="*/ 14 h 68"/>
                <a:gd name="T12" fmla="*/ 30 w 60"/>
                <a:gd name="T13" fmla="*/ 18 h 68"/>
                <a:gd name="T14" fmla="*/ 34 w 60"/>
                <a:gd name="T15" fmla="*/ 20 h 68"/>
                <a:gd name="T16" fmla="*/ 34 w 60"/>
                <a:gd name="T17" fmla="*/ 20 h 68"/>
                <a:gd name="T18" fmla="*/ 40 w 60"/>
                <a:gd name="T19" fmla="*/ 22 h 68"/>
                <a:gd name="T20" fmla="*/ 44 w 60"/>
                <a:gd name="T21" fmla="*/ 24 h 68"/>
                <a:gd name="T22" fmla="*/ 44 w 60"/>
                <a:gd name="T23" fmla="*/ 24 h 68"/>
                <a:gd name="T24" fmla="*/ 50 w 60"/>
                <a:gd name="T25" fmla="*/ 24 h 68"/>
                <a:gd name="T26" fmla="*/ 52 w 60"/>
                <a:gd name="T27" fmla="*/ 28 h 68"/>
                <a:gd name="T28" fmla="*/ 52 w 60"/>
                <a:gd name="T29" fmla="*/ 28 h 68"/>
                <a:gd name="T30" fmla="*/ 54 w 60"/>
                <a:gd name="T31" fmla="*/ 46 h 68"/>
                <a:gd name="T32" fmla="*/ 56 w 60"/>
                <a:gd name="T33" fmla="*/ 60 h 68"/>
                <a:gd name="T34" fmla="*/ 60 w 60"/>
                <a:gd name="T35"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0" h="68">
                  <a:moveTo>
                    <a:pt x="0" y="0"/>
                  </a:moveTo>
                  <a:lnTo>
                    <a:pt x="0" y="0"/>
                  </a:lnTo>
                  <a:lnTo>
                    <a:pt x="22" y="10"/>
                  </a:lnTo>
                  <a:lnTo>
                    <a:pt x="22" y="10"/>
                  </a:lnTo>
                  <a:lnTo>
                    <a:pt x="26" y="12"/>
                  </a:lnTo>
                  <a:lnTo>
                    <a:pt x="28" y="14"/>
                  </a:lnTo>
                  <a:lnTo>
                    <a:pt x="30" y="18"/>
                  </a:lnTo>
                  <a:lnTo>
                    <a:pt x="34" y="20"/>
                  </a:lnTo>
                  <a:lnTo>
                    <a:pt x="34" y="20"/>
                  </a:lnTo>
                  <a:lnTo>
                    <a:pt x="40" y="22"/>
                  </a:lnTo>
                  <a:lnTo>
                    <a:pt x="44" y="24"/>
                  </a:lnTo>
                  <a:lnTo>
                    <a:pt x="44" y="24"/>
                  </a:lnTo>
                  <a:lnTo>
                    <a:pt x="50" y="24"/>
                  </a:lnTo>
                  <a:lnTo>
                    <a:pt x="52" y="28"/>
                  </a:lnTo>
                  <a:lnTo>
                    <a:pt x="52" y="28"/>
                  </a:lnTo>
                  <a:lnTo>
                    <a:pt x="54" y="46"/>
                  </a:lnTo>
                  <a:lnTo>
                    <a:pt x="56" y="60"/>
                  </a:lnTo>
                  <a:lnTo>
                    <a:pt x="60" y="68"/>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74" name="Freeform 47"/>
            <p:cNvSpPr>
              <a:spLocks/>
            </p:cNvSpPr>
            <p:nvPr/>
          </p:nvSpPr>
          <p:spPr bwMode="auto">
            <a:xfrm>
              <a:off x="8295335" y="3439882"/>
              <a:ext cx="47375" cy="76905"/>
            </a:xfrm>
            <a:custGeom>
              <a:avLst/>
              <a:gdLst>
                <a:gd name="T0" fmla="*/ 24 w 24"/>
                <a:gd name="T1" fmla="*/ 0 h 38"/>
                <a:gd name="T2" fmla="*/ 24 w 24"/>
                <a:gd name="T3" fmla="*/ 0 h 38"/>
                <a:gd name="T4" fmla="*/ 20 w 24"/>
                <a:gd name="T5" fmla="*/ 6 h 38"/>
                <a:gd name="T6" fmla="*/ 20 w 24"/>
                <a:gd name="T7" fmla="*/ 6 h 38"/>
                <a:gd name="T8" fmla="*/ 20 w 24"/>
                <a:gd name="T9" fmla="*/ 10 h 38"/>
                <a:gd name="T10" fmla="*/ 18 w 24"/>
                <a:gd name="T11" fmla="*/ 14 h 38"/>
                <a:gd name="T12" fmla="*/ 18 w 24"/>
                <a:gd name="T13" fmla="*/ 14 h 38"/>
                <a:gd name="T14" fmla="*/ 18 w 24"/>
                <a:gd name="T15" fmla="*/ 16 h 38"/>
                <a:gd name="T16" fmla="*/ 18 w 24"/>
                <a:gd name="T17" fmla="*/ 20 h 38"/>
                <a:gd name="T18" fmla="*/ 18 w 24"/>
                <a:gd name="T19" fmla="*/ 20 h 38"/>
                <a:gd name="T20" fmla="*/ 14 w 24"/>
                <a:gd name="T21" fmla="*/ 28 h 38"/>
                <a:gd name="T22" fmla="*/ 14 w 24"/>
                <a:gd name="T23" fmla="*/ 28 h 38"/>
                <a:gd name="T24" fmla="*/ 10 w 24"/>
                <a:gd name="T25" fmla="*/ 32 h 38"/>
                <a:gd name="T26" fmla="*/ 6 w 24"/>
                <a:gd name="T27" fmla="*/ 34 h 38"/>
                <a:gd name="T28" fmla="*/ 0 w 24"/>
                <a:gd name="T29"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 h="38">
                  <a:moveTo>
                    <a:pt x="24" y="0"/>
                  </a:moveTo>
                  <a:lnTo>
                    <a:pt x="24" y="0"/>
                  </a:lnTo>
                  <a:lnTo>
                    <a:pt x="20" y="6"/>
                  </a:lnTo>
                  <a:lnTo>
                    <a:pt x="20" y="6"/>
                  </a:lnTo>
                  <a:lnTo>
                    <a:pt x="20" y="10"/>
                  </a:lnTo>
                  <a:lnTo>
                    <a:pt x="18" y="14"/>
                  </a:lnTo>
                  <a:lnTo>
                    <a:pt x="18" y="14"/>
                  </a:lnTo>
                  <a:lnTo>
                    <a:pt x="18" y="16"/>
                  </a:lnTo>
                  <a:lnTo>
                    <a:pt x="18" y="20"/>
                  </a:lnTo>
                  <a:lnTo>
                    <a:pt x="18" y="20"/>
                  </a:lnTo>
                  <a:lnTo>
                    <a:pt x="14" y="28"/>
                  </a:lnTo>
                  <a:lnTo>
                    <a:pt x="14" y="28"/>
                  </a:lnTo>
                  <a:lnTo>
                    <a:pt x="10" y="32"/>
                  </a:lnTo>
                  <a:lnTo>
                    <a:pt x="6" y="34"/>
                  </a:lnTo>
                  <a:lnTo>
                    <a:pt x="0" y="38"/>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75" name="Freeform 48"/>
            <p:cNvSpPr>
              <a:spLocks/>
            </p:cNvSpPr>
            <p:nvPr/>
          </p:nvSpPr>
          <p:spPr bwMode="auto">
            <a:xfrm>
              <a:off x="8196636" y="3545121"/>
              <a:ext cx="98698" cy="117381"/>
            </a:xfrm>
            <a:custGeom>
              <a:avLst/>
              <a:gdLst>
                <a:gd name="T0" fmla="*/ 0 w 50"/>
                <a:gd name="T1" fmla="*/ 58 h 58"/>
                <a:gd name="T2" fmla="*/ 0 w 50"/>
                <a:gd name="T3" fmla="*/ 58 h 58"/>
                <a:gd name="T4" fmla="*/ 12 w 50"/>
                <a:gd name="T5" fmla="*/ 46 h 58"/>
                <a:gd name="T6" fmla="*/ 26 w 50"/>
                <a:gd name="T7" fmla="*/ 38 h 58"/>
                <a:gd name="T8" fmla="*/ 32 w 50"/>
                <a:gd name="T9" fmla="*/ 36 h 58"/>
                <a:gd name="T10" fmla="*/ 38 w 50"/>
                <a:gd name="T11" fmla="*/ 36 h 58"/>
                <a:gd name="T12" fmla="*/ 38 w 50"/>
                <a:gd name="T13" fmla="*/ 36 h 58"/>
                <a:gd name="T14" fmla="*/ 44 w 50"/>
                <a:gd name="T15" fmla="*/ 34 h 58"/>
                <a:gd name="T16" fmla="*/ 48 w 50"/>
                <a:gd name="T17" fmla="*/ 30 h 58"/>
                <a:gd name="T18" fmla="*/ 50 w 50"/>
                <a:gd name="T19" fmla="*/ 24 h 58"/>
                <a:gd name="T20" fmla="*/ 48 w 50"/>
                <a:gd name="T21" fmla="*/ 22 h 58"/>
                <a:gd name="T22" fmla="*/ 48 w 50"/>
                <a:gd name="T23" fmla="*/ 22 h 58"/>
                <a:gd name="T24" fmla="*/ 46 w 50"/>
                <a:gd name="T25" fmla="*/ 18 h 58"/>
                <a:gd name="T26" fmla="*/ 44 w 50"/>
                <a:gd name="T27" fmla="*/ 16 h 58"/>
                <a:gd name="T28" fmla="*/ 40 w 50"/>
                <a:gd name="T29" fmla="*/ 14 h 58"/>
                <a:gd name="T30" fmla="*/ 40 w 50"/>
                <a:gd name="T31" fmla="*/ 14 h 58"/>
                <a:gd name="T32" fmla="*/ 36 w 50"/>
                <a:gd name="T33"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 h="58">
                  <a:moveTo>
                    <a:pt x="0" y="58"/>
                  </a:moveTo>
                  <a:lnTo>
                    <a:pt x="0" y="58"/>
                  </a:lnTo>
                  <a:lnTo>
                    <a:pt x="12" y="46"/>
                  </a:lnTo>
                  <a:lnTo>
                    <a:pt x="26" y="38"/>
                  </a:lnTo>
                  <a:lnTo>
                    <a:pt x="32" y="36"/>
                  </a:lnTo>
                  <a:lnTo>
                    <a:pt x="38" y="36"/>
                  </a:lnTo>
                  <a:lnTo>
                    <a:pt x="38" y="36"/>
                  </a:lnTo>
                  <a:lnTo>
                    <a:pt x="44" y="34"/>
                  </a:lnTo>
                  <a:lnTo>
                    <a:pt x="48" y="30"/>
                  </a:lnTo>
                  <a:lnTo>
                    <a:pt x="50" y="24"/>
                  </a:lnTo>
                  <a:lnTo>
                    <a:pt x="48" y="22"/>
                  </a:lnTo>
                  <a:lnTo>
                    <a:pt x="48" y="22"/>
                  </a:lnTo>
                  <a:lnTo>
                    <a:pt x="46" y="18"/>
                  </a:lnTo>
                  <a:lnTo>
                    <a:pt x="44" y="16"/>
                  </a:lnTo>
                  <a:lnTo>
                    <a:pt x="40" y="14"/>
                  </a:lnTo>
                  <a:lnTo>
                    <a:pt x="40" y="14"/>
                  </a:lnTo>
                  <a:lnTo>
                    <a:pt x="36" y="0"/>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76" name="Freeform 49"/>
            <p:cNvSpPr>
              <a:spLocks/>
            </p:cNvSpPr>
            <p:nvPr/>
          </p:nvSpPr>
          <p:spPr bwMode="auto">
            <a:xfrm>
              <a:off x="8196636" y="3630121"/>
              <a:ext cx="177657" cy="149763"/>
            </a:xfrm>
            <a:custGeom>
              <a:avLst/>
              <a:gdLst>
                <a:gd name="T0" fmla="*/ 62 w 90"/>
                <a:gd name="T1" fmla="*/ 74 h 74"/>
                <a:gd name="T2" fmla="*/ 70 w 90"/>
                <a:gd name="T3" fmla="*/ 66 h 74"/>
                <a:gd name="T4" fmla="*/ 70 w 90"/>
                <a:gd name="T5" fmla="*/ 66 h 74"/>
                <a:gd name="T6" fmla="*/ 70 w 90"/>
                <a:gd name="T7" fmla="*/ 64 h 74"/>
                <a:gd name="T8" fmla="*/ 72 w 90"/>
                <a:gd name="T9" fmla="*/ 62 h 74"/>
                <a:gd name="T10" fmla="*/ 72 w 90"/>
                <a:gd name="T11" fmla="*/ 60 h 74"/>
                <a:gd name="T12" fmla="*/ 72 w 90"/>
                <a:gd name="T13" fmla="*/ 60 h 74"/>
                <a:gd name="T14" fmla="*/ 74 w 90"/>
                <a:gd name="T15" fmla="*/ 56 h 74"/>
                <a:gd name="T16" fmla="*/ 76 w 90"/>
                <a:gd name="T17" fmla="*/ 54 h 74"/>
                <a:gd name="T18" fmla="*/ 78 w 90"/>
                <a:gd name="T19" fmla="*/ 52 h 74"/>
                <a:gd name="T20" fmla="*/ 80 w 90"/>
                <a:gd name="T21" fmla="*/ 50 h 74"/>
                <a:gd name="T22" fmla="*/ 80 w 90"/>
                <a:gd name="T23" fmla="*/ 50 h 74"/>
                <a:gd name="T24" fmla="*/ 80 w 90"/>
                <a:gd name="T25" fmla="*/ 48 h 74"/>
                <a:gd name="T26" fmla="*/ 78 w 90"/>
                <a:gd name="T27" fmla="*/ 44 h 74"/>
                <a:gd name="T28" fmla="*/ 72 w 90"/>
                <a:gd name="T29" fmla="*/ 36 h 74"/>
                <a:gd name="T30" fmla="*/ 72 w 90"/>
                <a:gd name="T31" fmla="*/ 36 h 74"/>
                <a:gd name="T32" fmla="*/ 68 w 90"/>
                <a:gd name="T33" fmla="*/ 32 h 74"/>
                <a:gd name="T34" fmla="*/ 64 w 90"/>
                <a:gd name="T35" fmla="*/ 30 h 74"/>
                <a:gd name="T36" fmla="*/ 64 w 90"/>
                <a:gd name="T37" fmla="*/ 30 h 74"/>
                <a:gd name="T38" fmla="*/ 60 w 90"/>
                <a:gd name="T39" fmla="*/ 26 h 74"/>
                <a:gd name="T40" fmla="*/ 60 w 90"/>
                <a:gd name="T41" fmla="*/ 24 h 74"/>
                <a:gd name="T42" fmla="*/ 60 w 90"/>
                <a:gd name="T43" fmla="*/ 24 h 74"/>
                <a:gd name="T44" fmla="*/ 60 w 90"/>
                <a:gd name="T45" fmla="*/ 24 h 74"/>
                <a:gd name="T46" fmla="*/ 60 w 90"/>
                <a:gd name="T47" fmla="*/ 24 h 74"/>
                <a:gd name="T48" fmla="*/ 54 w 90"/>
                <a:gd name="T49" fmla="*/ 22 h 74"/>
                <a:gd name="T50" fmla="*/ 48 w 90"/>
                <a:gd name="T51" fmla="*/ 20 h 74"/>
                <a:gd name="T52" fmla="*/ 48 w 90"/>
                <a:gd name="T53" fmla="*/ 20 h 74"/>
                <a:gd name="T54" fmla="*/ 44 w 90"/>
                <a:gd name="T55" fmla="*/ 18 h 74"/>
                <a:gd name="T56" fmla="*/ 38 w 90"/>
                <a:gd name="T57" fmla="*/ 14 h 74"/>
                <a:gd name="T58" fmla="*/ 38 w 90"/>
                <a:gd name="T59" fmla="*/ 14 h 74"/>
                <a:gd name="T60" fmla="*/ 34 w 90"/>
                <a:gd name="T61" fmla="*/ 12 h 74"/>
                <a:gd name="T62" fmla="*/ 32 w 90"/>
                <a:gd name="T63" fmla="*/ 14 h 74"/>
                <a:gd name="T64" fmla="*/ 32 w 90"/>
                <a:gd name="T65" fmla="*/ 16 h 74"/>
                <a:gd name="T66" fmla="*/ 32 w 90"/>
                <a:gd name="T67" fmla="*/ 16 h 74"/>
                <a:gd name="T68" fmla="*/ 28 w 90"/>
                <a:gd name="T69" fmla="*/ 18 h 74"/>
                <a:gd name="T70" fmla="*/ 24 w 90"/>
                <a:gd name="T71" fmla="*/ 22 h 74"/>
                <a:gd name="T72" fmla="*/ 18 w 90"/>
                <a:gd name="T73" fmla="*/ 26 h 74"/>
                <a:gd name="T74" fmla="*/ 0 w 90"/>
                <a:gd name="T75" fmla="*/ 30 h 74"/>
                <a:gd name="T76" fmla="*/ 0 w 90"/>
                <a:gd name="T77" fmla="*/ 30 h 74"/>
                <a:gd name="T78" fmla="*/ 0 w 90"/>
                <a:gd name="T79" fmla="*/ 28 h 74"/>
                <a:gd name="T80" fmla="*/ 4 w 90"/>
                <a:gd name="T81" fmla="*/ 24 h 74"/>
                <a:gd name="T82" fmla="*/ 10 w 90"/>
                <a:gd name="T83" fmla="*/ 16 h 74"/>
                <a:gd name="T84" fmla="*/ 22 w 90"/>
                <a:gd name="T85" fmla="*/ 8 h 74"/>
                <a:gd name="T86" fmla="*/ 22 w 90"/>
                <a:gd name="T87" fmla="*/ 8 h 74"/>
                <a:gd name="T88" fmla="*/ 26 w 90"/>
                <a:gd name="T89" fmla="*/ 4 h 74"/>
                <a:gd name="T90" fmla="*/ 34 w 90"/>
                <a:gd name="T91" fmla="*/ 2 h 74"/>
                <a:gd name="T92" fmla="*/ 56 w 90"/>
                <a:gd name="T93" fmla="*/ 0 h 74"/>
                <a:gd name="T94" fmla="*/ 90 w 90"/>
                <a:gd name="T95" fmla="*/ 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0" h="74">
                  <a:moveTo>
                    <a:pt x="62" y="74"/>
                  </a:moveTo>
                  <a:lnTo>
                    <a:pt x="70" y="66"/>
                  </a:lnTo>
                  <a:lnTo>
                    <a:pt x="70" y="66"/>
                  </a:lnTo>
                  <a:lnTo>
                    <a:pt x="70" y="64"/>
                  </a:lnTo>
                  <a:lnTo>
                    <a:pt x="72" y="62"/>
                  </a:lnTo>
                  <a:lnTo>
                    <a:pt x="72" y="60"/>
                  </a:lnTo>
                  <a:lnTo>
                    <a:pt x="72" y="60"/>
                  </a:lnTo>
                  <a:lnTo>
                    <a:pt x="74" y="56"/>
                  </a:lnTo>
                  <a:lnTo>
                    <a:pt x="76" y="54"/>
                  </a:lnTo>
                  <a:lnTo>
                    <a:pt x="78" y="52"/>
                  </a:lnTo>
                  <a:lnTo>
                    <a:pt x="80" y="50"/>
                  </a:lnTo>
                  <a:lnTo>
                    <a:pt x="80" y="50"/>
                  </a:lnTo>
                  <a:lnTo>
                    <a:pt x="80" y="48"/>
                  </a:lnTo>
                  <a:lnTo>
                    <a:pt x="78" y="44"/>
                  </a:lnTo>
                  <a:lnTo>
                    <a:pt x="72" y="36"/>
                  </a:lnTo>
                  <a:lnTo>
                    <a:pt x="72" y="36"/>
                  </a:lnTo>
                  <a:lnTo>
                    <a:pt x="68" y="32"/>
                  </a:lnTo>
                  <a:lnTo>
                    <a:pt x="64" y="30"/>
                  </a:lnTo>
                  <a:lnTo>
                    <a:pt x="64" y="30"/>
                  </a:lnTo>
                  <a:lnTo>
                    <a:pt x="60" y="26"/>
                  </a:lnTo>
                  <a:lnTo>
                    <a:pt x="60" y="24"/>
                  </a:lnTo>
                  <a:lnTo>
                    <a:pt x="60" y="24"/>
                  </a:lnTo>
                  <a:lnTo>
                    <a:pt x="60" y="24"/>
                  </a:lnTo>
                  <a:lnTo>
                    <a:pt x="60" y="24"/>
                  </a:lnTo>
                  <a:lnTo>
                    <a:pt x="54" y="22"/>
                  </a:lnTo>
                  <a:lnTo>
                    <a:pt x="48" y="20"/>
                  </a:lnTo>
                  <a:lnTo>
                    <a:pt x="48" y="20"/>
                  </a:lnTo>
                  <a:lnTo>
                    <a:pt x="44" y="18"/>
                  </a:lnTo>
                  <a:lnTo>
                    <a:pt x="38" y="14"/>
                  </a:lnTo>
                  <a:lnTo>
                    <a:pt x="38" y="14"/>
                  </a:lnTo>
                  <a:lnTo>
                    <a:pt x="34" y="12"/>
                  </a:lnTo>
                  <a:lnTo>
                    <a:pt x="32" y="14"/>
                  </a:lnTo>
                  <a:lnTo>
                    <a:pt x="32" y="16"/>
                  </a:lnTo>
                  <a:lnTo>
                    <a:pt x="32" y="16"/>
                  </a:lnTo>
                  <a:lnTo>
                    <a:pt x="28" y="18"/>
                  </a:lnTo>
                  <a:lnTo>
                    <a:pt x="24" y="22"/>
                  </a:lnTo>
                  <a:lnTo>
                    <a:pt x="18" y="26"/>
                  </a:lnTo>
                  <a:lnTo>
                    <a:pt x="0" y="30"/>
                  </a:lnTo>
                  <a:lnTo>
                    <a:pt x="0" y="30"/>
                  </a:lnTo>
                  <a:lnTo>
                    <a:pt x="0" y="28"/>
                  </a:lnTo>
                  <a:lnTo>
                    <a:pt x="4" y="24"/>
                  </a:lnTo>
                  <a:lnTo>
                    <a:pt x="10" y="16"/>
                  </a:lnTo>
                  <a:lnTo>
                    <a:pt x="22" y="8"/>
                  </a:lnTo>
                  <a:lnTo>
                    <a:pt x="22" y="8"/>
                  </a:lnTo>
                  <a:lnTo>
                    <a:pt x="26" y="4"/>
                  </a:lnTo>
                  <a:lnTo>
                    <a:pt x="34" y="2"/>
                  </a:lnTo>
                  <a:lnTo>
                    <a:pt x="56" y="0"/>
                  </a:lnTo>
                  <a:lnTo>
                    <a:pt x="90" y="2"/>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77" name="Freeform 50"/>
            <p:cNvSpPr>
              <a:spLocks/>
            </p:cNvSpPr>
            <p:nvPr/>
          </p:nvSpPr>
          <p:spPr bwMode="auto">
            <a:xfrm>
              <a:off x="8409825" y="3804170"/>
              <a:ext cx="1358090" cy="449288"/>
            </a:xfrm>
            <a:custGeom>
              <a:avLst/>
              <a:gdLst>
                <a:gd name="T0" fmla="*/ 688 w 688"/>
                <a:gd name="T1" fmla="*/ 0 h 222"/>
                <a:gd name="T2" fmla="*/ 674 w 688"/>
                <a:gd name="T3" fmla="*/ 12 h 222"/>
                <a:gd name="T4" fmla="*/ 632 w 688"/>
                <a:gd name="T5" fmla="*/ 34 h 222"/>
                <a:gd name="T6" fmla="*/ 616 w 688"/>
                <a:gd name="T7" fmla="*/ 38 h 222"/>
                <a:gd name="T8" fmla="*/ 590 w 688"/>
                <a:gd name="T9" fmla="*/ 56 h 222"/>
                <a:gd name="T10" fmla="*/ 508 w 688"/>
                <a:gd name="T11" fmla="*/ 128 h 222"/>
                <a:gd name="T12" fmla="*/ 486 w 688"/>
                <a:gd name="T13" fmla="*/ 146 h 222"/>
                <a:gd name="T14" fmla="*/ 466 w 688"/>
                <a:gd name="T15" fmla="*/ 154 h 222"/>
                <a:gd name="T16" fmla="*/ 450 w 688"/>
                <a:gd name="T17" fmla="*/ 166 h 222"/>
                <a:gd name="T18" fmla="*/ 440 w 688"/>
                <a:gd name="T19" fmla="*/ 176 h 222"/>
                <a:gd name="T20" fmla="*/ 430 w 688"/>
                <a:gd name="T21" fmla="*/ 184 h 222"/>
                <a:gd name="T22" fmla="*/ 420 w 688"/>
                <a:gd name="T23" fmla="*/ 186 h 222"/>
                <a:gd name="T24" fmla="*/ 410 w 688"/>
                <a:gd name="T25" fmla="*/ 190 h 222"/>
                <a:gd name="T26" fmla="*/ 408 w 688"/>
                <a:gd name="T27" fmla="*/ 196 h 222"/>
                <a:gd name="T28" fmla="*/ 408 w 688"/>
                <a:gd name="T29" fmla="*/ 206 h 222"/>
                <a:gd name="T30" fmla="*/ 402 w 688"/>
                <a:gd name="T31" fmla="*/ 212 h 222"/>
                <a:gd name="T32" fmla="*/ 390 w 688"/>
                <a:gd name="T33" fmla="*/ 220 h 222"/>
                <a:gd name="T34" fmla="*/ 376 w 688"/>
                <a:gd name="T35" fmla="*/ 220 h 222"/>
                <a:gd name="T36" fmla="*/ 364 w 688"/>
                <a:gd name="T37" fmla="*/ 210 h 222"/>
                <a:gd name="T38" fmla="*/ 354 w 688"/>
                <a:gd name="T39" fmla="*/ 192 h 222"/>
                <a:gd name="T40" fmla="*/ 350 w 688"/>
                <a:gd name="T41" fmla="*/ 198 h 222"/>
                <a:gd name="T42" fmla="*/ 338 w 688"/>
                <a:gd name="T43" fmla="*/ 202 h 222"/>
                <a:gd name="T44" fmla="*/ 324 w 688"/>
                <a:gd name="T45" fmla="*/ 194 h 222"/>
                <a:gd name="T46" fmla="*/ 302 w 688"/>
                <a:gd name="T47" fmla="*/ 172 h 222"/>
                <a:gd name="T48" fmla="*/ 276 w 688"/>
                <a:gd name="T49" fmla="*/ 138 h 222"/>
                <a:gd name="T50" fmla="*/ 266 w 688"/>
                <a:gd name="T51" fmla="*/ 122 h 222"/>
                <a:gd name="T52" fmla="*/ 230 w 688"/>
                <a:gd name="T53" fmla="*/ 90 h 222"/>
                <a:gd name="T54" fmla="*/ 188 w 688"/>
                <a:gd name="T55" fmla="*/ 66 h 222"/>
                <a:gd name="T56" fmla="*/ 144 w 688"/>
                <a:gd name="T57" fmla="*/ 52 h 222"/>
                <a:gd name="T58" fmla="*/ 100 w 688"/>
                <a:gd name="T59" fmla="*/ 42 h 222"/>
                <a:gd name="T60" fmla="*/ 30 w 688"/>
                <a:gd name="T61" fmla="*/ 34 h 222"/>
                <a:gd name="T62" fmla="*/ 0 w 688"/>
                <a:gd name="T63" fmla="*/ 34 h 222"/>
                <a:gd name="T64" fmla="*/ 44 w 688"/>
                <a:gd name="T65" fmla="*/ 72 h 222"/>
                <a:gd name="T66" fmla="*/ 80 w 688"/>
                <a:gd name="T67" fmla="*/ 98 h 222"/>
                <a:gd name="T68" fmla="*/ 112 w 688"/>
                <a:gd name="T69" fmla="*/ 114 h 222"/>
                <a:gd name="T70" fmla="*/ 128 w 688"/>
                <a:gd name="T71" fmla="*/ 116 h 222"/>
                <a:gd name="T72" fmla="*/ 200 w 688"/>
                <a:gd name="T73" fmla="*/ 122 h 222"/>
                <a:gd name="T74" fmla="*/ 246 w 688"/>
                <a:gd name="T75" fmla="*/ 126 h 222"/>
                <a:gd name="T76" fmla="*/ 268 w 688"/>
                <a:gd name="T77" fmla="*/ 134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88" h="222">
                  <a:moveTo>
                    <a:pt x="688" y="0"/>
                  </a:moveTo>
                  <a:lnTo>
                    <a:pt x="688" y="0"/>
                  </a:lnTo>
                  <a:lnTo>
                    <a:pt x="682" y="6"/>
                  </a:lnTo>
                  <a:lnTo>
                    <a:pt x="674" y="12"/>
                  </a:lnTo>
                  <a:lnTo>
                    <a:pt x="654" y="24"/>
                  </a:lnTo>
                  <a:lnTo>
                    <a:pt x="632" y="34"/>
                  </a:lnTo>
                  <a:lnTo>
                    <a:pt x="616" y="38"/>
                  </a:lnTo>
                  <a:lnTo>
                    <a:pt x="616" y="38"/>
                  </a:lnTo>
                  <a:lnTo>
                    <a:pt x="606" y="42"/>
                  </a:lnTo>
                  <a:lnTo>
                    <a:pt x="590" y="56"/>
                  </a:lnTo>
                  <a:lnTo>
                    <a:pt x="548" y="92"/>
                  </a:lnTo>
                  <a:lnTo>
                    <a:pt x="508" y="128"/>
                  </a:lnTo>
                  <a:lnTo>
                    <a:pt x="492" y="140"/>
                  </a:lnTo>
                  <a:lnTo>
                    <a:pt x="486" y="146"/>
                  </a:lnTo>
                  <a:lnTo>
                    <a:pt x="486" y="146"/>
                  </a:lnTo>
                  <a:lnTo>
                    <a:pt x="466" y="154"/>
                  </a:lnTo>
                  <a:lnTo>
                    <a:pt x="456" y="160"/>
                  </a:lnTo>
                  <a:lnTo>
                    <a:pt x="450" y="166"/>
                  </a:lnTo>
                  <a:lnTo>
                    <a:pt x="450" y="166"/>
                  </a:lnTo>
                  <a:lnTo>
                    <a:pt x="440" y="176"/>
                  </a:lnTo>
                  <a:lnTo>
                    <a:pt x="434" y="182"/>
                  </a:lnTo>
                  <a:lnTo>
                    <a:pt x="430" y="184"/>
                  </a:lnTo>
                  <a:lnTo>
                    <a:pt x="430" y="184"/>
                  </a:lnTo>
                  <a:lnTo>
                    <a:pt x="420" y="186"/>
                  </a:lnTo>
                  <a:lnTo>
                    <a:pt x="410" y="190"/>
                  </a:lnTo>
                  <a:lnTo>
                    <a:pt x="410" y="190"/>
                  </a:lnTo>
                  <a:lnTo>
                    <a:pt x="408" y="192"/>
                  </a:lnTo>
                  <a:lnTo>
                    <a:pt x="408" y="196"/>
                  </a:lnTo>
                  <a:lnTo>
                    <a:pt x="408" y="206"/>
                  </a:lnTo>
                  <a:lnTo>
                    <a:pt x="408" y="206"/>
                  </a:lnTo>
                  <a:lnTo>
                    <a:pt x="406" y="210"/>
                  </a:lnTo>
                  <a:lnTo>
                    <a:pt x="402" y="212"/>
                  </a:lnTo>
                  <a:lnTo>
                    <a:pt x="390" y="220"/>
                  </a:lnTo>
                  <a:lnTo>
                    <a:pt x="390" y="220"/>
                  </a:lnTo>
                  <a:lnTo>
                    <a:pt x="382" y="222"/>
                  </a:lnTo>
                  <a:lnTo>
                    <a:pt x="376" y="220"/>
                  </a:lnTo>
                  <a:lnTo>
                    <a:pt x="370" y="216"/>
                  </a:lnTo>
                  <a:lnTo>
                    <a:pt x="364" y="210"/>
                  </a:lnTo>
                  <a:lnTo>
                    <a:pt x="358" y="198"/>
                  </a:lnTo>
                  <a:lnTo>
                    <a:pt x="354" y="192"/>
                  </a:lnTo>
                  <a:lnTo>
                    <a:pt x="354" y="192"/>
                  </a:lnTo>
                  <a:lnTo>
                    <a:pt x="350" y="198"/>
                  </a:lnTo>
                  <a:lnTo>
                    <a:pt x="344" y="202"/>
                  </a:lnTo>
                  <a:lnTo>
                    <a:pt x="338" y="202"/>
                  </a:lnTo>
                  <a:lnTo>
                    <a:pt x="330" y="198"/>
                  </a:lnTo>
                  <a:lnTo>
                    <a:pt x="324" y="194"/>
                  </a:lnTo>
                  <a:lnTo>
                    <a:pt x="316" y="188"/>
                  </a:lnTo>
                  <a:lnTo>
                    <a:pt x="302" y="172"/>
                  </a:lnTo>
                  <a:lnTo>
                    <a:pt x="288" y="154"/>
                  </a:lnTo>
                  <a:lnTo>
                    <a:pt x="276" y="138"/>
                  </a:lnTo>
                  <a:lnTo>
                    <a:pt x="266" y="122"/>
                  </a:lnTo>
                  <a:lnTo>
                    <a:pt x="266" y="122"/>
                  </a:lnTo>
                  <a:lnTo>
                    <a:pt x="248" y="104"/>
                  </a:lnTo>
                  <a:lnTo>
                    <a:pt x="230" y="90"/>
                  </a:lnTo>
                  <a:lnTo>
                    <a:pt x="210" y="78"/>
                  </a:lnTo>
                  <a:lnTo>
                    <a:pt x="188" y="66"/>
                  </a:lnTo>
                  <a:lnTo>
                    <a:pt x="166" y="58"/>
                  </a:lnTo>
                  <a:lnTo>
                    <a:pt x="144" y="52"/>
                  </a:lnTo>
                  <a:lnTo>
                    <a:pt x="122" y="46"/>
                  </a:lnTo>
                  <a:lnTo>
                    <a:pt x="100" y="42"/>
                  </a:lnTo>
                  <a:lnTo>
                    <a:pt x="62" y="36"/>
                  </a:lnTo>
                  <a:lnTo>
                    <a:pt x="30" y="34"/>
                  </a:lnTo>
                  <a:lnTo>
                    <a:pt x="0" y="34"/>
                  </a:lnTo>
                  <a:lnTo>
                    <a:pt x="0" y="34"/>
                  </a:lnTo>
                  <a:lnTo>
                    <a:pt x="14" y="46"/>
                  </a:lnTo>
                  <a:lnTo>
                    <a:pt x="44" y="72"/>
                  </a:lnTo>
                  <a:lnTo>
                    <a:pt x="62" y="86"/>
                  </a:lnTo>
                  <a:lnTo>
                    <a:pt x="80" y="98"/>
                  </a:lnTo>
                  <a:lnTo>
                    <a:pt x="98" y="108"/>
                  </a:lnTo>
                  <a:lnTo>
                    <a:pt x="112" y="114"/>
                  </a:lnTo>
                  <a:lnTo>
                    <a:pt x="112" y="114"/>
                  </a:lnTo>
                  <a:lnTo>
                    <a:pt x="128" y="116"/>
                  </a:lnTo>
                  <a:lnTo>
                    <a:pt x="150" y="118"/>
                  </a:lnTo>
                  <a:lnTo>
                    <a:pt x="200" y="122"/>
                  </a:lnTo>
                  <a:lnTo>
                    <a:pt x="224" y="124"/>
                  </a:lnTo>
                  <a:lnTo>
                    <a:pt x="246" y="126"/>
                  </a:lnTo>
                  <a:lnTo>
                    <a:pt x="262" y="130"/>
                  </a:lnTo>
                  <a:lnTo>
                    <a:pt x="268" y="134"/>
                  </a:lnTo>
                  <a:lnTo>
                    <a:pt x="274" y="136"/>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78" name="Freeform 51"/>
            <p:cNvSpPr>
              <a:spLocks/>
            </p:cNvSpPr>
            <p:nvPr/>
          </p:nvSpPr>
          <p:spPr bwMode="auto">
            <a:xfrm>
              <a:off x="9056172" y="2788213"/>
              <a:ext cx="3135774" cy="1465244"/>
            </a:xfrm>
            <a:custGeom>
              <a:avLst/>
              <a:gdLst>
                <a:gd name="T0" fmla="*/ 0 w 1530"/>
                <a:gd name="T1" fmla="*/ 724 h 724"/>
                <a:gd name="T2" fmla="*/ 0 w 1530"/>
                <a:gd name="T3" fmla="*/ 724 h 724"/>
                <a:gd name="T4" fmla="*/ 10 w 1530"/>
                <a:gd name="T5" fmla="*/ 724 h 724"/>
                <a:gd name="T6" fmla="*/ 20 w 1530"/>
                <a:gd name="T7" fmla="*/ 722 h 724"/>
                <a:gd name="T8" fmla="*/ 30 w 1530"/>
                <a:gd name="T9" fmla="*/ 720 h 724"/>
                <a:gd name="T10" fmla="*/ 30 w 1530"/>
                <a:gd name="T11" fmla="*/ 720 h 724"/>
                <a:gd name="T12" fmla="*/ 36 w 1530"/>
                <a:gd name="T13" fmla="*/ 714 h 724"/>
                <a:gd name="T14" fmla="*/ 40 w 1530"/>
                <a:gd name="T15" fmla="*/ 708 h 724"/>
                <a:gd name="T16" fmla="*/ 44 w 1530"/>
                <a:gd name="T17" fmla="*/ 704 h 724"/>
                <a:gd name="T18" fmla="*/ 48 w 1530"/>
                <a:gd name="T19" fmla="*/ 702 h 724"/>
                <a:gd name="T20" fmla="*/ 48 w 1530"/>
                <a:gd name="T21" fmla="*/ 702 h 724"/>
                <a:gd name="T22" fmla="*/ 50 w 1530"/>
                <a:gd name="T23" fmla="*/ 702 h 724"/>
                <a:gd name="T24" fmla="*/ 50 w 1530"/>
                <a:gd name="T25" fmla="*/ 702 h 724"/>
                <a:gd name="T26" fmla="*/ 56 w 1530"/>
                <a:gd name="T27" fmla="*/ 700 h 724"/>
                <a:gd name="T28" fmla="*/ 56 w 1530"/>
                <a:gd name="T29" fmla="*/ 700 h 724"/>
                <a:gd name="T30" fmla="*/ 86 w 1530"/>
                <a:gd name="T31" fmla="*/ 680 h 724"/>
                <a:gd name="T32" fmla="*/ 114 w 1530"/>
                <a:gd name="T33" fmla="*/ 660 h 724"/>
                <a:gd name="T34" fmla="*/ 146 w 1530"/>
                <a:gd name="T35" fmla="*/ 634 h 724"/>
                <a:gd name="T36" fmla="*/ 178 w 1530"/>
                <a:gd name="T37" fmla="*/ 604 h 724"/>
                <a:gd name="T38" fmla="*/ 194 w 1530"/>
                <a:gd name="T39" fmla="*/ 586 h 724"/>
                <a:gd name="T40" fmla="*/ 210 w 1530"/>
                <a:gd name="T41" fmla="*/ 568 h 724"/>
                <a:gd name="T42" fmla="*/ 222 w 1530"/>
                <a:gd name="T43" fmla="*/ 550 h 724"/>
                <a:gd name="T44" fmla="*/ 234 w 1530"/>
                <a:gd name="T45" fmla="*/ 530 h 724"/>
                <a:gd name="T46" fmla="*/ 242 w 1530"/>
                <a:gd name="T47" fmla="*/ 510 h 724"/>
                <a:gd name="T48" fmla="*/ 250 w 1530"/>
                <a:gd name="T49" fmla="*/ 490 h 724"/>
                <a:gd name="T50" fmla="*/ 250 w 1530"/>
                <a:gd name="T51" fmla="*/ 490 h 724"/>
                <a:gd name="T52" fmla="*/ 246 w 1530"/>
                <a:gd name="T53" fmla="*/ 472 h 724"/>
                <a:gd name="T54" fmla="*/ 246 w 1530"/>
                <a:gd name="T55" fmla="*/ 458 h 724"/>
                <a:gd name="T56" fmla="*/ 246 w 1530"/>
                <a:gd name="T57" fmla="*/ 452 h 724"/>
                <a:gd name="T58" fmla="*/ 248 w 1530"/>
                <a:gd name="T59" fmla="*/ 448 h 724"/>
                <a:gd name="T60" fmla="*/ 248 w 1530"/>
                <a:gd name="T61" fmla="*/ 448 h 724"/>
                <a:gd name="T62" fmla="*/ 268 w 1530"/>
                <a:gd name="T63" fmla="*/ 420 h 724"/>
                <a:gd name="T64" fmla="*/ 282 w 1530"/>
                <a:gd name="T65" fmla="*/ 404 h 724"/>
                <a:gd name="T66" fmla="*/ 290 w 1530"/>
                <a:gd name="T67" fmla="*/ 398 h 724"/>
                <a:gd name="T68" fmla="*/ 296 w 1530"/>
                <a:gd name="T69" fmla="*/ 394 h 724"/>
                <a:gd name="T70" fmla="*/ 296 w 1530"/>
                <a:gd name="T71" fmla="*/ 394 h 724"/>
                <a:gd name="T72" fmla="*/ 306 w 1530"/>
                <a:gd name="T73" fmla="*/ 394 h 724"/>
                <a:gd name="T74" fmla="*/ 314 w 1530"/>
                <a:gd name="T75" fmla="*/ 394 h 724"/>
                <a:gd name="T76" fmla="*/ 324 w 1530"/>
                <a:gd name="T77" fmla="*/ 394 h 724"/>
                <a:gd name="T78" fmla="*/ 334 w 1530"/>
                <a:gd name="T79" fmla="*/ 394 h 724"/>
                <a:gd name="T80" fmla="*/ 334 w 1530"/>
                <a:gd name="T81" fmla="*/ 394 h 724"/>
                <a:gd name="T82" fmla="*/ 346 w 1530"/>
                <a:gd name="T83" fmla="*/ 388 h 724"/>
                <a:gd name="T84" fmla="*/ 372 w 1530"/>
                <a:gd name="T85" fmla="*/ 374 h 724"/>
                <a:gd name="T86" fmla="*/ 450 w 1530"/>
                <a:gd name="T87" fmla="*/ 326 h 724"/>
                <a:gd name="T88" fmla="*/ 548 w 1530"/>
                <a:gd name="T89" fmla="*/ 266 h 724"/>
                <a:gd name="T90" fmla="*/ 598 w 1530"/>
                <a:gd name="T91" fmla="*/ 238 h 724"/>
                <a:gd name="T92" fmla="*/ 644 w 1530"/>
                <a:gd name="T93" fmla="*/ 210 h 724"/>
                <a:gd name="T94" fmla="*/ 644 w 1530"/>
                <a:gd name="T95" fmla="*/ 210 h 724"/>
                <a:gd name="T96" fmla="*/ 670 w 1530"/>
                <a:gd name="T97" fmla="*/ 198 h 724"/>
                <a:gd name="T98" fmla="*/ 704 w 1530"/>
                <a:gd name="T99" fmla="*/ 184 h 724"/>
                <a:gd name="T100" fmla="*/ 786 w 1530"/>
                <a:gd name="T101" fmla="*/ 152 h 724"/>
                <a:gd name="T102" fmla="*/ 890 w 1530"/>
                <a:gd name="T103" fmla="*/ 118 h 724"/>
                <a:gd name="T104" fmla="*/ 948 w 1530"/>
                <a:gd name="T105" fmla="*/ 100 h 724"/>
                <a:gd name="T106" fmla="*/ 1008 w 1530"/>
                <a:gd name="T107" fmla="*/ 84 h 724"/>
                <a:gd name="T108" fmla="*/ 1072 w 1530"/>
                <a:gd name="T109" fmla="*/ 68 h 724"/>
                <a:gd name="T110" fmla="*/ 1136 w 1530"/>
                <a:gd name="T111" fmla="*/ 52 h 724"/>
                <a:gd name="T112" fmla="*/ 1202 w 1530"/>
                <a:gd name="T113" fmla="*/ 38 h 724"/>
                <a:gd name="T114" fmla="*/ 1268 w 1530"/>
                <a:gd name="T115" fmla="*/ 26 h 724"/>
                <a:gd name="T116" fmla="*/ 1336 w 1530"/>
                <a:gd name="T117" fmla="*/ 16 h 724"/>
                <a:gd name="T118" fmla="*/ 1402 w 1530"/>
                <a:gd name="T119" fmla="*/ 8 h 724"/>
                <a:gd name="T120" fmla="*/ 1466 w 1530"/>
                <a:gd name="T121" fmla="*/ 2 h 724"/>
                <a:gd name="T122" fmla="*/ 1530 w 1530"/>
                <a:gd name="T123" fmla="*/ 0 h 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30" h="724">
                  <a:moveTo>
                    <a:pt x="0" y="724"/>
                  </a:moveTo>
                  <a:lnTo>
                    <a:pt x="0" y="724"/>
                  </a:lnTo>
                  <a:lnTo>
                    <a:pt x="10" y="724"/>
                  </a:lnTo>
                  <a:lnTo>
                    <a:pt x="20" y="722"/>
                  </a:lnTo>
                  <a:lnTo>
                    <a:pt x="30" y="720"/>
                  </a:lnTo>
                  <a:lnTo>
                    <a:pt x="30" y="720"/>
                  </a:lnTo>
                  <a:lnTo>
                    <a:pt x="36" y="714"/>
                  </a:lnTo>
                  <a:lnTo>
                    <a:pt x="40" y="708"/>
                  </a:lnTo>
                  <a:lnTo>
                    <a:pt x="44" y="704"/>
                  </a:lnTo>
                  <a:lnTo>
                    <a:pt x="48" y="702"/>
                  </a:lnTo>
                  <a:lnTo>
                    <a:pt x="48" y="702"/>
                  </a:lnTo>
                  <a:lnTo>
                    <a:pt x="50" y="702"/>
                  </a:lnTo>
                  <a:lnTo>
                    <a:pt x="50" y="702"/>
                  </a:lnTo>
                  <a:lnTo>
                    <a:pt x="56" y="700"/>
                  </a:lnTo>
                  <a:lnTo>
                    <a:pt x="56" y="700"/>
                  </a:lnTo>
                  <a:lnTo>
                    <a:pt x="86" y="680"/>
                  </a:lnTo>
                  <a:lnTo>
                    <a:pt x="114" y="660"/>
                  </a:lnTo>
                  <a:lnTo>
                    <a:pt x="146" y="634"/>
                  </a:lnTo>
                  <a:lnTo>
                    <a:pt x="178" y="604"/>
                  </a:lnTo>
                  <a:lnTo>
                    <a:pt x="194" y="586"/>
                  </a:lnTo>
                  <a:lnTo>
                    <a:pt x="210" y="568"/>
                  </a:lnTo>
                  <a:lnTo>
                    <a:pt x="222" y="550"/>
                  </a:lnTo>
                  <a:lnTo>
                    <a:pt x="234" y="530"/>
                  </a:lnTo>
                  <a:lnTo>
                    <a:pt x="242" y="510"/>
                  </a:lnTo>
                  <a:lnTo>
                    <a:pt x="250" y="490"/>
                  </a:lnTo>
                  <a:lnTo>
                    <a:pt x="250" y="490"/>
                  </a:lnTo>
                  <a:lnTo>
                    <a:pt x="246" y="472"/>
                  </a:lnTo>
                  <a:lnTo>
                    <a:pt x="246" y="458"/>
                  </a:lnTo>
                  <a:lnTo>
                    <a:pt x="246" y="452"/>
                  </a:lnTo>
                  <a:lnTo>
                    <a:pt x="248" y="448"/>
                  </a:lnTo>
                  <a:lnTo>
                    <a:pt x="248" y="448"/>
                  </a:lnTo>
                  <a:lnTo>
                    <a:pt x="268" y="420"/>
                  </a:lnTo>
                  <a:lnTo>
                    <a:pt x="282" y="404"/>
                  </a:lnTo>
                  <a:lnTo>
                    <a:pt x="290" y="398"/>
                  </a:lnTo>
                  <a:lnTo>
                    <a:pt x="296" y="394"/>
                  </a:lnTo>
                  <a:lnTo>
                    <a:pt x="296" y="394"/>
                  </a:lnTo>
                  <a:lnTo>
                    <a:pt x="306" y="394"/>
                  </a:lnTo>
                  <a:lnTo>
                    <a:pt x="314" y="394"/>
                  </a:lnTo>
                  <a:lnTo>
                    <a:pt x="324" y="394"/>
                  </a:lnTo>
                  <a:lnTo>
                    <a:pt x="334" y="394"/>
                  </a:lnTo>
                  <a:lnTo>
                    <a:pt x="334" y="394"/>
                  </a:lnTo>
                  <a:lnTo>
                    <a:pt x="346" y="388"/>
                  </a:lnTo>
                  <a:lnTo>
                    <a:pt x="372" y="374"/>
                  </a:lnTo>
                  <a:lnTo>
                    <a:pt x="450" y="326"/>
                  </a:lnTo>
                  <a:lnTo>
                    <a:pt x="548" y="266"/>
                  </a:lnTo>
                  <a:lnTo>
                    <a:pt x="598" y="238"/>
                  </a:lnTo>
                  <a:lnTo>
                    <a:pt x="644" y="210"/>
                  </a:lnTo>
                  <a:lnTo>
                    <a:pt x="644" y="210"/>
                  </a:lnTo>
                  <a:lnTo>
                    <a:pt x="670" y="198"/>
                  </a:lnTo>
                  <a:lnTo>
                    <a:pt x="704" y="184"/>
                  </a:lnTo>
                  <a:lnTo>
                    <a:pt x="786" y="152"/>
                  </a:lnTo>
                  <a:lnTo>
                    <a:pt x="890" y="118"/>
                  </a:lnTo>
                  <a:lnTo>
                    <a:pt x="948" y="100"/>
                  </a:lnTo>
                  <a:lnTo>
                    <a:pt x="1008" y="84"/>
                  </a:lnTo>
                  <a:lnTo>
                    <a:pt x="1072" y="68"/>
                  </a:lnTo>
                  <a:lnTo>
                    <a:pt x="1136" y="52"/>
                  </a:lnTo>
                  <a:lnTo>
                    <a:pt x="1202" y="38"/>
                  </a:lnTo>
                  <a:lnTo>
                    <a:pt x="1268" y="26"/>
                  </a:lnTo>
                  <a:lnTo>
                    <a:pt x="1336" y="16"/>
                  </a:lnTo>
                  <a:lnTo>
                    <a:pt x="1402" y="8"/>
                  </a:lnTo>
                  <a:lnTo>
                    <a:pt x="1466" y="2"/>
                  </a:lnTo>
                  <a:lnTo>
                    <a:pt x="1530" y="0"/>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79" name="Freeform 52"/>
            <p:cNvSpPr>
              <a:spLocks/>
            </p:cNvSpPr>
            <p:nvPr/>
          </p:nvSpPr>
          <p:spPr bwMode="auto">
            <a:xfrm>
              <a:off x="8425616" y="3881075"/>
              <a:ext cx="398741" cy="85000"/>
            </a:xfrm>
            <a:custGeom>
              <a:avLst/>
              <a:gdLst>
                <a:gd name="T0" fmla="*/ 0 w 202"/>
                <a:gd name="T1" fmla="*/ 0 h 42"/>
                <a:gd name="T2" fmla="*/ 0 w 202"/>
                <a:gd name="T3" fmla="*/ 0 h 42"/>
                <a:gd name="T4" fmla="*/ 28 w 202"/>
                <a:gd name="T5" fmla="*/ 0 h 42"/>
                <a:gd name="T6" fmla="*/ 50 w 202"/>
                <a:gd name="T7" fmla="*/ 4 h 42"/>
                <a:gd name="T8" fmla="*/ 70 w 202"/>
                <a:gd name="T9" fmla="*/ 8 h 42"/>
                <a:gd name="T10" fmla="*/ 70 w 202"/>
                <a:gd name="T11" fmla="*/ 8 h 42"/>
                <a:gd name="T12" fmla="*/ 110 w 202"/>
                <a:gd name="T13" fmla="*/ 26 h 42"/>
                <a:gd name="T14" fmla="*/ 132 w 202"/>
                <a:gd name="T15" fmla="*/ 34 h 42"/>
                <a:gd name="T16" fmla="*/ 150 w 202"/>
                <a:gd name="T17" fmla="*/ 40 h 42"/>
                <a:gd name="T18" fmla="*/ 150 w 202"/>
                <a:gd name="T19" fmla="*/ 40 h 42"/>
                <a:gd name="T20" fmla="*/ 166 w 202"/>
                <a:gd name="T21" fmla="*/ 42 h 42"/>
                <a:gd name="T22" fmla="*/ 184 w 202"/>
                <a:gd name="T23" fmla="*/ 42 h 42"/>
                <a:gd name="T24" fmla="*/ 202 w 202"/>
                <a:gd name="T25"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2" h="42">
                  <a:moveTo>
                    <a:pt x="0" y="0"/>
                  </a:moveTo>
                  <a:lnTo>
                    <a:pt x="0" y="0"/>
                  </a:lnTo>
                  <a:lnTo>
                    <a:pt x="28" y="0"/>
                  </a:lnTo>
                  <a:lnTo>
                    <a:pt x="50" y="4"/>
                  </a:lnTo>
                  <a:lnTo>
                    <a:pt x="70" y="8"/>
                  </a:lnTo>
                  <a:lnTo>
                    <a:pt x="70" y="8"/>
                  </a:lnTo>
                  <a:lnTo>
                    <a:pt x="110" y="26"/>
                  </a:lnTo>
                  <a:lnTo>
                    <a:pt x="132" y="34"/>
                  </a:lnTo>
                  <a:lnTo>
                    <a:pt x="150" y="40"/>
                  </a:lnTo>
                  <a:lnTo>
                    <a:pt x="150" y="40"/>
                  </a:lnTo>
                  <a:lnTo>
                    <a:pt x="166" y="42"/>
                  </a:lnTo>
                  <a:lnTo>
                    <a:pt x="184" y="42"/>
                  </a:lnTo>
                  <a:lnTo>
                    <a:pt x="202" y="42"/>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80" name="Freeform 53"/>
            <p:cNvSpPr>
              <a:spLocks/>
            </p:cNvSpPr>
            <p:nvPr/>
          </p:nvSpPr>
          <p:spPr bwMode="auto">
            <a:xfrm>
              <a:off x="8334814" y="3674645"/>
              <a:ext cx="51323" cy="28333"/>
            </a:xfrm>
            <a:custGeom>
              <a:avLst/>
              <a:gdLst>
                <a:gd name="T0" fmla="*/ 26 w 26"/>
                <a:gd name="T1" fmla="*/ 0 h 14"/>
                <a:gd name="T2" fmla="*/ 26 w 26"/>
                <a:gd name="T3" fmla="*/ 0 h 14"/>
                <a:gd name="T4" fmla="*/ 24 w 26"/>
                <a:gd name="T5" fmla="*/ 2 h 14"/>
                <a:gd name="T6" fmla="*/ 18 w 26"/>
                <a:gd name="T7" fmla="*/ 8 h 14"/>
                <a:gd name="T8" fmla="*/ 10 w 26"/>
                <a:gd name="T9" fmla="*/ 12 h 14"/>
                <a:gd name="T10" fmla="*/ 6 w 26"/>
                <a:gd name="T11" fmla="*/ 14 h 14"/>
                <a:gd name="T12" fmla="*/ 0 w 26"/>
                <a:gd name="T13" fmla="*/ 12 h 14"/>
              </a:gdLst>
              <a:ahLst/>
              <a:cxnLst>
                <a:cxn ang="0">
                  <a:pos x="T0" y="T1"/>
                </a:cxn>
                <a:cxn ang="0">
                  <a:pos x="T2" y="T3"/>
                </a:cxn>
                <a:cxn ang="0">
                  <a:pos x="T4" y="T5"/>
                </a:cxn>
                <a:cxn ang="0">
                  <a:pos x="T6" y="T7"/>
                </a:cxn>
                <a:cxn ang="0">
                  <a:pos x="T8" y="T9"/>
                </a:cxn>
                <a:cxn ang="0">
                  <a:pos x="T10" y="T11"/>
                </a:cxn>
                <a:cxn ang="0">
                  <a:pos x="T12" y="T13"/>
                </a:cxn>
              </a:cxnLst>
              <a:rect l="0" t="0" r="r" b="b"/>
              <a:pathLst>
                <a:path w="26" h="14">
                  <a:moveTo>
                    <a:pt x="26" y="0"/>
                  </a:moveTo>
                  <a:lnTo>
                    <a:pt x="26" y="0"/>
                  </a:lnTo>
                  <a:lnTo>
                    <a:pt x="24" y="2"/>
                  </a:lnTo>
                  <a:lnTo>
                    <a:pt x="18" y="8"/>
                  </a:lnTo>
                  <a:lnTo>
                    <a:pt x="10" y="12"/>
                  </a:lnTo>
                  <a:lnTo>
                    <a:pt x="6" y="14"/>
                  </a:lnTo>
                  <a:lnTo>
                    <a:pt x="0" y="12"/>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82" name="Freeform 55"/>
            <p:cNvSpPr>
              <a:spLocks/>
            </p:cNvSpPr>
            <p:nvPr/>
          </p:nvSpPr>
          <p:spPr bwMode="auto">
            <a:xfrm>
              <a:off x="9629736" y="3561312"/>
              <a:ext cx="201345" cy="76905"/>
            </a:xfrm>
            <a:custGeom>
              <a:avLst/>
              <a:gdLst>
                <a:gd name="T0" fmla="*/ 102 w 102"/>
                <a:gd name="T1" fmla="*/ 12 h 38"/>
                <a:gd name="T2" fmla="*/ 102 w 102"/>
                <a:gd name="T3" fmla="*/ 12 h 38"/>
                <a:gd name="T4" fmla="*/ 94 w 102"/>
                <a:gd name="T5" fmla="*/ 22 h 38"/>
                <a:gd name="T6" fmla="*/ 86 w 102"/>
                <a:gd name="T7" fmla="*/ 28 h 38"/>
                <a:gd name="T8" fmla="*/ 80 w 102"/>
                <a:gd name="T9" fmla="*/ 32 h 38"/>
                <a:gd name="T10" fmla="*/ 80 w 102"/>
                <a:gd name="T11" fmla="*/ 32 h 38"/>
                <a:gd name="T12" fmla="*/ 56 w 102"/>
                <a:gd name="T13" fmla="*/ 36 h 38"/>
                <a:gd name="T14" fmla="*/ 56 w 102"/>
                <a:gd name="T15" fmla="*/ 36 h 38"/>
                <a:gd name="T16" fmla="*/ 32 w 102"/>
                <a:gd name="T17" fmla="*/ 38 h 38"/>
                <a:gd name="T18" fmla="*/ 18 w 102"/>
                <a:gd name="T19" fmla="*/ 36 h 38"/>
                <a:gd name="T20" fmla="*/ 8 w 102"/>
                <a:gd name="T21" fmla="*/ 34 h 38"/>
                <a:gd name="T22" fmla="*/ 8 w 102"/>
                <a:gd name="T23" fmla="*/ 34 h 38"/>
                <a:gd name="T24" fmla="*/ 6 w 102"/>
                <a:gd name="T25" fmla="*/ 32 h 38"/>
                <a:gd name="T26" fmla="*/ 6 w 102"/>
                <a:gd name="T27" fmla="*/ 28 h 38"/>
                <a:gd name="T28" fmla="*/ 8 w 102"/>
                <a:gd name="T29" fmla="*/ 22 h 38"/>
                <a:gd name="T30" fmla="*/ 10 w 102"/>
                <a:gd name="T31" fmla="*/ 16 h 38"/>
                <a:gd name="T32" fmla="*/ 10 w 102"/>
                <a:gd name="T33" fmla="*/ 14 h 38"/>
                <a:gd name="T34" fmla="*/ 8 w 102"/>
                <a:gd name="T35" fmla="*/ 14 h 38"/>
                <a:gd name="T36" fmla="*/ 8 w 102"/>
                <a:gd name="T37" fmla="*/ 14 h 38"/>
                <a:gd name="T38" fmla="*/ 4 w 102"/>
                <a:gd name="T39" fmla="*/ 10 h 38"/>
                <a:gd name="T40" fmla="*/ 2 w 102"/>
                <a:gd name="T41" fmla="*/ 6 h 38"/>
                <a:gd name="T42" fmla="*/ 0 w 102"/>
                <a:gd name="T43"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2" h="38">
                  <a:moveTo>
                    <a:pt x="102" y="12"/>
                  </a:moveTo>
                  <a:lnTo>
                    <a:pt x="102" y="12"/>
                  </a:lnTo>
                  <a:lnTo>
                    <a:pt x="94" y="22"/>
                  </a:lnTo>
                  <a:lnTo>
                    <a:pt x="86" y="28"/>
                  </a:lnTo>
                  <a:lnTo>
                    <a:pt x="80" y="32"/>
                  </a:lnTo>
                  <a:lnTo>
                    <a:pt x="80" y="32"/>
                  </a:lnTo>
                  <a:lnTo>
                    <a:pt x="56" y="36"/>
                  </a:lnTo>
                  <a:lnTo>
                    <a:pt x="56" y="36"/>
                  </a:lnTo>
                  <a:lnTo>
                    <a:pt x="32" y="38"/>
                  </a:lnTo>
                  <a:lnTo>
                    <a:pt x="18" y="36"/>
                  </a:lnTo>
                  <a:lnTo>
                    <a:pt x="8" y="34"/>
                  </a:lnTo>
                  <a:lnTo>
                    <a:pt x="8" y="34"/>
                  </a:lnTo>
                  <a:lnTo>
                    <a:pt x="6" y="32"/>
                  </a:lnTo>
                  <a:lnTo>
                    <a:pt x="6" y="28"/>
                  </a:lnTo>
                  <a:lnTo>
                    <a:pt x="8" y="22"/>
                  </a:lnTo>
                  <a:lnTo>
                    <a:pt x="10" y="16"/>
                  </a:lnTo>
                  <a:lnTo>
                    <a:pt x="10" y="14"/>
                  </a:lnTo>
                  <a:lnTo>
                    <a:pt x="8" y="14"/>
                  </a:lnTo>
                  <a:lnTo>
                    <a:pt x="8" y="14"/>
                  </a:lnTo>
                  <a:lnTo>
                    <a:pt x="4" y="10"/>
                  </a:lnTo>
                  <a:lnTo>
                    <a:pt x="2" y="6"/>
                  </a:lnTo>
                  <a:lnTo>
                    <a:pt x="0" y="0"/>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83" name="Freeform 56"/>
            <p:cNvSpPr>
              <a:spLocks/>
            </p:cNvSpPr>
            <p:nvPr/>
          </p:nvSpPr>
          <p:spPr bwMode="auto">
            <a:xfrm>
              <a:off x="9712643" y="3172738"/>
              <a:ext cx="722472" cy="497859"/>
            </a:xfrm>
            <a:custGeom>
              <a:avLst/>
              <a:gdLst>
                <a:gd name="T0" fmla="*/ 0 w 366"/>
                <a:gd name="T1" fmla="*/ 246 h 246"/>
                <a:gd name="T2" fmla="*/ 0 w 366"/>
                <a:gd name="T3" fmla="*/ 246 h 246"/>
                <a:gd name="T4" fmla="*/ 8 w 366"/>
                <a:gd name="T5" fmla="*/ 240 h 246"/>
                <a:gd name="T6" fmla="*/ 14 w 366"/>
                <a:gd name="T7" fmla="*/ 236 h 246"/>
                <a:gd name="T8" fmla="*/ 20 w 366"/>
                <a:gd name="T9" fmla="*/ 234 h 246"/>
                <a:gd name="T10" fmla="*/ 20 w 366"/>
                <a:gd name="T11" fmla="*/ 234 h 246"/>
                <a:gd name="T12" fmla="*/ 48 w 366"/>
                <a:gd name="T13" fmla="*/ 238 h 246"/>
                <a:gd name="T14" fmla="*/ 62 w 366"/>
                <a:gd name="T15" fmla="*/ 240 h 246"/>
                <a:gd name="T16" fmla="*/ 68 w 366"/>
                <a:gd name="T17" fmla="*/ 240 h 246"/>
                <a:gd name="T18" fmla="*/ 72 w 366"/>
                <a:gd name="T19" fmla="*/ 238 h 246"/>
                <a:gd name="T20" fmla="*/ 72 w 366"/>
                <a:gd name="T21" fmla="*/ 238 h 246"/>
                <a:gd name="T22" fmla="*/ 72 w 366"/>
                <a:gd name="T23" fmla="*/ 236 h 246"/>
                <a:gd name="T24" fmla="*/ 72 w 366"/>
                <a:gd name="T25" fmla="*/ 232 h 246"/>
                <a:gd name="T26" fmla="*/ 70 w 366"/>
                <a:gd name="T27" fmla="*/ 220 h 246"/>
                <a:gd name="T28" fmla="*/ 66 w 366"/>
                <a:gd name="T29" fmla="*/ 204 h 246"/>
                <a:gd name="T30" fmla="*/ 66 w 366"/>
                <a:gd name="T31" fmla="*/ 204 h 246"/>
                <a:gd name="T32" fmla="*/ 154 w 366"/>
                <a:gd name="T33" fmla="*/ 148 h 246"/>
                <a:gd name="T34" fmla="*/ 154 w 366"/>
                <a:gd name="T35" fmla="*/ 148 h 246"/>
                <a:gd name="T36" fmla="*/ 168 w 366"/>
                <a:gd name="T37" fmla="*/ 138 h 246"/>
                <a:gd name="T38" fmla="*/ 192 w 366"/>
                <a:gd name="T39" fmla="*/ 126 h 246"/>
                <a:gd name="T40" fmla="*/ 252 w 366"/>
                <a:gd name="T41" fmla="*/ 100 h 246"/>
                <a:gd name="T42" fmla="*/ 330 w 366"/>
                <a:gd name="T43" fmla="*/ 68 h 246"/>
                <a:gd name="T44" fmla="*/ 330 w 366"/>
                <a:gd name="T45" fmla="*/ 68 h 246"/>
                <a:gd name="T46" fmla="*/ 344 w 366"/>
                <a:gd name="T47" fmla="*/ 66 h 246"/>
                <a:gd name="T48" fmla="*/ 354 w 366"/>
                <a:gd name="T49" fmla="*/ 62 h 246"/>
                <a:gd name="T50" fmla="*/ 362 w 366"/>
                <a:gd name="T51" fmla="*/ 56 h 246"/>
                <a:gd name="T52" fmla="*/ 362 w 366"/>
                <a:gd name="T53" fmla="*/ 56 h 246"/>
                <a:gd name="T54" fmla="*/ 366 w 366"/>
                <a:gd name="T55" fmla="*/ 48 h 246"/>
                <a:gd name="T56" fmla="*/ 366 w 366"/>
                <a:gd name="T57" fmla="*/ 34 h 246"/>
                <a:gd name="T58" fmla="*/ 364 w 366"/>
                <a:gd name="T59" fmla="*/ 24 h 246"/>
                <a:gd name="T60" fmla="*/ 362 w 366"/>
                <a:gd name="T61" fmla="*/ 18 h 246"/>
                <a:gd name="T62" fmla="*/ 360 w 366"/>
                <a:gd name="T63" fmla="*/ 16 h 246"/>
                <a:gd name="T64" fmla="*/ 360 w 366"/>
                <a:gd name="T65" fmla="*/ 16 h 246"/>
                <a:gd name="T66" fmla="*/ 350 w 366"/>
                <a:gd name="T67" fmla="*/ 12 h 246"/>
                <a:gd name="T68" fmla="*/ 336 w 366"/>
                <a:gd name="T69" fmla="*/ 6 h 246"/>
                <a:gd name="T70" fmla="*/ 316 w 366"/>
                <a:gd name="T71" fmla="*/ 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66" h="246">
                  <a:moveTo>
                    <a:pt x="0" y="246"/>
                  </a:moveTo>
                  <a:lnTo>
                    <a:pt x="0" y="246"/>
                  </a:lnTo>
                  <a:lnTo>
                    <a:pt x="8" y="240"/>
                  </a:lnTo>
                  <a:lnTo>
                    <a:pt x="14" y="236"/>
                  </a:lnTo>
                  <a:lnTo>
                    <a:pt x="20" y="234"/>
                  </a:lnTo>
                  <a:lnTo>
                    <a:pt x="20" y="234"/>
                  </a:lnTo>
                  <a:lnTo>
                    <a:pt x="48" y="238"/>
                  </a:lnTo>
                  <a:lnTo>
                    <a:pt x="62" y="240"/>
                  </a:lnTo>
                  <a:lnTo>
                    <a:pt x="68" y="240"/>
                  </a:lnTo>
                  <a:lnTo>
                    <a:pt x="72" y="238"/>
                  </a:lnTo>
                  <a:lnTo>
                    <a:pt x="72" y="238"/>
                  </a:lnTo>
                  <a:lnTo>
                    <a:pt x="72" y="236"/>
                  </a:lnTo>
                  <a:lnTo>
                    <a:pt x="72" y="232"/>
                  </a:lnTo>
                  <a:lnTo>
                    <a:pt x="70" y="220"/>
                  </a:lnTo>
                  <a:lnTo>
                    <a:pt x="66" y="204"/>
                  </a:lnTo>
                  <a:lnTo>
                    <a:pt x="66" y="204"/>
                  </a:lnTo>
                  <a:lnTo>
                    <a:pt x="154" y="148"/>
                  </a:lnTo>
                  <a:lnTo>
                    <a:pt x="154" y="148"/>
                  </a:lnTo>
                  <a:lnTo>
                    <a:pt x="168" y="138"/>
                  </a:lnTo>
                  <a:lnTo>
                    <a:pt x="192" y="126"/>
                  </a:lnTo>
                  <a:lnTo>
                    <a:pt x="252" y="100"/>
                  </a:lnTo>
                  <a:lnTo>
                    <a:pt x="330" y="68"/>
                  </a:lnTo>
                  <a:lnTo>
                    <a:pt x="330" y="68"/>
                  </a:lnTo>
                  <a:lnTo>
                    <a:pt x="344" y="66"/>
                  </a:lnTo>
                  <a:lnTo>
                    <a:pt x="354" y="62"/>
                  </a:lnTo>
                  <a:lnTo>
                    <a:pt x="362" y="56"/>
                  </a:lnTo>
                  <a:lnTo>
                    <a:pt x="362" y="56"/>
                  </a:lnTo>
                  <a:lnTo>
                    <a:pt x="366" y="48"/>
                  </a:lnTo>
                  <a:lnTo>
                    <a:pt x="366" y="34"/>
                  </a:lnTo>
                  <a:lnTo>
                    <a:pt x="364" y="24"/>
                  </a:lnTo>
                  <a:lnTo>
                    <a:pt x="362" y="18"/>
                  </a:lnTo>
                  <a:lnTo>
                    <a:pt x="360" y="16"/>
                  </a:lnTo>
                  <a:lnTo>
                    <a:pt x="360" y="16"/>
                  </a:lnTo>
                  <a:lnTo>
                    <a:pt x="350" y="12"/>
                  </a:lnTo>
                  <a:lnTo>
                    <a:pt x="336" y="6"/>
                  </a:lnTo>
                  <a:lnTo>
                    <a:pt x="316" y="0"/>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84" name="Freeform 57"/>
            <p:cNvSpPr>
              <a:spLocks/>
            </p:cNvSpPr>
            <p:nvPr/>
          </p:nvSpPr>
          <p:spPr bwMode="auto">
            <a:xfrm>
              <a:off x="9761835" y="3306310"/>
              <a:ext cx="787770" cy="566669"/>
            </a:xfrm>
            <a:custGeom>
              <a:avLst/>
              <a:gdLst>
                <a:gd name="T0" fmla="*/ 0 w 364"/>
                <a:gd name="T1" fmla="*/ 252 h 280"/>
                <a:gd name="T2" fmla="*/ 0 w 364"/>
                <a:gd name="T3" fmla="*/ 252 h 280"/>
                <a:gd name="T4" fmla="*/ 8 w 364"/>
                <a:gd name="T5" fmla="*/ 218 h 280"/>
                <a:gd name="T6" fmla="*/ 12 w 364"/>
                <a:gd name="T7" fmla="*/ 192 h 280"/>
                <a:gd name="T8" fmla="*/ 12 w 364"/>
                <a:gd name="T9" fmla="*/ 180 h 280"/>
                <a:gd name="T10" fmla="*/ 12 w 364"/>
                <a:gd name="T11" fmla="*/ 172 h 280"/>
                <a:gd name="T12" fmla="*/ 12 w 364"/>
                <a:gd name="T13" fmla="*/ 172 h 280"/>
                <a:gd name="T14" fmla="*/ 44 w 364"/>
                <a:gd name="T15" fmla="*/ 180 h 280"/>
                <a:gd name="T16" fmla="*/ 74 w 364"/>
                <a:gd name="T17" fmla="*/ 190 h 280"/>
                <a:gd name="T18" fmla="*/ 104 w 364"/>
                <a:gd name="T19" fmla="*/ 200 h 280"/>
                <a:gd name="T20" fmla="*/ 104 w 364"/>
                <a:gd name="T21" fmla="*/ 200 h 280"/>
                <a:gd name="T22" fmla="*/ 194 w 364"/>
                <a:gd name="T23" fmla="*/ 244 h 280"/>
                <a:gd name="T24" fmla="*/ 244 w 364"/>
                <a:gd name="T25" fmla="*/ 266 h 280"/>
                <a:gd name="T26" fmla="*/ 262 w 364"/>
                <a:gd name="T27" fmla="*/ 274 h 280"/>
                <a:gd name="T28" fmla="*/ 276 w 364"/>
                <a:gd name="T29" fmla="*/ 278 h 280"/>
                <a:gd name="T30" fmla="*/ 276 w 364"/>
                <a:gd name="T31" fmla="*/ 278 h 280"/>
                <a:gd name="T32" fmla="*/ 300 w 364"/>
                <a:gd name="T33" fmla="*/ 280 h 280"/>
                <a:gd name="T34" fmla="*/ 328 w 364"/>
                <a:gd name="T35" fmla="*/ 280 h 280"/>
                <a:gd name="T36" fmla="*/ 364 w 364"/>
                <a:gd name="T37" fmla="*/ 280 h 280"/>
                <a:gd name="T38" fmla="*/ 364 w 364"/>
                <a:gd name="T39" fmla="*/ 280 h 280"/>
                <a:gd name="T40" fmla="*/ 358 w 364"/>
                <a:gd name="T41" fmla="*/ 272 h 280"/>
                <a:gd name="T42" fmla="*/ 342 w 364"/>
                <a:gd name="T43" fmla="*/ 250 h 280"/>
                <a:gd name="T44" fmla="*/ 332 w 364"/>
                <a:gd name="T45" fmla="*/ 234 h 280"/>
                <a:gd name="T46" fmla="*/ 322 w 364"/>
                <a:gd name="T47" fmla="*/ 216 h 280"/>
                <a:gd name="T48" fmla="*/ 312 w 364"/>
                <a:gd name="T49" fmla="*/ 194 h 280"/>
                <a:gd name="T50" fmla="*/ 304 w 364"/>
                <a:gd name="T51" fmla="*/ 168 h 280"/>
                <a:gd name="T52" fmla="*/ 304 w 364"/>
                <a:gd name="T53" fmla="*/ 168 h 280"/>
                <a:gd name="T54" fmla="*/ 288 w 364"/>
                <a:gd name="T55" fmla="*/ 112 h 280"/>
                <a:gd name="T56" fmla="*/ 276 w 364"/>
                <a:gd name="T57" fmla="*/ 58 h 280"/>
                <a:gd name="T58" fmla="*/ 264 w 364"/>
                <a:gd name="T59" fmla="*/ 0 h 280"/>
                <a:gd name="connsiteX0" fmla="*/ 328 w 10328"/>
                <a:gd name="connsiteY0" fmla="*/ 9000 h 10000"/>
                <a:gd name="connsiteX1" fmla="*/ 0 w 10328"/>
                <a:gd name="connsiteY1" fmla="*/ 8798 h 10000"/>
                <a:gd name="connsiteX2" fmla="*/ 548 w 10328"/>
                <a:gd name="connsiteY2" fmla="*/ 7786 h 10000"/>
                <a:gd name="connsiteX3" fmla="*/ 658 w 10328"/>
                <a:gd name="connsiteY3" fmla="*/ 6857 h 10000"/>
                <a:gd name="connsiteX4" fmla="*/ 658 w 10328"/>
                <a:gd name="connsiteY4" fmla="*/ 6429 h 10000"/>
                <a:gd name="connsiteX5" fmla="*/ 658 w 10328"/>
                <a:gd name="connsiteY5" fmla="*/ 6143 h 10000"/>
                <a:gd name="connsiteX6" fmla="*/ 658 w 10328"/>
                <a:gd name="connsiteY6" fmla="*/ 6143 h 10000"/>
                <a:gd name="connsiteX7" fmla="*/ 1537 w 10328"/>
                <a:gd name="connsiteY7" fmla="*/ 6429 h 10000"/>
                <a:gd name="connsiteX8" fmla="*/ 2361 w 10328"/>
                <a:gd name="connsiteY8" fmla="*/ 6786 h 10000"/>
                <a:gd name="connsiteX9" fmla="*/ 3185 w 10328"/>
                <a:gd name="connsiteY9" fmla="*/ 7143 h 10000"/>
                <a:gd name="connsiteX10" fmla="*/ 3185 w 10328"/>
                <a:gd name="connsiteY10" fmla="*/ 7143 h 10000"/>
                <a:gd name="connsiteX11" fmla="*/ 5658 w 10328"/>
                <a:gd name="connsiteY11" fmla="*/ 8714 h 10000"/>
                <a:gd name="connsiteX12" fmla="*/ 7031 w 10328"/>
                <a:gd name="connsiteY12" fmla="*/ 9500 h 10000"/>
                <a:gd name="connsiteX13" fmla="*/ 7526 w 10328"/>
                <a:gd name="connsiteY13" fmla="*/ 9786 h 10000"/>
                <a:gd name="connsiteX14" fmla="*/ 7910 w 10328"/>
                <a:gd name="connsiteY14" fmla="*/ 9929 h 10000"/>
                <a:gd name="connsiteX15" fmla="*/ 7910 w 10328"/>
                <a:gd name="connsiteY15" fmla="*/ 9929 h 10000"/>
                <a:gd name="connsiteX16" fmla="*/ 8570 w 10328"/>
                <a:gd name="connsiteY16" fmla="*/ 10000 h 10000"/>
                <a:gd name="connsiteX17" fmla="*/ 9339 w 10328"/>
                <a:gd name="connsiteY17" fmla="*/ 10000 h 10000"/>
                <a:gd name="connsiteX18" fmla="*/ 10328 w 10328"/>
                <a:gd name="connsiteY18" fmla="*/ 10000 h 10000"/>
                <a:gd name="connsiteX19" fmla="*/ 10328 w 10328"/>
                <a:gd name="connsiteY19" fmla="*/ 10000 h 10000"/>
                <a:gd name="connsiteX20" fmla="*/ 10163 w 10328"/>
                <a:gd name="connsiteY20" fmla="*/ 9714 h 10000"/>
                <a:gd name="connsiteX21" fmla="*/ 9724 w 10328"/>
                <a:gd name="connsiteY21" fmla="*/ 8929 h 10000"/>
                <a:gd name="connsiteX22" fmla="*/ 9449 w 10328"/>
                <a:gd name="connsiteY22" fmla="*/ 8357 h 10000"/>
                <a:gd name="connsiteX23" fmla="*/ 9174 w 10328"/>
                <a:gd name="connsiteY23" fmla="*/ 7714 h 10000"/>
                <a:gd name="connsiteX24" fmla="*/ 8899 w 10328"/>
                <a:gd name="connsiteY24" fmla="*/ 6929 h 10000"/>
                <a:gd name="connsiteX25" fmla="*/ 8680 w 10328"/>
                <a:gd name="connsiteY25" fmla="*/ 6000 h 10000"/>
                <a:gd name="connsiteX26" fmla="*/ 8680 w 10328"/>
                <a:gd name="connsiteY26" fmla="*/ 6000 h 10000"/>
                <a:gd name="connsiteX27" fmla="*/ 8240 w 10328"/>
                <a:gd name="connsiteY27" fmla="*/ 4000 h 10000"/>
                <a:gd name="connsiteX28" fmla="*/ 7910 w 10328"/>
                <a:gd name="connsiteY28" fmla="*/ 2071 h 10000"/>
                <a:gd name="connsiteX29" fmla="*/ 7581 w 10328"/>
                <a:gd name="connsiteY29" fmla="*/ 0 h 10000"/>
                <a:gd name="connsiteX0" fmla="*/ 429 w 10429"/>
                <a:gd name="connsiteY0" fmla="*/ 9000 h 10000"/>
                <a:gd name="connsiteX1" fmla="*/ 0 w 10429"/>
                <a:gd name="connsiteY1" fmla="*/ 8932 h 10000"/>
                <a:gd name="connsiteX2" fmla="*/ 649 w 10429"/>
                <a:gd name="connsiteY2" fmla="*/ 7786 h 10000"/>
                <a:gd name="connsiteX3" fmla="*/ 759 w 10429"/>
                <a:gd name="connsiteY3" fmla="*/ 6857 h 10000"/>
                <a:gd name="connsiteX4" fmla="*/ 759 w 10429"/>
                <a:gd name="connsiteY4" fmla="*/ 6429 h 10000"/>
                <a:gd name="connsiteX5" fmla="*/ 759 w 10429"/>
                <a:gd name="connsiteY5" fmla="*/ 6143 h 10000"/>
                <a:gd name="connsiteX6" fmla="*/ 759 w 10429"/>
                <a:gd name="connsiteY6" fmla="*/ 6143 h 10000"/>
                <a:gd name="connsiteX7" fmla="*/ 1638 w 10429"/>
                <a:gd name="connsiteY7" fmla="*/ 6429 h 10000"/>
                <a:gd name="connsiteX8" fmla="*/ 2462 w 10429"/>
                <a:gd name="connsiteY8" fmla="*/ 6786 h 10000"/>
                <a:gd name="connsiteX9" fmla="*/ 3286 w 10429"/>
                <a:gd name="connsiteY9" fmla="*/ 7143 h 10000"/>
                <a:gd name="connsiteX10" fmla="*/ 3286 w 10429"/>
                <a:gd name="connsiteY10" fmla="*/ 7143 h 10000"/>
                <a:gd name="connsiteX11" fmla="*/ 5759 w 10429"/>
                <a:gd name="connsiteY11" fmla="*/ 8714 h 10000"/>
                <a:gd name="connsiteX12" fmla="*/ 7132 w 10429"/>
                <a:gd name="connsiteY12" fmla="*/ 9500 h 10000"/>
                <a:gd name="connsiteX13" fmla="*/ 7627 w 10429"/>
                <a:gd name="connsiteY13" fmla="*/ 9786 h 10000"/>
                <a:gd name="connsiteX14" fmla="*/ 8011 w 10429"/>
                <a:gd name="connsiteY14" fmla="*/ 9929 h 10000"/>
                <a:gd name="connsiteX15" fmla="*/ 8011 w 10429"/>
                <a:gd name="connsiteY15" fmla="*/ 9929 h 10000"/>
                <a:gd name="connsiteX16" fmla="*/ 8671 w 10429"/>
                <a:gd name="connsiteY16" fmla="*/ 10000 h 10000"/>
                <a:gd name="connsiteX17" fmla="*/ 9440 w 10429"/>
                <a:gd name="connsiteY17" fmla="*/ 10000 h 10000"/>
                <a:gd name="connsiteX18" fmla="*/ 10429 w 10429"/>
                <a:gd name="connsiteY18" fmla="*/ 10000 h 10000"/>
                <a:gd name="connsiteX19" fmla="*/ 10429 w 10429"/>
                <a:gd name="connsiteY19" fmla="*/ 10000 h 10000"/>
                <a:gd name="connsiteX20" fmla="*/ 10264 w 10429"/>
                <a:gd name="connsiteY20" fmla="*/ 9714 h 10000"/>
                <a:gd name="connsiteX21" fmla="*/ 9825 w 10429"/>
                <a:gd name="connsiteY21" fmla="*/ 8929 h 10000"/>
                <a:gd name="connsiteX22" fmla="*/ 9550 w 10429"/>
                <a:gd name="connsiteY22" fmla="*/ 8357 h 10000"/>
                <a:gd name="connsiteX23" fmla="*/ 9275 w 10429"/>
                <a:gd name="connsiteY23" fmla="*/ 7714 h 10000"/>
                <a:gd name="connsiteX24" fmla="*/ 9000 w 10429"/>
                <a:gd name="connsiteY24" fmla="*/ 6929 h 10000"/>
                <a:gd name="connsiteX25" fmla="*/ 8781 w 10429"/>
                <a:gd name="connsiteY25" fmla="*/ 6000 h 10000"/>
                <a:gd name="connsiteX26" fmla="*/ 8781 w 10429"/>
                <a:gd name="connsiteY26" fmla="*/ 6000 h 10000"/>
                <a:gd name="connsiteX27" fmla="*/ 8341 w 10429"/>
                <a:gd name="connsiteY27" fmla="*/ 4000 h 10000"/>
                <a:gd name="connsiteX28" fmla="*/ 8011 w 10429"/>
                <a:gd name="connsiteY28" fmla="*/ 2071 h 10000"/>
                <a:gd name="connsiteX29" fmla="*/ 7682 w 10429"/>
                <a:gd name="connsiteY29" fmla="*/ 0 h 10000"/>
                <a:gd name="connsiteX0" fmla="*/ 0 w 10429"/>
                <a:gd name="connsiteY0" fmla="*/ 8932 h 10000"/>
                <a:gd name="connsiteX1" fmla="*/ 649 w 10429"/>
                <a:gd name="connsiteY1" fmla="*/ 7786 h 10000"/>
                <a:gd name="connsiteX2" fmla="*/ 759 w 10429"/>
                <a:gd name="connsiteY2" fmla="*/ 6857 h 10000"/>
                <a:gd name="connsiteX3" fmla="*/ 759 w 10429"/>
                <a:gd name="connsiteY3" fmla="*/ 6429 h 10000"/>
                <a:gd name="connsiteX4" fmla="*/ 759 w 10429"/>
                <a:gd name="connsiteY4" fmla="*/ 6143 h 10000"/>
                <a:gd name="connsiteX5" fmla="*/ 759 w 10429"/>
                <a:gd name="connsiteY5" fmla="*/ 6143 h 10000"/>
                <a:gd name="connsiteX6" fmla="*/ 1638 w 10429"/>
                <a:gd name="connsiteY6" fmla="*/ 6429 h 10000"/>
                <a:gd name="connsiteX7" fmla="*/ 2462 w 10429"/>
                <a:gd name="connsiteY7" fmla="*/ 6786 h 10000"/>
                <a:gd name="connsiteX8" fmla="*/ 3286 w 10429"/>
                <a:gd name="connsiteY8" fmla="*/ 7143 h 10000"/>
                <a:gd name="connsiteX9" fmla="*/ 3286 w 10429"/>
                <a:gd name="connsiteY9" fmla="*/ 7143 h 10000"/>
                <a:gd name="connsiteX10" fmla="*/ 5759 w 10429"/>
                <a:gd name="connsiteY10" fmla="*/ 8714 h 10000"/>
                <a:gd name="connsiteX11" fmla="*/ 7132 w 10429"/>
                <a:gd name="connsiteY11" fmla="*/ 9500 h 10000"/>
                <a:gd name="connsiteX12" fmla="*/ 7627 w 10429"/>
                <a:gd name="connsiteY12" fmla="*/ 9786 h 10000"/>
                <a:gd name="connsiteX13" fmla="*/ 8011 w 10429"/>
                <a:gd name="connsiteY13" fmla="*/ 9929 h 10000"/>
                <a:gd name="connsiteX14" fmla="*/ 8011 w 10429"/>
                <a:gd name="connsiteY14" fmla="*/ 9929 h 10000"/>
                <a:gd name="connsiteX15" fmla="*/ 8671 w 10429"/>
                <a:gd name="connsiteY15" fmla="*/ 10000 h 10000"/>
                <a:gd name="connsiteX16" fmla="*/ 9440 w 10429"/>
                <a:gd name="connsiteY16" fmla="*/ 10000 h 10000"/>
                <a:gd name="connsiteX17" fmla="*/ 10429 w 10429"/>
                <a:gd name="connsiteY17" fmla="*/ 10000 h 10000"/>
                <a:gd name="connsiteX18" fmla="*/ 10429 w 10429"/>
                <a:gd name="connsiteY18" fmla="*/ 10000 h 10000"/>
                <a:gd name="connsiteX19" fmla="*/ 10264 w 10429"/>
                <a:gd name="connsiteY19" fmla="*/ 9714 h 10000"/>
                <a:gd name="connsiteX20" fmla="*/ 9825 w 10429"/>
                <a:gd name="connsiteY20" fmla="*/ 8929 h 10000"/>
                <a:gd name="connsiteX21" fmla="*/ 9550 w 10429"/>
                <a:gd name="connsiteY21" fmla="*/ 8357 h 10000"/>
                <a:gd name="connsiteX22" fmla="*/ 9275 w 10429"/>
                <a:gd name="connsiteY22" fmla="*/ 7714 h 10000"/>
                <a:gd name="connsiteX23" fmla="*/ 9000 w 10429"/>
                <a:gd name="connsiteY23" fmla="*/ 6929 h 10000"/>
                <a:gd name="connsiteX24" fmla="*/ 8781 w 10429"/>
                <a:gd name="connsiteY24" fmla="*/ 6000 h 10000"/>
                <a:gd name="connsiteX25" fmla="*/ 8781 w 10429"/>
                <a:gd name="connsiteY25" fmla="*/ 6000 h 10000"/>
                <a:gd name="connsiteX26" fmla="*/ 8341 w 10429"/>
                <a:gd name="connsiteY26" fmla="*/ 4000 h 10000"/>
                <a:gd name="connsiteX27" fmla="*/ 8011 w 10429"/>
                <a:gd name="connsiteY27" fmla="*/ 2071 h 10000"/>
                <a:gd name="connsiteX28" fmla="*/ 7682 w 10429"/>
                <a:gd name="connsiteY28"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429" h="10000">
                  <a:moveTo>
                    <a:pt x="0" y="8932"/>
                  </a:moveTo>
                  <a:lnTo>
                    <a:pt x="649" y="7786"/>
                  </a:lnTo>
                  <a:cubicBezTo>
                    <a:pt x="686" y="7476"/>
                    <a:pt x="722" y="7167"/>
                    <a:pt x="759" y="6857"/>
                  </a:cubicBezTo>
                  <a:lnTo>
                    <a:pt x="759" y="6429"/>
                  </a:lnTo>
                  <a:lnTo>
                    <a:pt x="759" y="6143"/>
                  </a:lnTo>
                  <a:lnTo>
                    <a:pt x="759" y="6143"/>
                  </a:lnTo>
                  <a:lnTo>
                    <a:pt x="1638" y="6429"/>
                  </a:lnTo>
                  <a:lnTo>
                    <a:pt x="2462" y="6786"/>
                  </a:lnTo>
                  <a:lnTo>
                    <a:pt x="3286" y="7143"/>
                  </a:lnTo>
                  <a:lnTo>
                    <a:pt x="3286" y="7143"/>
                  </a:lnTo>
                  <a:lnTo>
                    <a:pt x="5759" y="8714"/>
                  </a:lnTo>
                  <a:lnTo>
                    <a:pt x="7132" y="9500"/>
                  </a:lnTo>
                  <a:lnTo>
                    <a:pt x="7627" y="9786"/>
                  </a:lnTo>
                  <a:lnTo>
                    <a:pt x="8011" y="9929"/>
                  </a:lnTo>
                  <a:lnTo>
                    <a:pt x="8011" y="9929"/>
                  </a:lnTo>
                  <a:lnTo>
                    <a:pt x="8671" y="10000"/>
                  </a:lnTo>
                  <a:lnTo>
                    <a:pt x="9440" y="10000"/>
                  </a:lnTo>
                  <a:lnTo>
                    <a:pt x="10429" y="10000"/>
                  </a:lnTo>
                  <a:lnTo>
                    <a:pt x="10429" y="10000"/>
                  </a:lnTo>
                  <a:lnTo>
                    <a:pt x="10264" y="9714"/>
                  </a:lnTo>
                  <a:lnTo>
                    <a:pt x="9825" y="8929"/>
                  </a:lnTo>
                  <a:lnTo>
                    <a:pt x="9550" y="8357"/>
                  </a:lnTo>
                  <a:cubicBezTo>
                    <a:pt x="9458" y="8143"/>
                    <a:pt x="9367" y="7928"/>
                    <a:pt x="9275" y="7714"/>
                  </a:cubicBezTo>
                  <a:lnTo>
                    <a:pt x="9000" y="6929"/>
                  </a:lnTo>
                  <a:lnTo>
                    <a:pt x="8781" y="6000"/>
                  </a:lnTo>
                  <a:lnTo>
                    <a:pt x="8781" y="6000"/>
                  </a:lnTo>
                  <a:lnTo>
                    <a:pt x="8341" y="4000"/>
                  </a:lnTo>
                  <a:lnTo>
                    <a:pt x="8011" y="2071"/>
                  </a:lnTo>
                  <a:cubicBezTo>
                    <a:pt x="7901" y="1381"/>
                    <a:pt x="7792" y="690"/>
                    <a:pt x="7682" y="0"/>
                  </a:cubicBez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grpSp>
          <p:nvGrpSpPr>
            <p:cNvPr id="423" name="Group 422"/>
            <p:cNvGrpSpPr/>
            <p:nvPr/>
          </p:nvGrpSpPr>
          <p:grpSpPr>
            <a:xfrm>
              <a:off x="9500175" y="2432021"/>
              <a:ext cx="2691771" cy="1303339"/>
              <a:chOff x="9629736" y="2432021"/>
              <a:chExt cx="2562210" cy="1303339"/>
            </a:xfrm>
          </p:grpSpPr>
          <p:sp>
            <p:nvSpPr>
              <p:cNvPr id="381" name="Freeform 54"/>
              <p:cNvSpPr>
                <a:spLocks/>
              </p:cNvSpPr>
              <p:nvPr/>
            </p:nvSpPr>
            <p:spPr bwMode="auto">
              <a:xfrm>
                <a:off x="9629736" y="2432021"/>
                <a:ext cx="2562210" cy="1303339"/>
              </a:xfrm>
              <a:custGeom>
                <a:avLst/>
                <a:gdLst>
                  <a:gd name="T0" fmla="*/ 194 w 1298"/>
                  <a:gd name="T1" fmla="*/ 302 h 644"/>
                  <a:gd name="T2" fmla="*/ 168 w 1298"/>
                  <a:gd name="T3" fmla="*/ 354 h 644"/>
                  <a:gd name="T4" fmla="*/ 138 w 1298"/>
                  <a:gd name="T5" fmla="*/ 404 h 644"/>
                  <a:gd name="T6" fmla="*/ 98 w 1298"/>
                  <a:gd name="T7" fmla="*/ 456 h 644"/>
                  <a:gd name="T8" fmla="*/ 88 w 1298"/>
                  <a:gd name="T9" fmla="*/ 468 h 644"/>
                  <a:gd name="T10" fmla="*/ 74 w 1298"/>
                  <a:gd name="T11" fmla="*/ 492 h 644"/>
                  <a:gd name="T12" fmla="*/ 66 w 1298"/>
                  <a:gd name="T13" fmla="*/ 500 h 644"/>
                  <a:gd name="T14" fmla="*/ 52 w 1298"/>
                  <a:gd name="T15" fmla="*/ 510 h 644"/>
                  <a:gd name="T16" fmla="*/ 34 w 1298"/>
                  <a:gd name="T17" fmla="*/ 532 h 644"/>
                  <a:gd name="T18" fmla="*/ 22 w 1298"/>
                  <a:gd name="T19" fmla="*/ 552 h 644"/>
                  <a:gd name="T20" fmla="*/ 14 w 1298"/>
                  <a:gd name="T21" fmla="*/ 558 h 644"/>
                  <a:gd name="T22" fmla="*/ 0 w 1298"/>
                  <a:gd name="T23" fmla="*/ 556 h 644"/>
                  <a:gd name="T24" fmla="*/ 4 w 1298"/>
                  <a:gd name="T25" fmla="*/ 562 h 644"/>
                  <a:gd name="T26" fmla="*/ 10 w 1298"/>
                  <a:gd name="T27" fmla="*/ 574 h 644"/>
                  <a:gd name="T28" fmla="*/ 18 w 1298"/>
                  <a:gd name="T29" fmla="*/ 584 h 644"/>
                  <a:gd name="T30" fmla="*/ 16 w 1298"/>
                  <a:gd name="T31" fmla="*/ 590 h 644"/>
                  <a:gd name="T32" fmla="*/ 8 w 1298"/>
                  <a:gd name="T33" fmla="*/ 606 h 644"/>
                  <a:gd name="T34" fmla="*/ 8 w 1298"/>
                  <a:gd name="T35" fmla="*/ 616 h 644"/>
                  <a:gd name="T36" fmla="*/ 12 w 1298"/>
                  <a:gd name="T37" fmla="*/ 618 h 644"/>
                  <a:gd name="T38" fmla="*/ 34 w 1298"/>
                  <a:gd name="T39" fmla="*/ 614 h 644"/>
                  <a:gd name="T40" fmla="*/ 46 w 1298"/>
                  <a:gd name="T41" fmla="*/ 612 h 644"/>
                  <a:gd name="T42" fmla="*/ 46 w 1298"/>
                  <a:gd name="T43" fmla="*/ 614 h 644"/>
                  <a:gd name="T44" fmla="*/ 46 w 1298"/>
                  <a:gd name="T45" fmla="*/ 618 h 644"/>
                  <a:gd name="T46" fmla="*/ 44 w 1298"/>
                  <a:gd name="T47" fmla="*/ 626 h 644"/>
                  <a:gd name="T48" fmla="*/ 44 w 1298"/>
                  <a:gd name="T49" fmla="*/ 632 h 644"/>
                  <a:gd name="T50" fmla="*/ 50 w 1298"/>
                  <a:gd name="T51" fmla="*/ 640 h 644"/>
                  <a:gd name="T52" fmla="*/ 54 w 1298"/>
                  <a:gd name="T53" fmla="*/ 644 h 644"/>
                  <a:gd name="T54" fmla="*/ 60 w 1298"/>
                  <a:gd name="T55" fmla="*/ 638 h 644"/>
                  <a:gd name="T56" fmla="*/ 60 w 1298"/>
                  <a:gd name="T57" fmla="*/ 626 h 644"/>
                  <a:gd name="T58" fmla="*/ 62 w 1298"/>
                  <a:gd name="T59" fmla="*/ 608 h 644"/>
                  <a:gd name="T60" fmla="*/ 64 w 1298"/>
                  <a:gd name="T61" fmla="*/ 606 h 644"/>
                  <a:gd name="T62" fmla="*/ 74 w 1298"/>
                  <a:gd name="T63" fmla="*/ 604 h 644"/>
                  <a:gd name="T64" fmla="*/ 86 w 1298"/>
                  <a:gd name="T65" fmla="*/ 608 h 644"/>
                  <a:gd name="T66" fmla="*/ 118 w 1298"/>
                  <a:gd name="T67" fmla="*/ 606 h 644"/>
                  <a:gd name="T68" fmla="*/ 182 w 1298"/>
                  <a:gd name="T69" fmla="*/ 596 h 644"/>
                  <a:gd name="T70" fmla="*/ 256 w 1298"/>
                  <a:gd name="T71" fmla="*/ 574 h 644"/>
                  <a:gd name="T72" fmla="*/ 290 w 1298"/>
                  <a:gd name="T73" fmla="*/ 558 h 644"/>
                  <a:gd name="T74" fmla="*/ 318 w 1298"/>
                  <a:gd name="T75" fmla="*/ 540 h 644"/>
                  <a:gd name="T76" fmla="*/ 328 w 1298"/>
                  <a:gd name="T77" fmla="*/ 528 h 644"/>
                  <a:gd name="T78" fmla="*/ 354 w 1298"/>
                  <a:gd name="T79" fmla="*/ 480 h 644"/>
                  <a:gd name="T80" fmla="*/ 366 w 1298"/>
                  <a:gd name="T81" fmla="*/ 448 h 644"/>
                  <a:gd name="T82" fmla="*/ 366 w 1298"/>
                  <a:gd name="T83" fmla="*/ 436 h 644"/>
                  <a:gd name="T84" fmla="*/ 368 w 1298"/>
                  <a:gd name="T85" fmla="*/ 422 h 644"/>
                  <a:gd name="T86" fmla="*/ 368 w 1298"/>
                  <a:gd name="T87" fmla="*/ 410 h 644"/>
                  <a:gd name="T88" fmla="*/ 366 w 1298"/>
                  <a:gd name="T89" fmla="*/ 406 h 644"/>
                  <a:gd name="T90" fmla="*/ 360 w 1298"/>
                  <a:gd name="T91" fmla="*/ 406 h 644"/>
                  <a:gd name="T92" fmla="*/ 356 w 1298"/>
                  <a:gd name="T93" fmla="*/ 402 h 644"/>
                  <a:gd name="T94" fmla="*/ 350 w 1298"/>
                  <a:gd name="T95" fmla="*/ 390 h 644"/>
                  <a:gd name="T96" fmla="*/ 350 w 1298"/>
                  <a:gd name="T97" fmla="*/ 378 h 644"/>
                  <a:gd name="T98" fmla="*/ 386 w 1298"/>
                  <a:gd name="T99" fmla="*/ 328 h 644"/>
                  <a:gd name="T100" fmla="*/ 456 w 1298"/>
                  <a:gd name="T101" fmla="*/ 276 h 644"/>
                  <a:gd name="T102" fmla="*/ 640 w 1298"/>
                  <a:gd name="T103" fmla="*/ 152 h 644"/>
                  <a:gd name="T104" fmla="*/ 752 w 1298"/>
                  <a:gd name="T105" fmla="*/ 84 h 644"/>
                  <a:gd name="T106" fmla="*/ 790 w 1298"/>
                  <a:gd name="T107" fmla="*/ 64 h 644"/>
                  <a:gd name="T108" fmla="*/ 810 w 1298"/>
                  <a:gd name="T109" fmla="*/ 58 h 644"/>
                  <a:gd name="T110" fmla="*/ 902 w 1298"/>
                  <a:gd name="T111" fmla="*/ 40 h 644"/>
                  <a:gd name="T112" fmla="*/ 1074 w 1298"/>
                  <a:gd name="T113" fmla="*/ 20 h 644"/>
                  <a:gd name="T114" fmla="*/ 1298 w 1298"/>
                  <a:gd name="T115" fmla="*/ 0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298" h="644">
                    <a:moveTo>
                      <a:pt x="194" y="302"/>
                    </a:moveTo>
                    <a:lnTo>
                      <a:pt x="194" y="302"/>
                    </a:lnTo>
                    <a:lnTo>
                      <a:pt x="186" y="316"/>
                    </a:lnTo>
                    <a:lnTo>
                      <a:pt x="168" y="354"/>
                    </a:lnTo>
                    <a:lnTo>
                      <a:pt x="154" y="378"/>
                    </a:lnTo>
                    <a:lnTo>
                      <a:pt x="138" y="404"/>
                    </a:lnTo>
                    <a:lnTo>
                      <a:pt x="120" y="430"/>
                    </a:lnTo>
                    <a:lnTo>
                      <a:pt x="98" y="456"/>
                    </a:lnTo>
                    <a:lnTo>
                      <a:pt x="98" y="456"/>
                    </a:lnTo>
                    <a:lnTo>
                      <a:pt x="88" y="468"/>
                    </a:lnTo>
                    <a:lnTo>
                      <a:pt x="82" y="480"/>
                    </a:lnTo>
                    <a:lnTo>
                      <a:pt x="74" y="492"/>
                    </a:lnTo>
                    <a:lnTo>
                      <a:pt x="70" y="496"/>
                    </a:lnTo>
                    <a:lnTo>
                      <a:pt x="66" y="500"/>
                    </a:lnTo>
                    <a:lnTo>
                      <a:pt x="66" y="500"/>
                    </a:lnTo>
                    <a:lnTo>
                      <a:pt x="52" y="510"/>
                    </a:lnTo>
                    <a:lnTo>
                      <a:pt x="42" y="520"/>
                    </a:lnTo>
                    <a:lnTo>
                      <a:pt x="34" y="532"/>
                    </a:lnTo>
                    <a:lnTo>
                      <a:pt x="28" y="542"/>
                    </a:lnTo>
                    <a:lnTo>
                      <a:pt x="22" y="552"/>
                    </a:lnTo>
                    <a:lnTo>
                      <a:pt x="16" y="558"/>
                    </a:lnTo>
                    <a:lnTo>
                      <a:pt x="14" y="558"/>
                    </a:lnTo>
                    <a:lnTo>
                      <a:pt x="10" y="558"/>
                    </a:lnTo>
                    <a:lnTo>
                      <a:pt x="0" y="556"/>
                    </a:lnTo>
                    <a:lnTo>
                      <a:pt x="0" y="556"/>
                    </a:lnTo>
                    <a:lnTo>
                      <a:pt x="4" y="562"/>
                    </a:lnTo>
                    <a:lnTo>
                      <a:pt x="4" y="562"/>
                    </a:lnTo>
                    <a:lnTo>
                      <a:pt x="10" y="574"/>
                    </a:lnTo>
                    <a:lnTo>
                      <a:pt x="18" y="584"/>
                    </a:lnTo>
                    <a:lnTo>
                      <a:pt x="18" y="584"/>
                    </a:lnTo>
                    <a:lnTo>
                      <a:pt x="18" y="586"/>
                    </a:lnTo>
                    <a:lnTo>
                      <a:pt x="16" y="590"/>
                    </a:lnTo>
                    <a:lnTo>
                      <a:pt x="10" y="600"/>
                    </a:lnTo>
                    <a:lnTo>
                      <a:pt x="8" y="606"/>
                    </a:lnTo>
                    <a:lnTo>
                      <a:pt x="8" y="612"/>
                    </a:lnTo>
                    <a:lnTo>
                      <a:pt x="8" y="616"/>
                    </a:lnTo>
                    <a:lnTo>
                      <a:pt x="12" y="618"/>
                    </a:lnTo>
                    <a:lnTo>
                      <a:pt x="12" y="618"/>
                    </a:lnTo>
                    <a:lnTo>
                      <a:pt x="24" y="616"/>
                    </a:lnTo>
                    <a:lnTo>
                      <a:pt x="34" y="614"/>
                    </a:lnTo>
                    <a:lnTo>
                      <a:pt x="42" y="612"/>
                    </a:lnTo>
                    <a:lnTo>
                      <a:pt x="46" y="612"/>
                    </a:lnTo>
                    <a:lnTo>
                      <a:pt x="46" y="614"/>
                    </a:lnTo>
                    <a:lnTo>
                      <a:pt x="46" y="614"/>
                    </a:lnTo>
                    <a:lnTo>
                      <a:pt x="48" y="616"/>
                    </a:lnTo>
                    <a:lnTo>
                      <a:pt x="46" y="618"/>
                    </a:lnTo>
                    <a:lnTo>
                      <a:pt x="44" y="620"/>
                    </a:lnTo>
                    <a:lnTo>
                      <a:pt x="44" y="626"/>
                    </a:lnTo>
                    <a:lnTo>
                      <a:pt x="44" y="626"/>
                    </a:lnTo>
                    <a:lnTo>
                      <a:pt x="44" y="632"/>
                    </a:lnTo>
                    <a:lnTo>
                      <a:pt x="48" y="638"/>
                    </a:lnTo>
                    <a:lnTo>
                      <a:pt x="50" y="640"/>
                    </a:lnTo>
                    <a:lnTo>
                      <a:pt x="54" y="644"/>
                    </a:lnTo>
                    <a:lnTo>
                      <a:pt x="54" y="644"/>
                    </a:lnTo>
                    <a:lnTo>
                      <a:pt x="58" y="642"/>
                    </a:lnTo>
                    <a:lnTo>
                      <a:pt x="60" y="638"/>
                    </a:lnTo>
                    <a:lnTo>
                      <a:pt x="60" y="626"/>
                    </a:lnTo>
                    <a:lnTo>
                      <a:pt x="60" y="626"/>
                    </a:lnTo>
                    <a:lnTo>
                      <a:pt x="60" y="612"/>
                    </a:lnTo>
                    <a:lnTo>
                      <a:pt x="62" y="608"/>
                    </a:lnTo>
                    <a:lnTo>
                      <a:pt x="64" y="606"/>
                    </a:lnTo>
                    <a:lnTo>
                      <a:pt x="64" y="606"/>
                    </a:lnTo>
                    <a:lnTo>
                      <a:pt x="70" y="604"/>
                    </a:lnTo>
                    <a:lnTo>
                      <a:pt x="74" y="604"/>
                    </a:lnTo>
                    <a:lnTo>
                      <a:pt x="86" y="608"/>
                    </a:lnTo>
                    <a:lnTo>
                      <a:pt x="86" y="608"/>
                    </a:lnTo>
                    <a:lnTo>
                      <a:pt x="98" y="608"/>
                    </a:lnTo>
                    <a:lnTo>
                      <a:pt x="118" y="606"/>
                    </a:lnTo>
                    <a:lnTo>
                      <a:pt x="148" y="602"/>
                    </a:lnTo>
                    <a:lnTo>
                      <a:pt x="182" y="596"/>
                    </a:lnTo>
                    <a:lnTo>
                      <a:pt x="218" y="586"/>
                    </a:lnTo>
                    <a:lnTo>
                      <a:pt x="256" y="574"/>
                    </a:lnTo>
                    <a:lnTo>
                      <a:pt x="274" y="566"/>
                    </a:lnTo>
                    <a:lnTo>
                      <a:pt x="290" y="558"/>
                    </a:lnTo>
                    <a:lnTo>
                      <a:pt x="306" y="550"/>
                    </a:lnTo>
                    <a:lnTo>
                      <a:pt x="318" y="540"/>
                    </a:lnTo>
                    <a:lnTo>
                      <a:pt x="318" y="540"/>
                    </a:lnTo>
                    <a:lnTo>
                      <a:pt x="328" y="528"/>
                    </a:lnTo>
                    <a:lnTo>
                      <a:pt x="346" y="498"/>
                    </a:lnTo>
                    <a:lnTo>
                      <a:pt x="354" y="480"/>
                    </a:lnTo>
                    <a:lnTo>
                      <a:pt x="362" y="464"/>
                    </a:lnTo>
                    <a:lnTo>
                      <a:pt x="366" y="448"/>
                    </a:lnTo>
                    <a:lnTo>
                      <a:pt x="366" y="442"/>
                    </a:lnTo>
                    <a:lnTo>
                      <a:pt x="366" y="436"/>
                    </a:lnTo>
                    <a:lnTo>
                      <a:pt x="366" y="436"/>
                    </a:lnTo>
                    <a:lnTo>
                      <a:pt x="368" y="422"/>
                    </a:lnTo>
                    <a:lnTo>
                      <a:pt x="368" y="412"/>
                    </a:lnTo>
                    <a:lnTo>
                      <a:pt x="368" y="410"/>
                    </a:lnTo>
                    <a:lnTo>
                      <a:pt x="366" y="406"/>
                    </a:lnTo>
                    <a:lnTo>
                      <a:pt x="366" y="406"/>
                    </a:lnTo>
                    <a:lnTo>
                      <a:pt x="362" y="406"/>
                    </a:lnTo>
                    <a:lnTo>
                      <a:pt x="360" y="406"/>
                    </a:lnTo>
                    <a:lnTo>
                      <a:pt x="356" y="402"/>
                    </a:lnTo>
                    <a:lnTo>
                      <a:pt x="356" y="402"/>
                    </a:lnTo>
                    <a:lnTo>
                      <a:pt x="352" y="396"/>
                    </a:lnTo>
                    <a:lnTo>
                      <a:pt x="350" y="390"/>
                    </a:lnTo>
                    <a:lnTo>
                      <a:pt x="348" y="384"/>
                    </a:lnTo>
                    <a:lnTo>
                      <a:pt x="350" y="378"/>
                    </a:lnTo>
                    <a:lnTo>
                      <a:pt x="350" y="378"/>
                    </a:lnTo>
                    <a:lnTo>
                      <a:pt x="386" y="328"/>
                    </a:lnTo>
                    <a:lnTo>
                      <a:pt x="386" y="328"/>
                    </a:lnTo>
                    <a:lnTo>
                      <a:pt x="456" y="276"/>
                    </a:lnTo>
                    <a:lnTo>
                      <a:pt x="576" y="196"/>
                    </a:lnTo>
                    <a:lnTo>
                      <a:pt x="640" y="152"/>
                    </a:lnTo>
                    <a:lnTo>
                      <a:pt x="700" y="114"/>
                    </a:lnTo>
                    <a:lnTo>
                      <a:pt x="752" y="84"/>
                    </a:lnTo>
                    <a:lnTo>
                      <a:pt x="774" y="72"/>
                    </a:lnTo>
                    <a:lnTo>
                      <a:pt x="790" y="64"/>
                    </a:lnTo>
                    <a:lnTo>
                      <a:pt x="790" y="64"/>
                    </a:lnTo>
                    <a:lnTo>
                      <a:pt x="810" y="58"/>
                    </a:lnTo>
                    <a:lnTo>
                      <a:pt x="834" y="52"/>
                    </a:lnTo>
                    <a:lnTo>
                      <a:pt x="902" y="40"/>
                    </a:lnTo>
                    <a:lnTo>
                      <a:pt x="986" y="30"/>
                    </a:lnTo>
                    <a:lnTo>
                      <a:pt x="1074" y="20"/>
                    </a:lnTo>
                    <a:lnTo>
                      <a:pt x="1230" y="6"/>
                    </a:lnTo>
                    <a:lnTo>
                      <a:pt x="1298" y="0"/>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85" name="Freeform 58"/>
              <p:cNvSpPr>
                <a:spLocks/>
              </p:cNvSpPr>
              <p:nvPr/>
            </p:nvSpPr>
            <p:spPr bwMode="auto">
              <a:xfrm>
                <a:off x="9637632" y="3047262"/>
                <a:ext cx="686941" cy="538336"/>
              </a:xfrm>
              <a:custGeom>
                <a:avLst/>
                <a:gdLst>
                  <a:gd name="T0" fmla="*/ 190 w 348"/>
                  <a:gd name="T1" fmla="*/ 0 h 266"/>
                  <a:gd name="T2" fmla="*/ 196 w 348"/>
                  <a:gd name="T3" fmla="*/ 74 h 266"/>
                  <a:gd name="T4" fmla="*/ 200 w 348"/>
                  <a:gd name="T5" fmla="*/ 82 h 266"/>
                  <a:gd name="T6" fmla="*/ 216 w 348"/>
                  <a:gd name="T7" fmla="*/ 100 h 266"/>
                  <a:gd name="T8" fmla="*/ 226 w 348"/>
                  <a:gd name="T9" fmla="*/ 104 h 266"/>
                  <a:gd name="T10" fmla="*/ 238 w 348"/>
                  <a:gd name="T11" fmla="*/ 102 h 266"/>
                  <a:gd name="T12" fmla="*/ 264 w 348"/>
                  <a:gd name="T13" fmla="*/ 92 h 266"/>
                  <a:gd name="T14" fmla="*/ 278 w 348"/>
                  <a:gd name="T15" fmla="*/ 82 h 266"/>
                  <a:gd name="T16" fmla="*/ 304 w 348"/>
                  <a:gd name="T17" fmla="*/ 68 h 266"/>
                  <a:gd name="T18" fmla="*/ 328 w 348"/>
                  <a:gd name="T19" fmla="*/ 60 h 266"/>
                  <a:gd name="T20" fmla="*/ 344 w 348"/>
                  <a:gd name="T21" fmla="*/ 56 h 266"/>
                  <a:gd name="T22" fmla="*/ 348 w 348"/>
                  <a:gd name="T23" fmla="*/ 58 h 266"/>
                  <a:gd name="T24" fmla="*/ 346 w 348"/>
                  <a:gd name="T25" fmla="*/ 62 h 266"/>
                  <a:gd name="T26" fmla="*/ 330 w 348"/>
                  <a:gd name="T27" fmla="*/ 78 h 266"/>
                  <a:gd name="T28" fmla="*/ 322 w 348"/>
                  <a:gd name="T29" fmla="*/ 88 h 266"/>
                  <a:gd name="T30" fmla="*/ 294 w 348"/>
                  <a:gd name="T31" fmla="*/ 120 h 266"/>
                  <a:gd name="T32" fmla="*/ 268 w 348"/>
                  <a:gd name="T33" fmla="*/ 144 h 266"/>
                  <a:gd name="T34" fmla="*/ 264 w 348"/>
                  <a:gd name="T35" fmla="*/ 148 h 266"/>
                  <a:gd name="T36" fmla="*/ 226 w 348"/>
                  <a:gd name="T37" fmla="*/ 176 h 266"/>
                  <a:gd name="T38" fmla="*/ 198 w 348"/>
                  <a:gd name="T39" fmla="*/ 194 h 266"/>
                  <a:gd name="T40" fmla="*/ 176 w 348"/>
                  <a:gd name="T41" fmla="*/ 200 h 266"/>
                  <a:gd name="T42" fmla="*/ 130 w 348"/>
                  <a:gd name="T43" fmla="*/ 196 h 266"/>
                  <a:gd name="T44" fmla="*/ 110 w 348"/>
                  <a:gd name="T45" fmla="*/ 198 h 266"/>
                  <a:gd name="T46" fmla="*/ 110 w 348"/>
                  <a:gd name="T47" fmla="*/ 202 h 266"/>
                  <a:gd name="T48" fmla="*/ 116 w 348"/>
                  <a:gd name="T49" fmla="*/ 204 h 266"/>
                  <a:gd name="T50" fmla="*/ 122 w 348"/>
                  <a:gd name="T51" fmla="*/ 224 h 266"/>
                  <a:gd name="T52" fmla="*/ 120 w 348"/>
                  <a:gd name="T53" fmla="*/ 240 h 266"/>
                  <a:gd name="T54" fmla="*/ 112 w 348"/>
                  <a:gd name="T55" fmla="*/ 264 h 266"/>
                  <a:gd name="T56" fmla="*/ 86 w 348"/>
                  <a:gd name="T57" fmla="*/ 266 h 266"/>
                  <a:gd name="T58" fmla="*/ 58 w 348"/>
                  <a:gd name="T59" fmla="*/ 264 h 266"/>
                  <a:gd name="T60" fmla="*/ 56 w 348"/>
                  <a:gd name="T61" fmla="*/ 262 h 266"/>
                  <a:gd name="T62" fmla="*/ 46 w 348"/>
                  <a:gd name="T63" fmla="*/ 258 h 266"/>
                  <a:gd name="T64" fmla="*/ 0 w 348"/>
                  <a:gd name="T65" fmla="*/ 258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48" h="266">
                    <a:moveTo>
                      <a:pt x="190" y="0"/>
                    </a:moveTo>
                    <a:lnTo>
                      <a:pt x="190" y="0"/>
                    </a:lnTo>
                    <a:lnTo>
                      <a:pt x="194" y="34"/>
                    </a:lnTo>
                    <a:lnTo>
                      <a:pt x="196" y="74"/>
                    </a:lnTo>
                    <a:lnTo>
                      <a:pt x="196" y="74"/>
                    </a:lnTo>
                    <a:lnTo>
                      <a:pt x="200" y="82"/>
                    </a:lnTo>
                    <a:lnTo>
                      <a:pt x="206" y="92"/>
                    </a:lnTo>
                    <a:lnTo>
                      <a:pt x="216" y="100"/>
                    </a:lnTo>
                    <a:lnTo>
                      <a:pt x="222" y="104"/>
                    </a:lnTo>
                    <a:lnTo>
                      <a:pt x="226" y="104"/>
                    </a:lnTo>
                    <a:lnTo>
                      <a:pt x="226" y="104"/>
                    </a:lnTo>
                    <a:lnTo>
                      <a:pt x="238" y="102"/>
                    </a:lnTo>
                    <a:lnTo>
                      <a:pt x="250" y="98"/>
                    </a:lnTo>
                    <a:lnTo>
                      <a:pt x="264" y="92"/>
                    </a:lnTo>
                    <a:lnTo>
                      <a:pt x="278" y="82"/>
                    </a:lnTo>
                    <a:lnTo>
                      <a:pt x="278" y="82"/>
                    </a:lnTo>
                    <a:lnTo>
                      <a:pt x="290" y="74"/>
                    </a:lnTo>
                    <a:lnTo>
                      <a:pt x="304" y="68"/>
                    </a:lnTo>
                    <a:lnTo>
                      <a:pt x="318" y="62"/>
                    </a:lnTo>
                    <a:lnTo>
                      <a:pt x="328" y="60"/>
                    </a:lnTo>
                    <a:lnTo>
                      <a:pt x="328" y="60"/>
                    </a:lnTo>
                    <a:lnTo>
                      <a:pt x="344" y="56"/>
                    </a:lnTo>
                    <a:lnTo>
                      <a:pt x="348" y="56"/>
                    </a:lnTo>
                    <a:lnTo>
                      <a:pt x="348" y="58"/>
                    </a:lnTo>
                    <a:lnTo>
                      <a:pt x="348" y="58"/>
                    </a:lnTo>
                    <a:lnTo>
                      <a:pt x="346" y="62"/>
                    </a:lnTo>
                    <a:lnTo>
                      <a:pt x="338" y="70"/>
                    </a:lnTo>
                    <a:lnTo>
                      <a:pt x="330" y="78"/>
                    </a:lnTo>
                    <a:lnTo>
                      <a:pt x="322" y="88"/>
                    </a:lnTo>
                    <a:lnTo>
                      <a:pt x="322" y="88"/>
                    </a:lnTo>
                    <a:lnTo>
                      <a:pt x="312" y="102"/>
                    </a:lnTo>
                    <a:lnTo>
                      <a:pt x="294" y="120"/>
                    </a:lnTo>
                    <a:lnTo>
                      <a:pt x="276" y="138"/>
                    </a:lnTo>
                    <a:lnTo>
                      <a:pt x="268" y="144"/>
                    </a:lnTo>
                    <a:lnTo>
                      <a:pt x="264" y="148"/>
                    </a:lnTo>
                    <a:lnTo>
                      <a:pt x="264" y="148"/>
                    </a:lnTo>
                    <a:lnTo>
                      <a:pt x="250" y="156"/>
                    </a:lnTo>
                    <a:lnTo>
                      <a:pt x="226" y="176"/>
                    </a:lnTo>
                    <a:lnTo>
                      <a:pt x="212" y="184"/>
                    </a:lnTo>
                    <a:lnTo>
                      <a:pt x="198" y="194"/>
                    </a:lnTo>
                    <a:lnTo>
                      <a:pt x="186" y="198"/>
                    </a:lnTo>
                    <a:lnTo>
                      <a:pt x="176" y="200"/>
                    </a:lnTo>
                    <a:lnTo>
                      <a:pt x="176" y="200"/>
                    </a:lnTo>
                    <a:lnTo>
                      <a:pt x="130" y="196"/>
                    </a:lnTo>
                    <a:lnTo>
                      <a:pt x="112" y="196"/>
                    </a:lnTo>
                    <a:lnTo>
                      <a:pt x="110" y="198"/>
                    </a:lnTo>
                    <a:lnTo>
                      <a:pt x="110" y="202"/>
                    </a:lnTo>
                    <a:lnTo>
                      <a:pt x="110" y="202"/>
                    </a:lnTo>
                    <a:lnTo>
                      <a:pt x="112" y="202"/>
                    </a:lnTo>
                    <a:lnTo>
                      <a:pt x="116" y="204"/>
                    </a:lnTo>
                    <a:lnTo>
                      <a:pt x="120" y="210"/>
                    </a:lnTo>
                    <a:lnTo>
                      <a:pt x="122" y="224"/>
                    </a:lnTo>
                    <a:lnTo>
                      <a:pt x="122" y="224"/>
                    </a:lnTo>
                    <a:lnTo>
                      <a:pt x="120" y="240"/>
                    </a:lnTo>
                    <a:lnTo>
                      <a:pt x="118" y="252"/>
                    </a:lnTo>
                    <a:lnTo>
                      <a:pt x="112" y="264"/>
                    </a:lnTo>
                    <a:lnTo>
                      <a:pt x="112" y="264"/>
                    </a:lnTo>
                    <a:lnTo>
                      <a:pt x="86" y="266"/>
                    </a:lnTo>
                    <a:lnTo>
                      <a:pt x="66" y="264"/>
                    </a:lnTo>
                    <a:lnTo>
                      <a:pt x="58" y="264"/>
                    </a:lnTo>
                    <a:lnTo>
                      <a:pt x="56" y="262"/>
                    </a:lnTo>
                    <a:lnTo>
                      <a:pt x="56" y="262"/>
                    </a:lnTo>
                    <a:lnTo>
                      <a:pt x="52" y="260"/>
                    </a:lnTo>
                    <a:lnTo>
                      <a:pt x="46" y="258"/>
                    </a:lnTo>
                    <a:lnTo>
                      <a:pt x="26" y="258"/>
                    </a:lnTo>
                    <a:lnTo>
                      <a:pt x="0" y="258"/>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grpSp>
        <p:sp>
          <p:nvSpPr>
            <p:cNvPr id="387" name="Freeform 60"/>
            <p:cNvSpPr>
              <a:spLocks/>
            </p:cNvSpPr>
            <p:nvPr/>
          </p:nvSpPr>
          <p:spPr bwMode="auto">
            <a:xfrm>
              <a:off x="9155984" y="3532978"/>
              <a:ext cx="3035962" cy="2027866"/>
            </a:xfrm>
            <a:custGeom>
              <a:avLst/>
              <a:gdLst>
                <a:gd name="T0" fmla="*/ 28 w 1538"/>
                <a:gd name="T1" fmla="*/ 374 h 1002"/>
                <a:gd name="T2" fmla="*/ 44 w 1538"/>
                <a:gd name="T3" fmla="*/ 388 h 1002"/>
                <a:gd name="T4" fmla="*/ 60 w 1538"/>
                <a:gd name="T5" fmla="*/ 426 h 1002"/>
                <a:gd name="T6" fmla="*/ 54 w 1538"/>
                <a:gd name="T7" fmla="*/ 472 h 1002"/>
                <a:gd name="T8" fmla="*/ 40 w 1538"/>
                <a:gd name="T9" fmla="*/ 466 h 1002"/>
                <a:gd name="T10" fmla="*/ 30 w 1538"/>
                <a:gd name="T11" fmla="*/ 478 h 1002"/>
                <a:gd name="T12" fmla="*/ 34 w 1538"/>
                <a:gd name="T13" fmla="*/ 534 h 1002"/>
                <a:gd name="T14" fmla="*/ 64 w 1538"/>
                <a:gd name="T15" fmla="*/ 700 h 1002"/>
                <a:gd name="T16" fmla="*/ 92 w 1538"/>
                <a:gd name="T17" fmla="*/ 784 h 1002"/>
                <a:gd name="T18" fmla="*/ 126 w 1538"/>
                <a:gd name="T19" fmla="*/ 846 h 1002"/>
                <a:gd name="T20" fmla="*/ 192 w 1538"/>
                <a:gd name="T21" fmla="*/ 928 h 1002"/>
                <a:gd name="T22" fmla="*/ 208 w 1538"/>
                <a:gd name="T23" fmla="*/ 946 h 1002"/>
                <a:gd name="T24" fmla="*/ 240 w 1538"/>
                <a:gd name="T25" fmla="*/ 960 h 1002"/>
                <a:gd name="T26" fmla="*/ 272 w 1538"/>
                <a:gd name="T27" fmla="*/ 954 h 1002"/>
                <a:gd name="T28" fmla="*/ 310 w 1538"/>
                <a:gd name="T29" fmla="*/ 934 h 1002"/>
                <a:gd name="T30" fmla="*/ 404 w 1538"/>
                <a:gd name="T31" fmla="*/ 898 h 1002"/>
                <a:gd name="T32" fmla="*/ 436 w 1538"/>
                <a:gd name="T33" fmla="*/ 894 h 1002"/>
                <a:gd name="T34" fmla="*/ 534 w 1538"/>
                <a:gd name="T35" fmla="*/ 908 h 1002"/>
                <a:gd name="T36" fmla="*/ 604 w 1538"/>
                <a:gd name="T37" fmla="*/ 926 h 1002"/>
                <a:gd name="T38" fmla="*/ 664 w 1538"/>
                <a:gd name="T39" fmla="*/ 950 h 1002"/>
                <a:gd name="T40" fmla="*/ 710 w 1538"/>
                <a:gd name="T41" fmla="*/ 994 h 1002"/>
                <a:gd name="T42" fmla="*/ 724 w 1538"/>
                <a:gd name="T43" fmla="*/ 1000 h 1002"/>
                <a:gd name="T44" fmla="*/ 744 w 1538"/>
                <a:gd name="T45" fmla="*/ 972 h 1002"/>
                <a:gd name="T46" fmla="*/ 764 w 1538"/>
                <a:gd name="T47" fmla="*/ 960 h 1002"/>
                <a:gd name="T48" fmla="*/ 772 w 1538"/>
                <a:gd name="T49" fmla="*/ 966 h 1002"/>
                <a:gd name="T50" fmla="*/ 776 w 1538"/>
                <a:gd name="T51" fmla="*/ 970 h 1002"/>
                <a:gd name="T52" fmla="*/ 806 w 1538"/>
                <a:gd name="T53" fmla="*/ 940 h 1002"/>
                <a:gd name="T54" fmla="*/ 818 w 1538"/>
                <a:gd name="T55" fmla="*/ 932 h 1002"/>
                <a:gd name="T56" fmla="*/ 854 w 1538"/>
                <a:gd name="T57" fmla="*/ 926 h 1002"/>
                <a:gd name="T58" fmla="*/ 900 w 1538"/>
                <a:gd name="T59" fmla="*/ 864 h 1002"/>
                <a:gd name="T60" fmla="*/ 938 w 1538"/>
                <a:gd name="T61" fmla="*/ 792 h 1002"/>
                <a:gd name="T62" fmla="*/ 968 w 1538"/>
                <a:gd name="T63" fmla="*/ 696 h 1002"/>
                <a:gd name="T64" fmla="*/ 978 w 1538"/>
                <a:gd name="T65" fmla="*/ 578 h 1002"/>
                <a:gd name="T66" fmla="*/ 968 w 1538"/>
                <a:gd name="T67" fmla="*/ 492 h 1002"/>
                <a:gd name="T68" fmla="*/ 932 w 1538"/>
                <a:gd name="T69" fmla="*/ 380 h 1002"/>
                <a:gd name="T70" fmla="*/ 882 w 1538"/>
                <a:gd name="T71" fmla="*/ 296 h 1002"/>
                <a:gd name="T72" fmla="*/ 832 w 1538"/>
                <a:gd name="T73" fmla="*/ 238 h 1002"/>
                <a:gd name="T74" fmla="*/ 776 w 1538"/>
                <a:gd name="T75" fmla="*/ 194 h 1002"/>
                <a:gd name="T76" fmla="*/ 764 w 1538"/>
                <a:gd name="T77" fmla="*/ 200 h 1002"/>
                <a:gd name="T78" fmla="*/ 740 w 1538"/>
                <a:gd name="T79" fmla="*/ 200 h 1002"/>
                <a:gd name="T80" fmla="*/ 716 w 1538"/>
                <a:gd name="T81" fmla="*/ 180 h 1002"/>
                <a:gd name="T82" fmla="*/ 710 w 1538"/>
                <a:gd name="T83" fmla="*/ 160 h 1002"/>
                <a:gd name="T84" fmla="*/ 744 w 1538"/>
                <a:gd name="T85" fmla="*/ 128 h 1002"/>
                <a:gd name="T86" fmla="*/ 762 w 1538"/>
                <a:gd name="T87" fmla="*/ 120 h 1002"/>
                <a:gd name="T88" fmla="*/ 886 w 1538"/>
                <a:gd name="T89" fmla="*/ 114 h 1002"/>
                <a:gd name="T90" fmla="*/ 1026 w 1538"/>
                <a:gd name="T91" fmla="*/ 58 h 1002"/>
                <a:gd name="T92" fmla="*/ 1160 w 1538"/>
                <a:gd name="T93" fmla="*/ 6 h 1002"/>
                <a:gd name="T94" fmla="*/ 1412 w 1538"/>
                <a:gd name="T95" fmla="*/ 0 h 1002"/>
                <a:gd name="T96" fmla="*/ 1530 w 1538"/>
                <a:gd name="T97" fmla="*/ 8 h 1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38" h="1002">
                  <a:moveTo>
                    <a:pt x="0" y="358"/>
                  </a:moveTo>
                  <a:lnTo>
                    <a:pt x="0" y="358"/>
                  </a:lnTo>
                  <a:lnTo>
                    <a:pt x="28" y="374"/>
                  </a:lnTo>
                  <a:lnTo>
                    <a:pt x="28" y="374"/>
                  </a:lnTo>
                  <a:lnTo>
                    <a:pt x="38" y="380"/>
                  </a:lnTo>
                  <a:lnTo>
                    <a:pt x="44" y="388"/>
                  </a:lnTo>
                  <a:lnTo>
                    <a:pt x="52" y="398"/>
                  </a:lnTo>
                  <a:lnTo>
                    <a:pt x="56" y="410"/>
                  </a:lnTo>
                  <a:lnTo>
                    <a:pt x="60" y="426"/>
                  </a:lnTo>
                  <a:lnTo>
                    <a:pt x="58" y="446"/>
                  </a:lnTo>
                  <a:lnTo>
                    <a:pt x="54" y="472"/>
                  </a:lnTo>
                  <a:lnTo>
                    <a:pt x="54" y="472"/>
                  </a:lnTo>
                  <a:lnTo>
                    <a:pt x="50" y="470"/>
                  </a:lnTo>
                  <a:lnTo>
                    <a:pt x="44" y="468"/>
                  </a:lnTo>
                  <a:lnTo>
                    <a:pt x="40" y="466"/>
                  </a:lnTo>
                  <a:lnTo>
                    <a:pt x="36" y="468"/>
                  </a:lnTo>
                  <a:lnTo>
                    <a:pt x="32" y="472"/>
                  </a:lnTo>
                  <a:lnTo>
                    <a:pt x="30" y="478"/>
                  </a:lnTo>
                  <a:lnTo>
                    <a:pt x="30" y="478"/>
                  </a:lnTo>
                  <a:lnTo>
                    <a:pt x="30" y="498"/>
                  </a:lnTo>
                  <a:lnTo>
                    <a:pt x="34" y="534"/>
                  </a:lnTo>
                  <a:lnTo>
                    <a:pt x="40" y="584"/>
                  </a:lnTo>
                  <a:lnTo>
                    <a:pt x="50" y="640"/>
                  </a:lnTo>
                  <a:lnTo>
                    <a:pt x="64" y="700"/>
                  </a:lnTo>
                  <a:lnTo>
                    <a:pt x="72" y="730"/>
                  </a:lnTo>
                  <a:lnTo>
                    <a:pt x="82" y="758"/>
                  </a:lnTo>
                  <a:lnTo>
                    <a:pt x="92" y="784"/>
                  </a:lnTo>
                  <a:lnTo>
                    <a:pt x="102" y="808"/>
                  </a:lnTo>
                  <a:lnTo>
                    <a:pt x="114" y="828"/>
                  </a:lnTo>
                  <a:lnTo>
                    <a:pt x="126" y="846"/>
                  </a:lnTo>
                  <a:lnTo>
                    <a:pt x="126" y="846"/>
                  </a:lnTo>
                  <a:lnTo>
                    <a:pt x="164" y="892"/>
                  </a:lnTo>
                  <a:lnTo>
                    <a:pt x="192" y="928"/>
                  </a:lnTo>
                  <a:lnTo>
                    <a:pt x="192" y="928"/>
                  </a:lnTo>
                  <a:lnTo>
                    <a:pt x="198" y="938"/>
                  </a:lnTo>
                  <a:lnTo>
                    <a:pt x="208" y="946"/>
                  </a:lnTo>
                  <a:lnTo>
                    <a:pt x="218" y="952"/>
                  </a:lnTo>
                  <a:lnTo>
                    <a:pt x="230" y="958"/>
                  </a:lnTo>
                  <a:lnTo>
                    <a:pt x="240" y="960"/>
                  </a:lnTo>
                  <a:lnTo>
                    <a:pt x="252" y="962"/>
                  </a:lnTo>
                  <a:lnTo>
                    <a:pt x="264" y="960"/>
                  </a:lnTo>
                  <a:lnTo>
                    <a:pt x="272" y="954"/>
                  </a:lnTo>
                  <a:lnTo>
                    <a:pt x="272" y="954"/>
                  </a:lnTo>
                  <a:lnTo>
                    <a:pt x="290" y="944"/>
                  </a:lnTo>
                  <a:lnTo>
                    <a:pt x="310" y="934"/>
                  </a:lnTo>
                  <a:lnTo>
                    <a:pt x="334" y="922"/>
                  </a:lnTo>
                  <a:lnTo>
                    <a:pt x="358" y="914"/>
                  </a:lnTo>
                  <a:lnTo>
                    <a:pt x="404" y="898"/>
                  </a:lnTo>
                  <a:lnTo>
                    <a:pt x="422" y="894"/>
                  </a:lnTo>
                  <a:lnTo>
                    <a:pt x="436" y="894"/>
                  </a:lnTo>
                  <a:lnTo>
                    <a:pt x="436" y="894"/>
                  </a:lnTo>
                  <a:lnTo>
                    <a:pt x="456" y="894"/>
                  </a:lnTo>
                  <a:lnTo>
                    <a:pt x="480" y="898"/>
                  </a:lnTo>
                  <a:lnTo>
                    <a:pt x="534" y="908"/>
                  </a:lnTo>
                  <a:lnTo>
                    <a:pt x="580" y="918"/>
                  </a:lnTo>
                  <a:lnTo>
                    <a:pt x="604" y="926"/>
                  </a:lnTo>
                  <a:lnTo>
                    <a:pt x="604" y="926"/>
                  </a:lnTo>
                  <a:lnTo>
                    <a:pt x="634" y="938"/>
                  </a:lnTo>
                  <a:lnTo>
                    <a:pt x="664" y="950"/>
                  </a:lnTo>
                  <a:lnTo>
                    <a:pt x="664" y="950"/>
                  </a:lnTo>
                  <a:lnTo>
                    <a:pt x="676" y="960"/>
                  </a:lnTo>
                  <a:lnTo>
                    <a:pt x="694" y="978"/>
                  </a:lnTo>
                  <a:lnTo>
                    <a:pt x="710" y="994"/>
                  </a:lnTo>
                  <a:lnTo>
                    <a:pt x="720" y="1002"/>
                  </a:lnTo>
                  <a:lnTo>
                    <a:pt x="720" y="1002"/>
                  </a:lnTo>
                  <a:lnTo>
                    <a:pt x="724" y="1000"/>
                  </a:lnTo>
                  <a:lnTo>
                    <a:pt x="728" y="996"/>
                  </a:lnTo>
                  <a:lnTo>
                    <a:pt x="738" y="980"/>
                  </a:lnTo>
                  <a:lnTo>
                    <a:pt x="744" y="972"/>
                  </a:lnTo>
                  <a:lnTo>
                    <a:pt x="752" y="964"/>
                  </a:lnTo>
                  <a:lnTo>
                    <a:pt x="758" y="960"/>
                  </a:lnTo>
                  <a:lnTo>
                    <a:pt x="764" y="960"/>
                  </a:lnTo>
                  <a:lnTo>
                    <a:pt x="764" y="960"/>
                  </a:lnTo>
                  <a:lnTo>
                    <a:pt x="768" y="962"/>
                  </a:lnTo>
                  <a:lnTo>
                    <a:pt x="772" y="966"/>
                  </a:lnTo>
                  <a:lnTo>
                    <a:pt x="774" y="968"/>
                  </a:lnTo>
                  <a:lnTo>
                    <a:pt x="776" y="970"/>
                  </a:lnTo>
                  <a:lnTo>
                    <a:pt x="776" y="970"/>
                  </a:lnTo>
                  <a:lnTo>
                    <a:pt x="782" y="966"/>
                  </a:lnTo>
                  <a:lnTo>
                    <a:pt x="788" y="960"/>
                  </a:lnTo>
                  <a:lnTo>
                    <a:pt x="806" y="940"/>
                  </a:lnTo>
                  <a:lnTo>
                    <a:pt x="806" y="940"/>
                  </a:lnTo>
                  <a:lnTo>
                    <a:pt x="812" y="936"/>
                  </a:lnTo>
                  <a:lnTo>
                    <a:pt x="818" y="932"/>
                  </a:lnTo>
                  <a:lnTo>
                    <a:pt x="834" y="928"/>
                  </a:lnTo>
                  <a:lnTo>
                    <a:pt x="854" y="926"/>
                  </a:lnTo>
                  <a:lnTo>
                    <a:pt x="854" y="926"/>
                  </a:lnTo>
                  <a:lnTo>
                    <a:pt x="860" y="918"/>
                  </a:lnTo>
                  <a:lnTo>
                    <a:pt x="878" y="898"/>
                  </a:lnTo>
                  <a:lnTo>
                    <a:pt x="900" y="864"/>
                  </a:lnTo>
                  <a:lnTo>
                    <a:pt x="912" y="844"/>
                  </a:lnTo>
                  <a:lnTo>
                    <a:pt x="926" y="820"/>
                  </a:lnTo>
                  <a:lnTo>
                    <a:pt x="938" y="792"/>
                  </a:lnTo>
                  <a:lnTo>
                    <a:pt x="948" y="764"/>
                  </a:lnTo>
                  <a:lnTo>
                    <a:pt x="960" y="732"/>
                  </a:lnTo>
                  <a:lnTo>
                    <a:pt x="968" y="696"/>
                  </a:lnTo>
                  <a:lnTo>
                    <a:pt x="974" y="660"/>
                  </a:lnTo>
                  <a:lnTo>
                    <a:pt x="978" y="620"/>
                  </a:lnTo>
                  <a:lnTo>
                    <a:pt x="978" y="578"/>
                  </a:lnTo>
                  <a:lnTo>
                    <a:pt x="974" y="534"/>
                  </a:lnTo>
                  <a:lnTo>
                    <a:pt x="974" y="534"/>
                  </a:lnTo>
                  <a:lnTo>
                    <a:pt x="968" y="492"/>
                  </a:lnTo>
                  <a:lnTo>
                    <a:pt x="958" y="452"/>
                  </a:lnTo>
                  <a:lnTo>
                    <a:pt x="946" y="414"/>
                  </a:lnTo>
                  <a:lnTo>
                    <a:pt x="932" y="380"/>
                  </a:lnTo>
                  <a:lnTo>
                    <a:pt x="916" y="350"/>
                  </a:lnTo>
                  <a:lnTo>
                    <a:pt x="900" y="322"/>
                  </a:lnTo>
                  <a:lnTo>
                    <a:pt x="882" y="296"/>
                  </a:lnTo>
                  <a:lnTo>
                    <a:pt x="864" y="274"/>
                  </a:lnTo>
                  <a:lnTo>
                    <a:pt x="848" y="256"/>
                  </a:lnTo>
                  <a:lnTo>
                    <a:pt x="832" y="238"/>
                  </a:lnTo>
                  <a:lnTo>
                    <a:pt x="804" y="214"/>
                  </a:lnTo>
                  <a:lnTo>
                    <a:pt x="784" y="198"/>
                  </a:lnTo>
                  <a:lnTo>
                    <a:pt x="776" y="194"/>
                  </a:lnTo>
                  <a:lnTo>
                    <a:pt x="776" y="194"/>
                  </a:lnTo>
                  <a:lnTo>
                    <a:pt x="772" y="196"/>
                  </a:lnTo>
                  <a:lnTo>
                    <a:pt x="764" y="200"/>
                  </a:lnTo>
                  <a:lnTo>
                    <a:pt x="752" y="202"/>
                  </a:lnTo>
                  <a:lnTo>
                    <a:pt x="746" y="202"/>
                  </a:lnTo>
                  <a:lnTo>
                    <a:pt x="740" y="200"/>
                  </a:lnTo>
                  <a:lnTo>
                    <a:pt x="740" y="200"/>
                  </a:lnTo>
                  <a:lnTo>
                    <a:pt x="726" y="192"/>
                  </a:lnTo>
                  <a:lnTo>
                    <a:pt x="716" y="180"/>
                  </a:lnTo>
                  <a:lnTo>
                    <a:pt x="704" y="166"/>
                  </a:lnTo>
                  <a:lnTo>
                    <a:pt x="704" y="166"/>
                  </a:lnTo>
                  <a:lnTo>
                    <a:pt x="710" y="160"/>
                  </a:lnTo>
                  <a:lnTo>
                    <a:pt x="724" y="144"/>
                  </a:lnTo>
                  <a:lnTo>
                    <a:pt x="734" y="136"/>
                  </a:lnTo>
                  <a:lnTo>
                    <a:pt x="744" y="128"/>
                  </a:lnTo>
                  <a:lnTo>
                    <a:pt x="752" y="122"/>
                  </a:lnTo>
                  <a:lnTo>
                    <a:pt x="762" y="120"/>
                  </a:lnTo>
                  <a:lnTo>
                    <a:pt x="762" y="120"/>
                  </a:lnTo>
                  <a:lnTo>
                    <a:pt x="826" y="118"/>
                  </a:lnTo>
                  <a:lnTo>
                    <a:pt x="862" y="116"/>
                  </a:lnTo>
                  <a:lnTo>
                    <a:pt x="886" y="114"/>
                  </a:lnTo>
                  <a:lnTo>
                    <a:pt x="886" y="114"/>
                  </a:lnTo>
                  <a:lnTo>
                    <a:pt x="934" y="94"/>
                  </a:lnTo>
                  <a:lnTo>
                    <a:pt x="1026" y="58"/>
                  </a:lnTo>
                  <a:lnTo>
                    <a:pt x="1116" y="22"/>
                  </a:lnTo>
                  <a:lnTo>
                    <a:pt x="1160" y="6"/>
                  </a:lnTo>
                  <a:lnTo>
                    <a:pt x="1160" y="6"/>
                  </a:lnTo>
                  <a:lnTo>
                    <a:pt x="1220" y="4"/>
                  </a:lnTo>
                  <a:lnTo>
                    <a:pt x="1346" y="0"/>
                  </a:lnTo>
                  <a:lnTo>
                    <a:pt x="1412" y="0"/>
                  </a:lnTo>
                  <a:lnTo>
                    <a:pt x="1472" y="2"/>
                  </a:lnTo>
                  <a:lnTo>
                    <a:pt x="1516" y="4"/>
                  </a:lnTo>
                  <a:lnTo>
                    <a:pt x="1530" y="8"/>
                  </a:lnTo>
                  <a:lnTo>
                    <a:pt x="1538" y="10"/>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88" name="Freeform 61"/>
            <p:cNvSpPr>
              <a:spLocks/>
            </p:cNvSpPr>
            <p:nvPr/>
          </p:nvSpPr>
          <p:spPr bwMode="auto">
            <a:xfrm>
              <a:off x="10640408" y="5196557"/>
              <a:ext cx="181605" cy="283335"/>
            </a:xfrm>
            <a:custGeom>
              <a:avLst/>
              <a:gdLst>
                <a:gd name="T0" fmla="*/ 0 w 92"/>
                <a:gd name="T1" fmla="*/ 140 h 140"/>
                <a:gd name="T2" fmla="*/ 0 w 92"/>
                <a:gd name="T3" fmla="*/ 140 h 140"/>
                <a:gd name="T4" fmla="*/ 2 w 92"/>
                <a:gd name="T5" fmla="*/ 122 h 140"/>
                <a:gd name="T6" fmla="*/ 4 w 92"/>
                <a:gd name="T7" fmla="*/ 110 h 140"/>
                <a:gd name="T8" fmla="*/ 6 w 92"/>
                <a:gd name="T9" fmla="*/ 104 h 140"/>
                <a:gd name="T10" fmla="*/ 6 w 92"/>
                <a:gd name="T11" fmla="*/ 104 h 140"/>
                <a:gd name="T12" fmla="*/ 8 w 92"/>
                <a:gd name="T13" fmla="*/ 102 h 140"/>
                <a:gd name="T14" fmla="*/ 8 w 92"/>
                <a:gd name="T15" fmla="*/ 96 h 140"/>
                <a:gd name="T16" fmla="*/ 8 w 92"/>
                <a:gd name="T17" fmla="*/ 90 h 140"/>
                <a:gd name="T18" fmla="*/ 8 w 92"/>
                <a:gd name="T19" fmla="*/ 88 h 140"/>
                <a:gd name="T20" fmla="*/ 10 w 92"/>
                <a:gd name="T21" fmla="*/ 88 h 140"/>
                <a:gd name="T22" fmla="*/ 10 w 92"/>
                <a:gd name="T23" fmla="*/ 88 h 140"/>
                <a:gd name="T24" fmla="*/ 14 w 92"/>
                <a:gd name="T25" fmla="*/ 86 h 140"/>
                <a:gd name="T26" fmla="*/ 20 w 92"/>
                <a:gd name="T27" fmla="*/ 82 h 140"/>
                <a:gd name="T28" fmla="*/ 26 w 92"/>
                <a:gd name="T29" fmla="*/ 76 h 140"/>
                <a:gd name="T30" fmla="*/ 28 w 92"/>
                <a:gd name="T31" fmla="*/ 72 h 140"/>
                <a:gd name="T32" fmla="*/ 28 w 92"/>
                <a:gd name="T33" fmla="*/ 72 h 140"/>
                <a:gd name="T34" fmla="*/ 32 w 92"/>
                <a:gd name="T35" fmla="*/ 44 h 140"/>
                <a:gd name="T36" fmla="*/ 36 w 92"/>
                <a:gd name="T37" fmla="*/ 26 h 140"/>
                <a:gd name="T38" fmla="*/ 38 w 92"/>
                <a:gd name="T39" fmla="*/ 20 h 140"/>
                <a:gd name="T40" fmla="*/ 40 w 92"/>
                <a:gd name="T41" fmla="*/ 18 h 140"/>
                <a:gd name="T42" fmla="*/ 40 w 92"/>
                <a:gd name="T43" fmla="*/ 18 h 140"/>
                <a:gd name="T44" fmla="*/ 50 w 92"/>
                <a:gd name="T45" fmla="*/ 20 h 140"/>
                <a:gd name="T46" fmla="*/ 50 w 92"/>
                <a:gd name="T47" fmla="*/ 20 h 140"/>
                <a:gd name="T48" fmla="*/ 54 w 92"/>
                <a:gd name="T49" fmla="*/ 10 h 140"/>
                <a:gd name="T50" fmla="*/ 60 w 92"/>
                <a:gd name="T51" fmla="*/ 4 h 140"/>
                <a:gd name="T52" fmla="*/ 64 w 92"/>
                <a:gd name="T53" fmla="*/ 2 h 140"/>
                <a:gd name="T54" fmla="*/ 68 w 92"/>
                <a:gd name="T55" fmla="*/ 2 h 140"/>
                <a:gd name="T56" fmla="*/ 68 w 92"/>
                <a:gd name="T57" fmla="*/ 2 h 140"/>
                <a:gd name="T58" fmla="*/ 80 w 92"/>
                <a:gd name="T59" fmla="*/ 0 h 140"/>
                <a:gd name="T60" fmla="*/ 84 w 92"/>
                <a:gd name="T61" fmla="*/ 2 h 140"/>
                <a:gd name="T62" fmla="*/ 88 w 92"/>
                <a:gd name="T63" fmla="*/ 8 h 140"/>
                <a:gd name="T64" fmla="*/ 88 w 92"/>
                <a:gd name="T65" fmla="*/ 8 h 140"/>
                <a:gd name="T66" fmla="*/ 92 w 92"/>
                <a:gd name="T67" fmla="*/ 18 h 140"/>
                <a:gd name="T68" fmla="*/ 92 w 92"/>
                <a:gd name="T69" fmla="*/ 22 h 140"/>
                <a:gd name="T70" fmla="*/ 90 w 92"/>
                <a:gd name="T71" fmla="*/ 24 h 140"/>
                <a:gd name="T72" fmla="*/ 90 w 92"/>
                <a:gd name="T73" fmla="*/ 24 h 140"/>
                <a:gd name="T74" fmla="*/ 84 w 92"/>
                <a:gd name="T75" fmla="*/ 28 h 140"/>
                <a:gd name="T76" fmla="*/ 80 w 92"/>
                <a:gd name="T77" fmla="*/ 34 h 140"/>
                <a:gd name="T78" fmla="*/ 80 w 92"/>
                <a:gd name="T79" fmla="*/ 34 h 140"/>
                <a:gd name="T80" fmla="*/ 84 w 92"/>
                <a:gd name="T81" fmla="*/ 48 h 140"/>
                <a:gd name="T82" fmla="*/ 86 w 92"/>
                <a:gd name="T83" fmla="*/ 64 h 140"/>
                <a:gd name="T84" fmla="*/ 86 w 92"/>
                <a:gd name="T85" fmla="*/ 64 h 140"/>
                <a:gd name="T86" fmla="*/ 82 w 92"/>
                <a:gd name="T87" fmla="*/ 72 h 140"/>
                <a:gd name="T88" fmla="*/ 72 w 92"/>
                <a:gd name="T89" fmla="*/ 88 h 140"/>
                <a:gd name="T90" fmla="*/ 60 w 92"/>
                <a:gd name="T91" fmla="*/ 108 h 140"/>
                <a:gd name="T92" fmla="*/ 60 w 92"/>
                <a:gd name="T93" fmla="*/ 108 h 140"/>
                <a:gd name="T94" fmla="*/ 60 w 92"/>
                <a:gd name="T95" fmla="*/ 112 h 140"/>
                <a:gd name="T96" fmla="*/ 60 w 92"/>
                <a:gd name="T97" fmla="*/ 112 h 140"/>
                <a:gd name="T98" fmla="*/ 56 w 92"/>
                <a:gd name="T99" fmla="*/ 102 h 140"/>
                <a:gd name="T100" fmla="*/ 50 w 92"/>
                <a:gd name="T101" fmla="*/ 84 h 140"/>
                <a:gd name="T102" fmla="*/ 46 w 92"/>
                <a:gd name="T103" fmla="*/ 70 h 140"/>
                <a:gd name="T104" fmla="*/ 46 w 92"/>
                <a:gd name="T105" fmla="*/ 70 h 140"/>
                <a:gd name="T106" fmla="*/ 44 w 92"/>
                <a:gd name="T107" fmla="*/ 58 h 140"/>
                <a:gd name="T108" fmla="*/ 46 w 92"/>
                <a:gd name="T109" fmla="*/ 40 h 140"/>
                <a:gd name="T110" fmla="*/ 48 w 92"/>
                <a:gd name="T111" fmla="*/ 22 h 140"/>
                <a:gd name="T112" fmla="*/ 50 w 92"/>
                <a:gd name="T113" fmla="*/ 16 h 140"/>
                <a:gd name="T114" fmla="*/ 52 w 92"/>
                <a:gd name="T115" fmla="*/ 1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2" h="140">
                  <a:moveTo>
                    <a:pt x="0" y="140"/>
                  </a:moveTo>
                  <a:lnTo>
                    <a:pt x="0" y="140"/>
                  </a:lnTo>
                  <a:lnTo>
                    <a:pt x="2" y="122"/>
                  </a:lnTo>
                  <a:lnTo>
                    <a:pt x="4" y="110"/>
                  </a:lnTo>
                  <a:lnTo>
                    <a:pt x="6" y="104"/>
                  </a:lnTo>
                  <a:lnTo>
                    <a:pt x="6" y="104"/>
                  </a:lnTo>
                  <a:lnTo>
                    <a:pt x="8" y="102"/>
                  </a:lnTo>
                  <a:lnTo>
                    <a:pt x="8" y="96"/>
                  </a:lnTo>
                  <a:lnTo>
                    <a:pt x="8" y="90"/>
                  </a:lnTo>
                  <a:lnTo>
                    <a:pt x="8" y="88"/>
                  </a:lnTo>
                  <a:lnTo>
                    <a:pt x="10" y="88"/>
                  </a:lnTo>
                  <a:lnTo>
                    <a:pt x="10" y="88"/>
                  </a:lnTo>
                  <a:lnTo>
                    <a:pt x="14" y="86"/>
                  </a:lnTo>
                  <a:lnTo>
                    <a:pt x="20" y="82"/>
                  </a:lnTo>
                  <a:lnTo>
                    <a:pt x="26" y="76"/>
                  </a:lnTo>
                  <a:lnTo>
                    <a:pt x="28" y="72"/>
                  </a:lnTo>
                  <a:lnTo>
                    <a:pt x="28" y="72"/>
                  </a:lnTo>
                  <a:lnTo>
                    <a:pt x="32" y="44"/>
                  </a:lnTo>
                  <a:lnTo>
                    <a:pt x="36" y="26"/>
                  </a:lnTo>
                  <a:lnTo>
                    <a:pt x="38" y="20"/>
                  </a:lnTo>
                  <a:lnTo>
                    <a:pt x="40" y="18"/>
                  </a:lnTo>
                  <a:lnTo>
                    <a:pt x="40" y="18"/>
                  </a:lnTo>
                  <a:lnTo>
                    <a:pt x="50" y="20"/>
                  </a:lnTo>
                  <a:lnTo>
                    <a:pt x="50" y="20"/>
                  </a:lnTo>
                  <a:lnTo>
                    <a:pt x="54" y="10"/>
                  </a:lnTo>
                  <a:lnTo>
                    <a:pt x="60" y="4"/>
                  </a:lnTo>
                  <a:lnTo>
                    <a:pt x="64" y="2"/>
                  </a:lnTo>
                  <a:lnTo>
                    <a:pt x="68" y="2"/>
                  </a:lnTo>
                  <a:lnTo>
                    <a:pt x="68" y="2"/>
                  </a:lnTo>
                  <a:lnTo>
                    <a:pt x="80" y="0"/>
                  </a:lnTo>
                  <a:lnTo>
                    <a:pt x="84" y="2"/>
                  </a:lnTo>
                  <a:lnTo>
                    <a:pt x="88" y="8"/>
                  </a:lnTo>
                  <a:lnTo>
                    <a:pt x="88" y="8"/>
                  </a:lnTo>
                  <a:lnTo>
                    <a:pt x="92" y="18"/>
                  </a:lnTo>
                  <a:lnTo>
                    <a:pt x="92" y="22"/>
                  </a:lnTo>
                  <a:lnTo>
                    <a:pt x="90" y="24"/>
                  </a:lnTo>
                  <a:lnTo>
                    <a:pt x="90" y="24"/>
                  </a:lnTo>
                  <a:lnTo>
                    <a:pt x="84" y="28"/>
                  </a:lnTo>
                  <a:lnTo>
                    <a:pt x="80" y="34"/>
                  </a:lnTo>
                  <a:lnTo>
                    <a:pt x="80" y="34"/>
                  </a:lnTo>
                  <a:lnTo>
                    <a:pt x="84" y="48"/>
                  </a:lnTo>
                  <a:lnTo>
                    <a:pt x="86" y="64"/>
                  </a:lnTo>
                  <a:lnTo>
                    <a:pt x="86" y="64"/>
                  </a:lnTo>
                  <a:lnTo>
                    <a:pt x="82" y="72"/>
                  </a:lnTo>
                  <a:lnTo>
                    <a:pt x="72" y="88"/>
                  </a:lnTo>
                  <a:lnTo>
                    <a:pt x="60" y="108"/>
                  </a:lnTo>
                  <a:lnTo>
                    <a:pt x="60" y="108"/>
                  </a:lnTo>
                  <a:lnTo>
                    <a:pt x="60" y="112"/>
                  </a:lnTo>
                  <a:lnTo>
                    <a:pt x="60" y="112"/>
                  </a:lnTo>
                  <a:lnTo>
                    <a:pt x="56" y="102"/>
                  </a:lnTo>
                  <a:lnTo>
                    <a:pt x="50" y="84"/>
                  </a:lnTo>
                  <a:lnTo>
                    <a:pt x="46" y="70"/>
                  </a:lnTo>
                  <a:lnTo>
                    <a:pt x="46" y="70"/>
                  </a:lnTo>
                  <a:lnTo>
                    <a:pt x="44" y="58"/>
                  </a:lnTo>
                  <a:lnTo>
                    <a:pt x="46" y="40"/>
                  </a:lnTo>
                  <a:lnTo>
                    <a:pt x="48" y="22"/>
                  </a:lnTo>
                  <a:lnTo>
                    <a:pt x="50" y="16"/>
                  </a:lnTo>
                  <a:lnTo>
                    <a:pt x="52" y="14"/>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grpSp>
          <p:nvGrpSpPr>
            <p:cNvPr id="421" name="Group 420"/>
            <p:cNvGrpSpPr/>
            <p:nvPr/>
          </p:nvGrpSpPr>
          <p:grpSpPr>
            <a:xfrm>
              <a:off x="10615758" y="4469081"/>
              <a:ext cx="1576241" cy="1257349"/>
              <a:chOff x="10615759" y="4469081"/>
              <a:chExt cx="1448892" cy="1145481"/>
            </a:xfrm>
          </p:grpSpPr>
          <p:sp>
            <p:nvSpPr>
              <p:cNvPr id="389" name="Freeform 62"/>
              <p:cNvSpPr>
                <a:spLocks/>
              </p:cNvSpPr>
              <p:nvPr/>
            </p:nvSpPr>
            <p:spPr bwMode="auto">
              <a:xfrm>
                <a:off x="10619707" y="4469081"/>
                <a:ext cx="1444944" cy="975480"/>
              </a:xfrm>
              <a:custGeom>
                <a:avLst/>
                <a:gdLst>
                  <a:gd name="T0" fmla="*/ 0 w 732"/>
                  <a:gd name="T1" fmla="*/ 478 h 482"/>
                  <a:gd name="T2" fmla="*/ 88 w 732"/>
                  <a:gd name="T3" fmla="*/ 482 h 482"/>
                  <a:gd name="T4" fmla="*/ 192 w 732"/>
                  <a:gd name="T5" fmla="*/ 422 h 482"/>
                  <a:gd name="T6" fmla="*/ 732 w 732"/>
                  <a:gd name="T7" fmla="*/ 0 h 482"/>
                </a:gdLst>
                <a:ahLst/>
                <a:cxnLst>
                  <a:cxn ang="0">
                    <a:pos x="T0" y="T1"/>
                  </a:cxn>
                  <a:cxn ang="0">
                    <a:pos x="T2" y="T3"/>
                  </a:cxn>
                  <a:cxn ang="0">
                    <a:pos x="T4" y="T5"/>
                  </a:cxn>
                  <a:cxn ang="0">
                    <a:pos x="T6" y="T7"/>
                  </a:cxn>
                </a:cxnLst>
                <a:rect l="0" t="0" r="r" b="b"/>
                <a:pathLst>
                  <a:path w="732" h="482">
                    <a:moveTo>
                      <a:pt x="0" y="478"/>
                    </a:moveTo>
                    <a:lnTo>
                      <a:pt x="88" y="482"/>
                    </a:lnTo>
                    <a:lnTo>
                      <a:pt x="192" y="422"/>
                    </a:lnTo>
                    <a:lnTo>
                      <a:pt x="732" y="0"/>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90" name="Freeform 63"/>
              <p:cNvSpPr>
                <a:spLocks/>
              </p:cNvSpPr>
              <p:nvPr/>
            </p:nvSpPr>
            <p:spPr bwMode="auto">
              <a:xfrm>
                <a:off x="10619707" y="4578367"/>
                <a:ext cx="1444944" cy="1015957"/>
              </a:xfrm>
              <a:custGeom>
                <a:avLst/>
                <a:gdLst>
                  <a:gd name="T0" fmla="*/ 0 w 732"/>
                  <a:gd name="T1" fmla="*/ 428 h 502"/>
                  <a:gd name="T2" fmla="*/ 0 w 732"/>
                  <a:gd name="T3" fmla="*/ 428 h 502"/>
                  <a:gd name="T4" fmla="*/ 30 w 732"/>
                  <a:gd name="T5" fmla="*/ 440 h 502"/>
                  <a:gd name="T6" fmla="*/ 68 w 732"/>
                  <a:gd name="T7" fmla="*/ 452 h 502"/>
                  <a:gd name="T8" fmla="*/ 116 w 732"/>
                  <a:gd name="T9" fmla="*/ 466 h 502"/>
                  <a:gd name="T10" fmla="*/ 172 w 732"/>
                  <a:gd name="T11" fmla="*/ 480 h 502"/>
                  <a:gd name="T12" fmla="*/ 240 w 732"/>
                  <a:gd name="T13" fmla="*/ 492 h 502"/>
                  <a:gd name="T14" fmla="*/ 276 w 732"/>
                  <a:gd name="T15" fmla="*/ 496 h 502"/>
                  <a:gd name="T16" fmla="*/ 312 w 732"/>
                  <a:gd name="T17" fmla="*/ 500 h 502"/>
                  <a:gd name="T18" fmla="*/ 352 w 732"/>
                  <a:gd name="T19" fmla="*/ 502 h 502"/>
                  <a:gd name="T20" fmla="*/ 390 w 732"/>
                  <a:gd name="T21" fmla="*/ 502 h 502"/>
                  <a:gd name="T22" fmla="*/ 732 w 732"/>
                  <a:gd name="T23" fmla="*/ 0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32" h="502">
                    <a:moveTo>
                      <a:pt x="0" y="428"/>
                    </a:moveTo>
                    <a:lnTo>
                      <a:pt x="0" y="428"/>
                    </a:lnTo>
                    <a:lnTo>
                      <a:pt x="30" y="440"/>
                    </a:lnTo>
                    <a:lnTo>
                      <a:pt x="68" y="452"/>
                    </a:lnTo>
                    <a:lnTo>
                      <a:pt x="116" y="466"/>
                    </a:lnTo>
                    <a:lnTo>
                      <a:pt x="172" y="480"/>
                    </a:lnTo>
                    <a:lnTo>
                      <a:pt x="240" y="492"/>
                    </a:lnTo>
                    <a:lnTo>
                      <a:pt x="276" y="496"/>
                    </a:lnTo>
                    <a:lnTo>
                      <a:pt x="312" y="500"/>
                    </a:lnTo>
                    <a:lnTo>
                      <a:pt x="352" y="502"/>
                    </a:lnTo>
                    <a:lnTo>
                      <a:pt x="390" y="502"/>
                    </a:lnTo>
                    <a:lnTo>
                      <a:pt x="732" y="0"/>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91" name="Freeform 64"/>
              <p:cNvSpPr>
                <a:spLocks/>
              </p:cNvSpPr>
              <p:nvPr/>
            </p:nvSpPr>
            <p:spPr bwMode="auto">
              <a:xfrm>
                <a:off x="10615759" y="4683606"/>
                <a:ext cx="1448892" cy="930956"/>
              </a:xfrm>
              <a:custGeom>
                <a:avLst/>
                <a:gdLst>
                  <a:gd name="T0" fmla="*/ 0 w 734"/>
                  <a:gd name="T1" fmla="*/ 374 h 460"/>
                  <a:gd name="T2" fmla="*/ 0 w 734"/>
                  <a:gd name="T3" fmla="*/ 374 h 460"/>
                  <a:gd name="T4" fmla="*/ 6 w 734"/>
                  <a:gd name="T5" fmla="*/ 382 h 460"/>
                  <a:gd name="T6" fmla="*/ 16 w 734"/>
                  <a:gd name="T7" fmla="*/ 390 h 460"/>
                  <a:gd name="T8" fmla="*/ 30 w 734"/>
                  <a:gd name="T9" fmla="*/ 398 h 460"/>
                  <a:gd name="T10" fmla="*/ 50 w 734"/>
                  <a:gd name="T11" fmla="*/ 408 h 460"/>
                  <a:gd name="T12" fmla="*/ 76 w 734"/>
                  <a:gd name="T13" fmla="*/ 418 h 460"/>
                  <a:gd name="T14" fmla="*/ 108 w 734"/>
                  <a:gd name="T15" fmla="*/ 426 h 460"/>
                  <a:gd name="T16" fmla="*/ 148 w 734"/>
                  <a:gd name="T17" fmla="*/ 432 h 460"/>
                  <a:gd name="T18" fmla="*/ 148 w 734"/>
                  <a:gd name="T19" fmla="*/ 432 h 460"/>
                  <a:gd name="T20" fmla="*/ 196 w 734"/>
                  <a:gd name="T21" fmla="*/ 434 h 460"/>
                  <a:gd name="T22" fmla="*/ 236 w 734"/>
                  <a:gd name="T23" fmla="*/ 436 h 460"/>
                  <a:gd name="T24" fmla="*/ 254 w 734"/>
                  <a:gd name="T25" fmla="*/ 438 h 460"/>
                  <a:gd name="T26" fmla="*/ 268 w 734"/>
                  <a:gd name="T27" fmla="*/ 442 h 460"/>
                  <a:gd name="T28" fmla="*/ 268 w 734"/>
                  <a:gd name="T29" fmla="*/ 442 h 460"/>
                  <a:gd name="T30" fmla="*/ 304 w 734"/>
                  <a:gd name="T31" fmla="*/ 452 h 460"/>
                  <a:gd name="T32" fmla="*/ 336 w 734"/>
                  <a:gd name="T33" fmla="*/ 460 h 460"/>
                  <a:gd name="T34" fmla="*/ 350 w 734"/>
                  <a:gd name="T35" fmla="*/ 460 h 460"/>
                  <a:gd name="T36" fmla="*/ 366 w 734"/>
                  <a:gd name="T37" fmla="*/ 460 h 460"/>
                  <a:gd name="T38" fmla="*/ 380 w 734"/>
                  <a:gd name="T39" fmla="*/ 458 h 460"/>
                  <a:gd name="T40" fmla="*/ 396 w 734"/>
                  <a:gd name="T41" fmla="*/ 452 h 460"/>
                  <a:gd name="T42" fmla="*/ 734 w 734"/>
                  <a:gd name="T43" fmla="*/ 0 h 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34" h="460">
                    <a:moveTo>
                      <a:pt x="0" y="374"/>
                    </a:moveTo>
                    <a:lnTo>
                      <a:pt x="0" y="374"/>
                    </a:lnTo>
                    <a:lnTo>
                      <a:pt x="6" y="382"/>
                    </a:lnTo>
                    <a:lnTo>
                      <a:pt x="16" y="390"/>
                    </a:lnTo>
                    <a:lnTo>
                      <a:pt x="30" y="398"/>
                    </a:lnTo>
                    <a:lnTo>
                      <a:pt x="50" y="408"/>
                    </a:lnTo>
                    <a:lnTo>
                      <a:pt x="76" y="418"/>
                    </a:lnTo>
                    <a:lnTo>
                      <a:pt x="108" y="426"/>
                    </a:lnTo>
                    <a:lnTo>
                      <a:pt x="148" y="432"/>
                    </a:lnTo>
                    <a:lnTo>
                      <a:pt x="148" y="432"/>
                    </a:lnTo>
                    <a:lnTo>
                      <a:pt x="196" y="434"/>
                    </a:lnTo>
                    <a:lnTo>
                      <a:pt x="236" y="436"/>
                    </a:lnTo>
                    <a:lnTo>
                      <a:pt x="254" y="438"/>
                    </a:lnTo>
                    <a:lnTo>
                      <a:pt x="268" y="442"/>
                    </a:lnTo>
                    <a:lnTo>
                      <a:pt x="268" y="442"/>
                    </a:lnTo>
                    <a:lnTo>
                      <a:pt x="304" y="452"/>
                    </a:lnTo>
                    <a:lnTo>
                      <a:pt x="336" y="460"/>
                    </a:lnTo>
                    <a:lnTo>
                      <a:pt x="350" y="460"/>
                    </a:lnTo>
                    <a:lnTo>
                      <a:pt x="366" y="460"/>
                    </a:lnTo>
                    <a:lnTo>
                      <a:pt x="380" y="458"/>
                    </a:lnTo>
                    <a:lnTo>
                      <a:pt x="396" y="452"/>
                    </a:lnTo>
                    <a:lnTo>
                      <a:pt x="734" y="0"/>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grpSp>
        <p:sp>
          <p:nvSpPr>
            <p:cNvPr id="392" name="Freeform 65"/>
            <p:cNvSpPr>
              <a:spLocks/>
            </p:cNvSpPr>
            <p:nvPr/>
          </p:nvSpPr>
          <p:spPr bwMode="auto">
            <a:xfrm>
              <a:off x="10478542" y="2569641"/>
              <a:ext cx="1713404" cy="1355958"/>
            </a:xfrm>
            <a:custGeom>
              <a:avLst/>
              <a:gdLst>
                <a:gd name="T0" fmla="*/ 868 w 868"/>
                <a:gd name="T1" fmla="*/ 0 h 670"/>
                <a:gd name="T2" fmla="*/ 868 w 868"/>
                <a:gd name="T3" fmla="*/ 0 h 670"/>
                <a:gd name="T4" fmla="*/ 794 w 868"/>
                <a:gd name="T5" fmla="*/ 10 h 670"/>
                <a:gd name="T6" fmla="*/ 716 w 868"/>
                <a:gd name="T7" fmla="*/ 22 h 670"/>
                <a:gd name="T8" fmla="*/ 624 w 868"/>
                <a:gd name="T9" fmla="*/ 38 h 670"/>
                <a:gd name="T10" fmla="*/ 526 w 868"/>
                <a:gd name="T11" fmla="*/ 56 h 670"/>
                <a:gd name="T12" fmla="*/ 432 w 868"/>
                <a:gd name="T13" fmla="*/ 76 h 670"/>
                <a:gd name="T14" fmla="*/ 390 w 868"/>
                <a:gd name="T15" fmla="*/ 86 h 670"/>
                <a:gd name="T16" fmla="*/ 352 w 868"/>
                <a:gd name="T17" fmla="*/ 98 h 670"/>
                <a:gd name="T18" fmla="*/ 322 w 868"/>
                <a:gd name="T19" fmla="*/ 110 h 670"/>
                <a:gd name="T20" fmla="*/ 296 w 868"/>
                <a:gd name="T21" fmla="*/ 122 h 670"/>
                <a:gd name="T22" fmla="*/ 296 w 868"/>
                <a:gd name="T23" fmla="*/ 122 h 670"/>
                <a:gd name="T24" fmla="*/ 214 w 868"/>
                <a:gd name="T25" fmla="*/ 170 h 670"/>
                <a:gd name="T26" fmla="*/ 134 w 868"/>
                <a:gd name="T27" fmla="*/ 214 h 670"/>
                <a:gd name="T28" fmla="*/ 98 w 868"/>
                <a:gd name="T29" fmla="*/ 232 h 670"/>
                <a:gd name="T30" fmla="*/ 66 w 868"/>
                <a:gd name="T31" fmla="*/ 248 h 670"/>
                <a:gd name="T32" fmla="*/ 42 w 868"/>
                <a:gd name="T33" fmla="*/ 256 h 670"/>
                <a:gd name="T34" fmla="*/ 32 w 868"/>
                <a:gd name="T35" fmla="*/ 260 h 670"/>
                <a:gd name="T36" fmla="*/ 24 w 868"/>
                <a:gd name="T37" fmla="*/ 260 h 670"/>
                <a:gd name="T38" fmla="*/ 24 w 868"/>
                <a:gd name="T39" fmla="*/ 260 h 670"/>
                <a:gd name="T40" fmla="*/ 14 w 868"/>
                <a:gd name="T41" fmla="*/ 260 h 670"/>
                <a:gd name="T42" fmla="*/ 6 w 868"/>
                <a:gd name="T43" fmla="*/ 264 h 670"/>
                <a:gd name="T44" fmla="*/ 2 w 868"/>
                <a:gd name="T45" fmla="*/ 266 h 670"/>
                <a:gd name="T46" fmla="*/ 0 w 868"/>
                <a:gd name="T47" fmla="*/ 270 h 670"/>
                <a:gd name="T48" fmla="*/ 0 w 868"/>
                <a:gd name="T49" fmla="*/ 274 h 670"/>
                <a:gd name="T50" fmla="*/ 2 w 868"/>
                <a:gd name="T51" fmla="*/ 278 h 670"/>
                <a:gd name="T52" fmla="*/ 4 w 868"/>
                <a:gd name="T53" fmla="*/ 282 h 670"/>
                <a:gd name="T54" fmla="*/ 4 w 868"/>
                <a:gd name="T55" fmla="*/ 282 h 670"/>
                <a:gd name="T56" fmla="*/ 4 w 868"/>
                <a:gd name="T57" fmla="*/ 282 h 670"/>
                <a:gd name="T58" fmla="*/ 8 w 868"/>
                <a:gd name="T59" fmla="*/ 286 h 670"/>
                <a:gd name="T60" fmla="*/ 12 w 868"/>
                <a:gd name="T61" fmla="*/ 292 h 670"/>
                <a:gd name="T62" fmla="*/ 12 w 868"/>
                <a:gd name="T63" fmla="*/ 302 h 670"/>
                <a:gd name="T64" fmla="*/ 12 w 868"/>
                <a:gd name="T65" fmla="*/ 302 h 670"/>
                <a:gd name="T66" fmla="*/ 12 w 868"/>
                <a:gd name="T67" fmla="*/ 338 h 670"/>
                <a:gd name="T68" fmla="*/ 106 w 868"/>
                <a:gd name="T69" fmla="*/ 67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68" h="670">
                  <a:moveTo>
                    <a:pt x="868" y="0"/>
                  </a:moveTo>
                  <a:lnTo>
                    <a:pt x="868" y="0"/>
                  </a:lnTo>
                  <a:lnTo>
                    <a:pt x="794" y="10"/>
                  </a:lnTo>
                  <a:lnTo>
                    <a:pt x="716" y="22"/>
                  </a:lnTo>
                  <a:lnTo>
                    <a:pt x="624" y="38"/>
                  </a:lnTo>
                  <a:lnTo>
                    <a:pt x="526" y="56"/>
                  </a:lnTo>
                  <a:lnTo>
                    <a:pt x="432" y="76"/>
                  </a:lnTo>
                  <a:lnTo>
                    <a:pt x="390" y="86"/>
                  </a:lnTo>
                  <a:lnTo>
                    <a:pt x="352" y="98"/>
                  </a:lnTo>
                  <a:lnTo>
                    <a:pt x="322" y="110"/>
                  </a:lnTo>
                  <a:lnTo>
                    <a:pt x="296" y="122"/>
                  </a:lnTo>
                  <a:lnTo>
                    <a:pt x="296" y="122"/>
                  </a:lnTo>
                  <a:lnTo>
                    <a:pt x="214" y="170"/>
                  </a:lnTo>
                  <a:lnTo>
                    <a:pt x="134" y="214"/>
                  </a:lnTo>
                  <a:lnTo>
                    <a:pt x="98" y="232"/>
                  </a:lnTo>
                  <a:lnTo>
                    <a:pt x="66" y="248"/>
                  </a:lnTo>
                  <a:lnTo>
                    <a:pt x="42" y="256"/>
                  </a:lnTo>
                  <a:lnTo>
                    <a:pt x="32" y="260"/>
                  </a:lnTo>
                  <a:lnTo>
                    <a:pt x="24" y="260"/>
                  </a:lnTo>
                  <a:lnTo>
                    <a:pt x="24" y="260"/>
                  </a:lnTo>
                  <a:lnTo>
                    <a:pt x="14" y="260"/>
                  </a:lnTo>
                  <a:lnTo>
                    <a:pt x="6" y="264"/>
                  </a:lnTo>
                  <a:lnTo>
                    <a:pt x="2" y="266"/>
                  </a:lnTo>
                  <a:lnTo>
                    <a:pt x="0" y="270"/>
                  </a:lnTo>
                  <a:lnTo>
                    <a:pt x="0" y="274"/>
                  </a:lnTo>
                  <a:lnTo>
                    <a:pt x="2" y="278"/>
                  </a:lnTo>
                  <a:lnTo>
                    <a:pt x="4" y="282"/>
                  </a:lnTo>
                  <a:lnTo>
                    <a:pt x="4" y="282"/>
                  </a:lnTo>
                  <a:lnTo>
                    <a:pt x="4" y="282"/>
                  </a:lnTo>
                  <a:lnTo>
                    <a:pt x="8" y="286"/>
                  </a:lnTo>
                  <a:lnTo>
                    <a:pt x="12" y="292"/>
                  </a:lnTo>
                  <a:lnTo>
                    <a:pt x="12" y="302"/>
                  </a:lnTo>
                  <a:lnTo>
                    <a:pt x="12" y="302"/>
                  </a:lnTo>
                  <a:lnTo>
                    <a:pt x="12" y="338"/>
                  </a:lnTo>
                  <a:lnTo>
                    <a:pt x="106" y="670"/>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93" name="Freeform 66"/>
            <p:cNvSpPr>
              <a:spLocks/>
            </p:cNvSpPr>
            <p:nvPr/>
          </p:nvSpPr>
          <p:spPr bwMode="auto">
            <a:xfrm>
              <a:off x="10545657" y="3868932"/>
              <a:ext cx="130282" cy="24286"/>
            </a:xfrm>
            <a:custGeom>
              <a:avLst/>
              <a:gdLst>
                <a:gd name="T0" fmla="*/ 0 w 66"/>
                <a:gd name="T1" fmla="*/ 0 h 12"/>
                <a:gd name="T2" fmla="*/ 0 w 66"/>
                <a:gd name="T3" fmla="*/ 0 h 12"/>
                <a:gd name="T4" fmla="*/ 22 w 66"/>
                <a:gd name="T5" fmla="*/ 6 h 12"/>
                <a:gd name="T6" fmla="*/ 44 w 66"/>
                <a:gd name="T7" fmla="*/ 10 h 12"/>
                <a:gd name="T8" fmla="*/ 66 w 66"/>
                <a:gd name="T9" fmla="*/ 12 h 12"/>
              </a:gdLst>
              <a:ahLst/>
              <a:cxnLst>
                <a:cxn ang="0">
                  <a:pos x="T0" y="T1"/>
                </a:cxn>
                <a:cxn ang="0">
                  <a:pos x="T2" y="T3"/>
                </a:cxn>
                <a:cxn ang="0">
                  <a:pos x="T4" y="T5"/>
                </a:cxn>
                <a:cxn ang="0">
                  <a:pos x="T6" y="T7"/>
                </a:cxn>
                <a:cxn ang="0">
                  <a:pos x="T8" y="T9"/>
                </a:cxn>
              </a:cxnLst>
              <a:rect l="0" t="0" r="r" b="b"/>
              <a:pathLst>
                <a:path w="66" h="12">
                  <a:moveTo>
                    <a:pt x="0" y="0"/>
                  </a:moveTo>
                  <a:lnTo>
                    <a:pt x="0" y="0"/>
                  </a:lnTo>
                  <a:lnTo>
                    <a:pt x="22" y="6"/>
                  </a:lnTo>
                  <a:lnTo>
                    <a:pt x="44" y="10"/>
                  </a:lnTo>
                  <a:lnTo>
                    <a:pt x="66" y="12"/>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94" name="Freeform 67"/>
            <p:cNvSpPr>
              <a:spLocks/>
            </p:cNvSpPr>
            <p:nvPr/>
          </p:nvSpPr>
          <p:spPr bwMode="auto">
            <a:xfrm>
              <a:off x="10257458" y="3035119"/>
              <a:ext cx="217136" cy="157858"/>
            </a:xfrm>
            <a:custGeom>
              <a:avLst/>
              <a:gdLst>
                <a:gd name="T0" fmla="*/ 72 w 110"/>
                <a:gd name="T1" fmla="*/ 78 h 78"/>
                <a:gd name="T2" fmla="*/ 70 w 110"/>
                <a:gd name="T3" fmla="*/ 72 h 78"/>
                <a:gd name="T4" fmla="*/ 72 w 110"/>
                <a:gd name="T5" fmla="*/ 68 h 78"/>
                <a:gd name="T6" fmla="*/ 76 w 110"/>
                <a:gd name="T7" fmla="*/ 64 h 78"/>
                <a:gd name="T8" fmla="*/ 98 w 110"/>
                <a:gd name="T9" fmla="*/ 52 h 78"/>
                <a:gd name="T10" fmla="*/ 104 w 110"/>
                <a:gd name="T11" fmla="*/ 50 h 78"/>
                <a:gd name="T12" fmla="*/ 108 w 110"/>
                <a:gd name="T13" fmla="*/ 50 h 78"/>
                <a:gd name="T14" fmla="*/ 110 w 110"/>
                <a:gd name="T15" fmla="*/ 42 h 78"/>
                <a:gd name="T16" fmla="*/ 106 w 110"/>
                <a:gd name="T17" fmla="*/ 40 h 78"/>
                <a:gd name="T18" fmla="*/ 104 w 110"/>
                <a:gd name="T19" fmla="*/ 40 h 78"/>
                <a:gd name="T20" fmla="*/ 96 w 110"/>
                <a:gd name="T21" fmla="*/ 38 h 78"/>
                <a:gd name="T22" fmla="*/ 92 w 110"/>
                <a:gd name="T23" fmla="*/ 36 h 78"/>
                <a:gd name="T24" fmla="*/ 90 w 110"/>
                <a:gd name="T25" fmla="*/ 30 h 78"/>
                <a:gd name="T26" fmla="*/ 94 w 110"/>
                <a:gd name="T27" fmla="*/ 26 h 78"/>
                <a:gd name="T28" fmla="*/ 96 w 110"/>
                <a:gd name="T29" fmla="*/ 24 h 78"/>
                <a:gd name="T30" fmla="*/ 96 w 110"/>
                <a:gd name="T31" fmla="*/ 20 h 78"/>
                <a:gd name="T32" fmla="*/ 96 w 110"/>
                <a:gd name="T33" fmla="*/ 10 h 78"/>
                <a:gd name="T34" fmla="*/ 94 w 110"/>
                <a:gd name="T35" fmla="*/ 6 h 78"/>
                <a:gd name="T36" fmla="*/ 90 w 110"/>
                <a:gd name="T37" fmla="*/ 2 h 78"/>
                <a:gd name="T38" fmla="*/ 86 w 110"/>
                <a:gd name="T39" fmla="*/ 0 h 78"/>
                <a:gd name="T40" fmla="*/ 78 w 110"/>
                <a:gd name="T41" fmla="*/ 2 h 78"/>
                <a:gd name="T42" fmla="*/ 76 w 110"/>
                <a:gd name="T43" fmla="*/ 4 h 78"/>
                <a:gd name="T44" fmla="*/ 74 w 110"/>
                <a:gd name="T45" fmla="*/ 8 h 78"/>
                <a:gd name="T46" fmla="*/ 64 w 110"/>
                <a:gd name="T47" fmla="*/ 22 h 78"/>
                <a:gd name="T48" fmla="*/ 60 w 110"/>
                <a:gd name="T49" fmla="*/ 24 h 78"/>
                <a:gd name="T50" fmla="*/ 54 w 110"/>
                <a:gd name="T51" fmla="*/ 30 h 78"/>
                <a:gd name="T52" fmla="*/ 48 w 110"/>
                <a:gd name="T53" fmla="*/ 34 h 78"/>
                <a:gd name="T54" fmla="*/ 44 w 110"/>
                <a:gd name="T55" fmla="*/ 36 h 78"/>
                <a:gd name="T56" fmla="*/ 36 w 110"/>
                <a:gd name="T57" fmla="*/ 40 h 78"/>
                <a:gd name="T58" fmla="*/ 28 w 110"/>
                <a:gd name="T59" fmla="*/ 42 h 78"/>
                <a:gd name="T60" fmla="*/ 28 w 110"/>
                <a:gd name="T61" fmla="*/ 52 h 78"/>
                <a:gd name="T62" fmla="*/ 28 w 110"/>
                <a:gd name="T63" fmla="*/ 56 h 78"/>
                <a:gd name="T64" fmla="*/ 26 w 110"/>
                <a:gd name="T65" fmla="*/ 60 h 78"/>
                <a:gd name="T66" fmla="*/ 20 w 110"/>
                <a:gd name="T67" fmla="*/ 62 h 78"/>
                <a:gd name="T68" fmla="*/ 18 w 110"/>
                <a:gd name="T69" fmla="*/ 62 h 78"/>
                <a:gd name="T70" fmla="*/ 16 w 110"/>
                <a:gd name="T71" fmla="*/ 58 h 78"/>
                <a:gd name="T72" fmla="*/ 14 w 110"/>
                <a:gd name="T73" fmla="*/ 48 h 78"/>
                <a:gd name="T74" fmla="*/ 12 w 110"/>
                <a:gd name="T75" fmla="*/ 40 h 78"/>
                <a:gd name="T76" fmla="*/ 10 w 110"/>
                <a:gd name="T77" fmla="*/ 38 h 78"/>
                <a:gd name="T78" fmla="*/ 6 w 110"/>
                <a:gd name="T79" fmla="*/ 36 h 78"/>
                <a:gd name="T80" fmla="*/ 2 w 110"/>
                <a:gd name="T81" fmla="*/ 36 h 78"/>
                <a:gd name="T82" fmla="*/ 0 w 110"/>
                <a:gd name="T83" fmla="*/ 32 h 78"/>
                <a:gd name="T84" fmla="*/ 2 w 110"/>
                <a:gd name="T85" fmla="*/ 32 h 78"/>
                <a:gd name="T86" fmla="*/ 4 w 110"/>
                <a:gd name="T87" fmla="*/ 30 h 78"/>
                <a:gd name="T88" fmla="*/ 18 w 110"/>
                <a:gd name="T89" fmla="*/ 30 h 78"/>
                <a:gd name="T90" fmla="*/ 26 w 110"/>
                <a:gd name="T91" fmla="*/ 26 h 78"/>
                <a:gd name="T92" fmla="*/ 28 w 110"/>
                <a:gd name="T93" fmla="*/ 24 h 78"/>
                <a:gd name="T94" fmla="*/ 32 w 110"/>
                <a:gd name="T95" fmla="*/ 18 h 78"/>
                <a:gd name="T96" fmla="*/ 34 w 110"/>
                <a:gd name="T97" fmla="*/ 18 h 78"/>
                <a:gd name="T98" fmla="*/ 46 w 110"/>
                <a:gd name="T99" fmla="*/ 24 h 78"/>
                <a:gd name="T100" fmla="*/ 52 w 110"/>
                <a:gd name="T101" fmla="*/ 24 h 78"/>
                <a:gd name="T102" fmla="*/ 58 w 110"/>
                <a:gd name="T103" fmla="*/ 22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10" h="78">
                  <a:moveTo>
                    <a:pt x="72" y="78"/>
                  </a:moveTo>
                  <a:lnTo>
                    <a:pt x="72" y="78"/>
                  </a:lnTo>
                  <a:lnTo>
                    <a:pt x="72" y="76"/>
                  </a:lnTo>
                  <a:lnTo>
                    <a:pt x="70" y="72"/>
                  </a:lnTo>
                  <a:lnTo>
                    <a:pt x="70" y="72"/>
                  </a:lnTo>
                  <a:lnTo>
                    <a:pt x="72" y="68"/>
                  </a:lnTo>
                  <a:lnTo>
                    <a:pt x="76" y="64"/>
                  </a:lnTo>
                  <a:lnTo>
                    <a:pt x="76" y="64"/>
                  </a:lnTo>
                  <a:lnTo>
                    <a:pt x="98" y="52"/>
                  </a:lnTo>
                  <a:lnTo>
                    <a:pt x="98" y="52"/>
                  </a:lnTo>
                  <a:lnTo>
                    <a:pt x="104" y="50"/>
                  </a:lnTo>
                  <a:lnTo>
                    <a:pt x="104" y="50"/>
                  </a:lnTo>
                  <a:lnTo>
                    <a:pt x="108" y="50"/>
                  </a:lnTo>
                  <a:lnTo>
                    <a:pt x="108" y="50"/>
                  </a:lnTo>
                  <a:lnTo>
                    <a:pt x="110" y="46"/>
                  </a:lnTo>
                  <a:lnTo>
                    <a:pt x="110" y="42"/>
                  </a:lnTo>
                  <a:lnTo>
                    <a:pt x="110" y="42"/>
                  </a:lnTo>
                  <a:lnTo>
                    <a:pt x="106" y="40"/>
                  </a:lnTo>
                  <a:lnTo>
                    <a:pt x="104" y="40"/>
                  </a:lnTo>
                  <a:lnTo>
                    <a:pt x="104" y="40"/>
                  </a:lnTo>
                  <a:lnTo>
                    <a:pt x="96" y="38"/>
                  </a:lnTo>
                  <a:lnTo>
                    <a:pt x="96" y="38"/>
                  </a:lnTo>
                  <a:lnTo>
                    <a:pt x="92" y="36"/>
                  </a:lnTo>
                  <a:lnTo>
                    <a:pt x="92" y="36"/>
                  </a:lnTo>
                  <a:lnTo>
                    <a:pt x="90" y="34"/>
                  </a:lnTo>
                  <a:lnTo>
                    <a:pt x="90" y="30"/>
                  </a:lnTo>
                  <a:lnTo>
                    <a:pt x="90" y="30"/>
                  </a:lnTo>
                  <a:lnTo>
                    <a:pt x="94" y="26"/>
                  </a:lnTo>
                  <a:lnTo>
                    <a:pt x="94" y="26"/>
                  </a:lnTo>
                  <a:lnTo>
                    <a:pt x="96" y="24"/>
                  </a:lnTo>
                  <a:lnTo>
                    <a:pt x="96" y="24"/>
                  </a:lnTo>
                  <a:lnTo>
                    <a:pt x="96" y="20"/>
                  </a:lnTo>
                  <a:lnTo>
                    <a:pt x="96" y="20"/>
                  </a:lnTo>
                  <a:lnTo>
                    <a:pt x="96" y="10"/>
                  </a:lnTo>
                  <a:lnTo>
                    <a:pt x="96" y="10"/>
                  </a:lnTo>
                  <a:lnTo>
                    <a:pt x="94" y="6"/>
                  </a:lnTo>
                  <a:lnTo>
                    <a:pt x="90" y="2"/>
                  </a:lnTo>
                  <a:lnTo>
                    <a:pt x="90" y="2"/>
                  </a:lnTo>
                  <a:lnTo>
                    <a:pt x="86" y="0"/>
                  </a:lnTo>
                  <a:lnTo>
                    <a:pt x="86" y="0"/>
                  </a:lnTo>
                  <a:lnTo>
                    <a:pt x="80" y="0"/>
                  </a:lnTo>
                  <a:lnTo>
                    <a:pt x="78" y="2"/>
                  </a:lnTo>
                  <a:lnTo>
                    <a:pt x="78" y="2"/>
                  </a:lnTo>
                  <a:lnTo>
                    <a:pt x="76" y="4"/>
                  </a:lnTo>
                  <a:lnTo>
                    <a:pt x="74" y="8"/>
                  </a:lnTo>
                  <a:lnTo>
                    <a:pt x="74" y="8"/>
                  </a:lnTo>
                  <a:lnTo>
                    <a:pt x="70" y="16"/>
                  </a:lnTo>
                  <a:lnTo>
                    <a:pt x="64" y="22"/>
                  </a:lnTo>
                  <a:lnTo>
                    <a:pt x="64" y="22"/>
                  </a:lnTo>
                  <a:lnTo>
                    <a:pt x="60" y="24"/>
                  </a:lnTo>
                  <a:lnTo>
                    <a:pt x="60" y="24"/>
                  </a:lnTo>
                  <a:lnTo>
                    <a:pt x="54" y="30"/>
                  </a:lnTo>
                  <a:lnTo>
                    <a:pt x="54" y="30"/>
                  </a:lnTo>
                  <a:lnTo>
                    <a:pt x="48" y="34"/>
                  </a:lnTo>
                  <a:lnTo>
                    <a:pt x="48" y="34"/>
                  </a:lnTo>
                  <a:lnTo>
                    <a:pt x="44" y="36"/>
                  </a:lnTo>
                  <a:lnTo>
                    <a:pt x="44" y="36"/>
                  </a:lnTo>
                  <a:lnTo>
                    <a:pt x="36" y="40"/>
                  </a:lnTo>
                  <a:lnTo>
                    <a:pt x="28" y="42"/>
                  </a:lnTo>
                  <a:lnTo>
                    <a:pt x="28" y="42"/>
                  </a:lnTo>
                  <a:lnTo>
                    <a:pt x="28" y="46"/>
                  </a:lnTo>
                  <a:lnTo>
                    <a:pt x="28" y="52"/>
                  </a:lnTo>
                  <a:lnTo>
                    <a:pt x="28" y="52"/>
                  </a:lnTo>
                  <a:lnTo>
                    <a:pt x="28" y="56"/>
                  </a:lnTo>
                  <a:lnTo>
                    <a:pt x="26" y="60"/>
                  </a:lnTo>
                  <a:lnTo>
                    <a:pt x="26" y="60"/>
                  </a:lnTo>
                  <a:lnTo>
                    <a:pt x="24" y="62"/>
                  </a:lnTo>
                  <a:lnTo>
                    <a:pt x="20" y="62"/>
                  </a:lnTo>
                  <a:lnTo>
                    <a:pt x="20" y="62"/>
                  </a:lnTo>
                  <a:lnTo>
                    <a:pt x="18" y="62"/>
                  </a:lnTo>
                  <a:lnTo>
                    <a:pt x="18" y="62"/>
                  </a:lnTo>
                  <a:lnTo>
                    <a:pt x="16" y="58"/>
                  </a:lnTo>
                  <a:lnTo>
                    <a:pt x="16" y="58"/>
                  </a:lnTo>
                  <a:lnTo>
                    <a:pt x="14" y="48"/>
                  </a:lnTo>
                  <a:lnTo>
                    <a:pt x="14" y="48"/>
                  </a:lnTo>
                  <a:lnTo>
                    <a:pt x="12" y="40"/>
                  </a:lnTo>
                  <a:lnTo>
                    <a:pt x="12" y="40"/>
                  </a:lnTo>
                  <a:lnTo>
                    <a:pt x="10" y="38"/>
                  </a:lnTo>
                  <a:lnTo>
                    <a:pt x="6" y="36"/>
                  </a:lnTo>
                  <a:lnTo>
                    <a:pt x="6" y="36"/>
                  </a:lnTo>
                  <a:lnTo>
                    <a:pt x="2" y="36"/>
                  </a:lnTo>
                  <a:lnTo>
                    <a:pt x="2" y="36"/>
                  </a:lnTo>
                  <a:lnTo>
                    <a:pt x="0" y="34"/>
                  </a:lnTo>
                  <a:lnTo>
                    <a:pt x="0" y="32"/>
                  </a:lnTo>
                  <a:lnTo>
                    <a:pt x="0" y="32"/>
                  </a:lnTo>
                  <a:lnTo>
                    <a:pt x="2" y="32"/>
                  </a:lnTo>
                  <a:lnTo>
                    <a:pt x="4" y="30"/>
                  </a:lnTo>
                  <a:lnTo>
                    <a:pt x="4" y="30"/>
                  </a:lnTo>
                  <a:lnTo>
                    <a:pt x="18" y="30"/>
                  </a:lnTo>
                  <a:lnTo>
                    <a:pt x="18" y="30"/>
                  </a:lnTo>
                  <a:lnTo>
                    <a:pt x="24" y="28"/>
                  </a:lnTo>
                  <a:lnTo>
                    <a:pt x="26" y="26"/>
                  </a:lnTo>
                  <a:lnTo>
                    <a:pt x="28" y="24"/>
                  </a:lnTo>
                  <a:lnTo>
                    <a:pt x="28" y="24"/>
                  </a:lnTo>
                  <a:lnTo>
                    <a:pt x="30" y="20"/>
                  </a:lnTo>
                  <a:lnTo>
                    <a:pt x="32" y="18"/>
                  </a:lnTo>
                  <a:lnTo>
                    <a:pt x="32" y="18"/>
                  </a:lnTo>
                  <a:lnTo>
                    <a:pt x="34" y="18"/>
                  </a:lnTo>
                  <a:lnTo>
                    <a:pt x="34" y="18"/>
                  </a:lnTo>
                  <a:lnTo>
                    <a:pt x="46" y="24"/>
                  </a:lnTo>
                  <a:lnTo>
                    <a:pt x="46" y="24"/>
                  </a:lnTo>
                  <a:lnTo>
                    <a:pt x="52" y="24"/>
                  </a:lnTo>
                  <a:lnTo>
                    <a:pt x="56" y="24"/>
                  </a:lnTo>
                  <a:lnTo>
                    <a:pt x="58" y="22"/>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95" name="Freeform 68"/>
            <p:cNvSpPr>
              <a:spLocks/>
            </p:cNvSpPr>
            <p:nvPr/>
          </p:nvSpPr>
          <p:spPr bwMode="auto">
            <a:xfrm>
              <a:off x="10371948" y="3075595"/>
              <a:ext cx="86855" cy="85000"/>
            </a:xfrm>
            <a:custGeom>
              <a:avLst/>
              <a:gdLst>
                <a:gd name="T0" fmla="*/ 44 w 44"/>
                <a:gd name="T1" fmla="*/ 36 h 42"/>
                <a:gd name="T2" fmla="*/ 44 w 44"/>
                <a:gd name="T3" fmla="*/ 36 h 42"/>
                <a:gd name="T4" fmla="*/ 40 w 44"/>
                <a:gd name="T5" fmla="*/ 34 h 42"/>
                <a:gd name="T6" fmla="*/ 28 w 44"/>
                <a:gd name="T7" fmla="*/ 26 h 42"/>
                <a:gd name="T8" fmla="*/ 28 w 44"/>
                <a:gd name="T9" fmla="*/ 26 h 42"/>
                <a:gd name="T10" fmla="*/ 18 w 44"/>
                <a:gd name="T11" fmla="*/ 20 h 42"/>
                <a:gd name="T12" fmla="*/ 8 w 44"/>
                <a:gd name="T13" fmla="*/ 10 h 42"/>
                <a:gd name="T14" fmla="*/ 0 w 44"/>
                <a:gd name="T15" fmla="*/ 0 h 42"/>
                <a:gd name="T16" fmla="*/ 18 w 44"/>
                <a:gd name="T17"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42">
                  <a:moveTo>
                    <a:pt x="44" y="36"/>
                  </a:moveTo>
                  <a:lnTo>
                    <a:pt x="44" y="36"/>
                  </a:lnTo>
                  <a:lnTo>
                    <a:pt x="40" y="34"/>
                  </a:lnTo>
                  <a:lnTo>
                    <a:pt x="28" y="26"/>
                  </a:lnTo>
                  <a:lnTo>
                    <a:pt x="28" y="26"/>
                  </a:lnTo>
                  <a:lnTo>
                    <a:pt x="18" y="20"/>
                  </a:lnTo>
                  <a:lnTo>
                    <a:pt x="8" y="10"/>
                  </a:lnTo>
                  <a:lnTo>
                    <a:pt x="0" y="0"/>
                  </a:lnTo>
                  <a:lnTo>
                    <a:pt x="18" y="42"/>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96" name="Freeform 69"/>
            <p:cNvSpPr>
              <a:spLocks/>
            </p:cNvSpPr>
            <p:nvPr/>
          </p:nvSpPr>
          <p:spPr bwMode="auto">
            <a:xfrm>
              <a:off x="596862" y="3601788"/>
              <a:ext cx="75011" cy="44524"/>
            </a:xfrm>
            <a:custGeom>
              <a:avLst/>
              <a:gdLst>
                <a:gd name="T0" fmla="*/ 0 w 38"/>
                <a:gd name="T1" fmla="*/ 0 h 22"/>
                <a:gd name="T2" fmla="*/ 0 w 38"/>
                <a:gd name="T3" fmla="*/ 0 h 22"/>
                <a:gd name="T4" fmla="*/ 2 w 38"/>
                <a:gd name="T5" fmla="*/ 4 h 22"/>
                <a:gd name="T6" fmla="*/ 10 w 38"/>
                <a:gd name="T7" fmla="*/ 12 h 22"/>
                <a:gd name="T8" fmla="*/ 14 w 38"/>
                <a:gd name="T9" fmla="*/ 16 h 22"/>
                <a:gd name="T10" fmla="*/ 20 w 38"/>
                <a:gd name="T11" fmla="*/ 18 h 22"/>
                <a:gd name="T12" fmla="*/ 28 w 38"/>
                <a:gd name="T13" fmla="*/ 22 h 22"/>
                <a:gd name="T14" fmla="*/ 38 w 38"/>
                <a:gd name="T15" fmla="*/ 22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22">
                  <a:moveTo>
                    <a:pt x="0" y="0"/>
                  </a:moveTo>
                  <a:lnTo>
                    <a:pt x="0" y="0"/>
                  </a:lnTo>
                  <a:lnTo>
                    <a:pt x="2" y="4"/>
                  </a:lnTo>
                  <a:lnTo>
                    <a:pt x="10" y="12"/>
                  </a:lnTo>
                  <a:lnTo>
                    <a:pt x="14" y="16"/>
                  </a:lnTo>
                  <a:lnTo>
                    <a:pt x="20" y="18"/>
                  </a:lnTo>
                  <a:lnTo>
                    <a:pt x="28" y="22"/>
                  </a:lnTo>
                  <a:lnTo>
                    <a:pt x="38" y="22"/>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97" name="Freeform 70"/>
            <p:cNvSpPr>
              <a:spLocks/>
            </p:cNvSpPr>
            <p:nvPr/>
          </p:nvSpPr>
          <p:spPr bwMode="auto">
            <a:xfrm>
              <a:off x="8172949" y="3334644"/>
              <a:ext cx="130282" cy="348097"/>
            </a:xfrm>
            <a:custGeom>
              <a:avLst/>
              <a:gdLst>
                <a:gd name="T0" fmla="*/ 66 w 66"/>
                <a:gd name="T1" fmla="*/ 16 h 172"/>
                <a:gd name="T2" fmla="*/ 60 w 66"/>
                <a:gd name="T3" fmla="*/ 6 h 172"/>
                <a:gd name="T4" fmla="*/ 60 w 66"/>
                <a:gd name="T5" fmla="*/ 6 h 172"/>
                <a:gd name="T6" fmla="*/ 58 w 66"/>
                <a:gd name="T7" fmla="*/ 2 h 172"/>
                <a:gd name="T8" fmla="*/ 52 w 66"/>
                <a:gd name="T9" fmla="*/ 0 h 172"/>
                <a:gd name="T10" fmla="*/ 52 w 66"/>
                <a:gd name="T11" fmla="*/ 0 h 172"/>
                <a:gd name="T12" fmla="*/ 50 w 66"/>
                <a:gd name="T13" fmla="*/ 0 h 172"/>
                <a:gd name="T14" fmla="*/ 50 w 66"/>
                <a:gd name="T15" fmla="*/ 0 h 172"/>
                <a:gd name="T16" fmla="*/ 48 w 66"/>
                <a:gd name="T17" fmla="*/ 4 h 172"/>
                <a:gd name="T18" fmla="*/ 48 w 66"/>
                <a:gd name="T19" fmla="*/ 4 h 172"/>
                <a:gd name="T20" fmla="*/ 46 w 66"/>
                <a:gd name="T21" fmla="*/ 8 h 172"/>
                <a:gd name="T22" fmla="*/ 42 w 66"/>
                <a:gd name="T23" fmla="*/ 10 h 172"/>
                <a:gd name="T24" fmla="*/ 42 w 66"/>
                <a:gd name="T25" fmla="*/ 10 h 172"/>
                <a:gd name="T26" fmla="*/ 38 w 66"/>
                <a:gd name="T27" fmla="*/ 14 h 172"/>
                <a:gd name="T28" fmla="*/ 36 w 66"/>
                <a:gd name="T29" fmla="*/ 20 h 172"/>
                <a:gd name="T30" fmla="*/ 36 w 66"/>
                <a:gd name="T31" fmla="*/ 20 h 172"/>
                <a:gd name="T32" fmla="*/ 38 w 66"/>
                <a:gd name="T33" fmla="*/ 22 h 172"/>
                <a:gd name="T34" fmla="*/ 38 w 66"/>
                <a:gd name="T35" fmla="*/ 22 h 172"/>
                <a:gd name="T36" fmla="*/ 44 w 66"/>
                <a:gd name="T37" fmla="*/ 30 h 172"/>
                <a:gd name="T38" fmla="*/ 44 w 66"/>
                <a:gd name="T39" fmla="*/ 30 h 172"/>
                <a:gd name="T40" fmla="*/ 46 w 66"/>
                <a:gd name="T41" fmla="*/ 36 h 172"/>
                <a:gd name="T42" fmla="*/ 46 w 66"/>
                <a:gd name="T43" fmla="*/ 40 h 172"/>
                <a:gd name="T44" fmla="*/ 46 w 66"/>
                <a:gd name="T45" fmla="*/ 42 h 172"/>
                <a:gd name="T46" fmla="*/ 46 w 66"/>
                <a:gd name="T47" fmla="*/ 42 h 172"/>
                <a:gd name="T48" fmla="*/ 42 w 66"/>
                <a:gd name="T49" fmla="*/ 44 h 172"/>
                <a:gd name="T50" fmla="*/ 36 w 66"/>
                <a:gd name="T51" fmla="*/ 44 h 172"/>
                <a:gd name="T52" fmla="*/ 36 w 66"/>
                <a:gd name="T53" fmla="*/ 44 h 172"/>
                <a:gd name="T54" fmla="*/ 34 w 66"/>
                <a:gd name="T55" fmla="*/ 46 h 172"/>
                <a:gd name="T56" fmla="*/ 32 w 66"/>
                <a:gd name="T57" fmla="*/ 50 h 172"/>
                <a:gd name="T58" fmla="*/ 30 w 66"/>
                <a:gd name="T59" fmla="*/ 58 h 172"/>
                <a:gd name="T60" fmla="*/ 30 w 66"/>
                <a:gd name="T61" fmla="*/ 58 h 172"/>
                <a:gd name="T62" fmla="*/ 30 w 66"/>
                <a:gd name="T63" fmla="*/ 64 h 172"/>
                <a:gd name="T64" fmla="*/ 28 w 66"/>
                <a:gd name="T65" fmla="*/ 68 h 172"/>
                <a:gd name="T66" fmla="*/ 26 w 66"/>
                <a:gd name="T67" fmla="*/ 70 h 172"/>
                <a:gd name="T68" fmla="*/ 26 w 66"/>
                <a:gd name="T69" fmla="*/ 70 h 172"/>
                <a:gd name="T70" fmla="*/ 22 w 66"/>
                <a:gd name="T71" fmla="*/ 72 h 172"/>
                <a:gd name="T72" fmla="*/ 22 w 66"/>
                <a:gd name="T73" fmla="*/ 72 h 172"/>
                <a:gd name="T74" fmla="*/ 16 w 66"/>
                <a:gd name="T75" fmla="*/ 76 h 172"/>
                <a:gd name="T76" fmla="*/ 12 w 66"/>
                <a:gd name="T77" fmla="*/ 82 h 172"/>
                <a:gd name="T78" fmla="*/ 10 w 66"/>
                <a:gd name="T79" fmla="*/ 90 h 172"/>
                <a:gd name="T80" fmla="*/ 6 w 66"/>
                <a:gd name="T81" fmla="*/ 96 h 172"/>
                <a:gd name="T82" fmla="*/ 6 w 66"/>
                <a:gd name="T83" fmla="*/ 96 h 172"/>
                <a:gd name="T84" fmla="*/ 0 w 66"/>
                <a:gd name="T85" fmla="*/ 100 h 172"/>
                <a:gd name="T86" fmla="*/ 0 w 66"/>
                <a:gd name="T87" fmla="*/ 100 h 172"/>
                <a:gd name="T88" fmla="*/ 0 w 66"/>
                <a:gd name="T89" fmla="*/ 104 h 172"/>
                <a:gd name="T90" fmla="*/ 0 w 66"/>
                <a:gd name="T91" fmla="*/ 106 h 172"/>
                <a:gd name="T92" fmla="*/ 4 w 66"/>
                <a:gd name="T93" fmla="*/ 114 h 172"/>
                <a:gd name="T94" fmla="*/ 4 w 66"/>
                <a:gd name="T95" fmla="*/ 114 h 172"/>
                <a:gd name="T96" fmla="*/ 6 w 66"/>
                <a:gd name="T97" fmla="*/ 118 h 172"/>
                <a:gd name="T98" fmla="*/ 8 w 66"/>
                <a:gd name="T99" fmla="*/ 124 h 172"/>
                <a:gd name="T100" fmla="*/ 8 w 66"/>
                <a:gd name="T101" fmla="*/ 136 h 172"/>
                <a:gd name="T102" fmla="*/ 8 w 66"/>
                <a:gd name="T103" fmla="*/ 136 h 172"/>
                <a:gd name="T104" fmla="*/ 6 w 66"/>
                <a:gd name="T105" fmla="*/ 146 h 172"/>
                <a:gd name="T106" fmla="*/ 6 w 66"/>
                <a:gd name="T107" fmla="*/ 158 h 172"/>
                <a:gd name="T108" fmla="*/ 6 w 66"/>
                <a:gd name="T109" fmla="*/ 158 h 172"/>
                <a:gd name="T110" fmla="*/ 4 w 66"/>
                <a:gd name="T111" fmla="*/ 164 h 172"/>
                <a:gd name="T112" fmla="*/ 4 w 66"/>
                <a:gd name="T113" fmla="*/ 168 h 172"/>
                <a:gd name="T114" fmla="*/ 6 w 66"/>
                <a:gd name="T115"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6" h="172">
                  <a:moveTo>
                    <a:pt x="66" y="16"/>
                  </a:moveTo>
                  <a:lnTo>
                    <a:pt x="60" y="6"/>
                  </a:lnTo>
                  <a:lnTo>
                    <a:pt x="60" y="6"/>
                  </a:lnTo>
                  <a:lnTo>
                    <a:pt x="58" y="2"/>
                  </a:lnTo>
                  <a:lnTo>
                    <a:pt x="52" y="0"/>
                  </a:lnTo>
                  <a:lnTo>
                    <a:pt x="52" y="0"/>
                  </a:lnTo>
                  <a:lnTo>
                    <a:pt x="50" y="0"/>
                  </a:lnTo>
                  <a:lnTo>
                    <a:pt x="50" y="0"/>
                  </a:lnTo>
                  <a:lnTo>
                    <a:pt x="48" y="4"/>
                  </a:lnTo>
                  <a:lnTo>
                    <a:pt x="48" y="4"/>
                  </a:lnTo>
                  <a:lnTo>
                    <a:pt x="46" y="8"/>
                  </a:lnTo>
                  <a:lnTo>
                    <a:pt x="42" y="10"/>
                  </a:lnTo>
                  <a:lnTo>
                    <a:pt x="42" y="10"/>
                  </a:lnTo>
                  <a:lnTo>
                    <a:pt x="38" y="14"/>
                  </a:lnTo>
                  <a:lnTo>
                    <a:pt x="36" y="20"/>
                  </a:lnTo>
                  <a:lnTo>
                    <a:pt x="36" y="20"/>
                  </a:lnTo>
                  <a:lnTo>
                    <a:pt x="38" y="22"/>
                  </a:lnTo>
                  <a:lnTo>
                    <a:pt x="38" y="22"/>
                  </a:lnTo>
                  <a:lnTo>
                    <a:pt x="44" y="30"/>
                  </a:lnTo>
                  <a:lnTo>
                    <a:pt x="44" y="30"/>
                  </a:lnTo>
                  <a:lnTo>
                    <a:pt x="46" y="36"/>
                  </a:lnTo>
                  <a:lnTo>
                    <a:pt x="46" y="40"/>
                  </a:lnTo>
                  <a:lnTo>
                    <a:pt x="46" y="42"/>
                  </a:lnTo>
                  <a:lnTo>
                    <a:pt x="46" y="42"/>
                  </a:lnTo>
                  <a:lnTo>
                    <a:pt x="42" y="44"/>
                  </a:lnTo>
                  <a:lnTo>
                    <a:pt x="36" y="44"/>
                  </a:lnTo>
                  <a:lnTo>
                    <a:pt x="36" y="44"/>
                  </a:lnTo>
                  <a:lnTo>
                    <a:pt x="34" y="46"/>
                  </a:lnTo>
                  <a:lnTo>
                    <a:pt x="32" y="50"/>
                  </a:lnTo>
                  <a:lnTo>
                    <a:pt x="30" y="58"/>
                  </a:lnTo>
                  <a:lnTo>
                    <a:pt x="30" y="58"/>
                  </a:lnTo>
                  <a:lnTo>
                    <a:pt x="30" y="64"/>
                  </a:lnTo>
                  <a:lnTo>
                    <a:pt x="28" y="68"/>
                  </a:lnTo>
                  <a:lnTo>
                    <a:pt x="26" y="70"/>
                  </a:lnTo>
                  <a:lnTo>
                    <a:pt x="26" y="70"/>
                  </a:lnTo>
                  <a:lnTo>
                    <a:pt x="22" y="72"/>
                  </a:lnTo>
                  <a:lnTo>
                    <a:pt x="22" y="72"/>
                  </a:lnTo>
                  <a:lnTo>
                    <a:pt x="16" y="76"/>
                  </a:lnTo>
                  <a:lnTo>
                    <a:pt x="12" y="82"/>
                  </a:lnTo>
                  <a:lnTo>
                    <a:pt x="10" y="90"/>
                  </a:lnTo>
                  <a:lnTo>
                    <a:pt x="6" y="96"/>
                  </a:lnTo>
                  <a:lnTo>
                    <a:pt x="6" y="96"/>
                  </a:lnTo>
                  <a:lnTo>
                    <a:pt x="0" y="100"/>
                  </a:lnTo>
                  <a:lnTo>
                    <a:pt x="0" y="100"/>
                  </a:lnTo>
                  <a:lnTo>
                    <a:pt x="0" y="104"/>
                  </a:lnTo>
                  <a:lnTo>
                    <a:pt x="0" y="106"/>
                  </a:lnTo>
                  <a:lnTo>
                    <a:pt x="4" y="114"/>
                  </a:lnTo>
                  <a:lnTo>
                    <a:pt x="4" y="114"/>
                  </a:lnTo>
                  <a:lnTo>
                    <a:pt x="6" y="118"/>
                  </a:lnTo>
                  <a:lnTo>
                    <a:pt x="8" y="124"/>
                  </a:lnTo>
                  <a:lnTo>
                    <a:pt x="8" y="136"/>
                  </a:lnTo>
                  <a:lnTo>
                    <a:pt x="8" y="136"/>
                  </a:lnTo>
                  <a:lnTo>
                    <a:pt x="6" y="146"/>
                  </a:lnTo>
                  <a:lnTo>
                    <a:pt x="6" y="158"/>
                  </a:lnTo>
                  <a:lnTo>
                    <a:pt x="6" y="158"/>
                  </a:lnTo>
                  <a:lnTo>
                    <a:pt x="4" y="164"/>
                  </a:lnTo>
                  <a:lnTo>
                    <a:pt x="4" y="168"/>
                  </a:lnTo>
                  <a:lnTo>
                    <a:pt x="6" y="172"/>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98" name="Freeform 71"/>
            <p:cNvSpPr>
              <a:spLocks/>
            </p:cNvSpPr>
            <p:nvPr/>
          </p:nvSpPr>
          <p:spPr bwMode="auto">
            <a:xfrm>
              <a:off x="8184792" y="3367025"/>
              <a:ext cx="134230" cy="206429"/>
            </a:xfrm>
            <a:custGeom>
              <a:avLst/>
              <a:gdLst>
                <a:gd name="T0" fmla="*/ 68 w 68"/>
                <a:gd name="T1" fmla="*/ 6 h 102"/>
                <a:gd name="T2" fmla="*/ 62 w 68"/>
                <a:gd name="T3" fmla="*/ 0 h 102"/>
                <a:gd name="T4" fmla="*/ 62 w 68"/>
                <a:gd name="T5" fmla="*/ 0 h 102"/>
                <a:gd name="T6" fmla="*/ 60 w 68"/>
                <a:gd name="T7" fmla="*/ 6 h 102"/>
                <a:gd name="T8" fmla="*/ 56 w 68"/>
                <a:gd name="T9" fmla="*/ 10 h 102"/>
                <a:gd name="T10" fmla="*/ 56 w 68"/>
                <a:gd name="T11" fmla="*/ 10 h 102"/>
                <a:gd name="T12" fmla="*/ 52 w 68"/>
                <a:gd name="T13" fmla="*/ 14 h 102"/>
                <a:gd name="T14" fmla="*/ 52 w 68"/>
                <a:gd name="T15" fmla="*/ 14 h 102"/>
                <a:gd name="T16" fmla="*/ 48 w 68"/>
                <a:gd name="T17" fmla="*/ 18 h 102"/>
                <a:gd name="T18" fmla="*/ 48 w 68"/>
                <a:gd name="T19" fmla="*/ 22 h 102"/>
                <a:gd name="T20" fmla="*/ 44 w 68"/>
                <a:gd name="T21" fmla="*/ 34 h 102"/>
                <a:gd name="T22" fmla="*/ 44 w 68"/>
                <a:gd name="T23" fmla="*/ 34 h 102"/>
                <a:gd name="T24" fmla="*/ 40 w 68"/>
                <a:gd name="T25" fmla="*/ 42 h 102"/>
                <a:gd name="T26" fmla="*/ 40 w 68"/>
                <a:gd name="T27" fmla="*/ 42 h 102"/>
                <a:gd name="T28" fmla="*/ 38 w 68"/>
                <a:gd name="T29" fmla="*/ 48 h 102"/>
                <a:gd name="T30" fmla="*/ 40 w 68"/>
                <a:gd name="T31" fmla="*/ 52 h 102"/>
                <a:gd name="T32" fmla="*/ 40 w 68"/>
                <a:gd name="T33" fmla="*/ 52 h 102"/>
                <a:gd name="T34" fmla="*/ 42 w 68"/>
                <a:gd name="T35" fmla="*/ 54 h 102"/>
                <a:gd name="T36" fmla="*/ 46 w 68"/>
                <a:gd name="T37" fmla="*/ 56 h 102"/>
                <a:gd name="T38" fmla="*/ 46 w 68"/>
                <a:gd name="T39" fmla="*/ 56 h 102"/>
                <a:gd name="T40" fmla="*/ 52 w 68"/>
                <a:gd name="T41" fmla="*/ 62 h 102"/>
                <a:gd name="T42" fmla="*/ 56 w 68"/>
                <a:gd name="T43" fmla="*/ 70 h 102"/>
                <a:gd name="T44" fmla="*/ 56 w 68"/>
                <a:gd name="T45" fmla="*/ 70 h 102"/>
                <a:gd name="T46" fmla="*/ 56 w 68"/>
                <a:gd name="T47" fmla="*/ 78 h 102"/>
                <a:gd name="T48" fmla="*/ 56 w 68"/>
                <a:gd name="T49" fmla="*/ 82 h 102"/>
                <a:gd name="T50" fmla="*/ 52 w 68"/>
                <a:gd name="T51" fmla="*/ 84 h 102"/>
                <a:gd name="T52" fmla="*/ 52 w 68"/>
                <a:gd name="T53" fmla="*/ 84 h 102"/>
                <a:gd name="T54" fmla="*/ 48 w 68"/>
                <a:gd name="T55" fmla="*/ 84 h 102"/>
                <a:gd name="T56" fmla="*/ 48 w 68"/>
                <a:gd name="T57" fmla="*/ 84 h 102"/>
                <a:gd name="T58" fmla="*/ 42 w 68"/>
                <a:gd name="T59" fmla="*/ 88 h 102"/>
                <a:gd name="T60" fmla="*/ 42 w 68"/>
                <a:gd name="T61" fmla="*/ 88 h 102"/>
                <a:gd name="T62" fmla="*/ 38 w 68"/>
                <a:gd name="T63" fmla="*/ 88 h 102"/>
                <a:gd name="T64" fmla="*/ 36 w 68"/>
                <a:gd name="T65" fmla="*/ 86 h 102"/>
                <a:gd name="T66" fmla="*/ 36 w 68"/>
                <a:gd name="T67" fmla="*/ 86 h 102"/>
                <a:gd name="T68" fmla="*/ 28 w 68"/>
                <a:gd name="T69" fmla="*/ 84 h 102"/>
                <a:gd name="T70" fmla="*/ 26 w 68"/>
                <a:gd name="T71" fmla="*/ 84 h 102"/>
                <a:gd name="T72" fmla="*/ 22 w 68"/>
                <a:gd name="T73" fmla="*/ 86 h 102"/>
                <a:gd name="T74" fmla="*/ 22 w 68"/>
                <a:gd name="T75" fmla="*/ 86 h 102"/>
                <a:gd name="T76" fmla="*/ 18 w 68"/>
                <a:gd name="T77" fmla="*/ 90 h 102"/>
                <a:gd name="T78" fmla="*/ 18 w 68"/>
                <a:gd name="T79" fmla="*/ 90 h 102"/>
                <a:gd name="T80" fmla="*/ 14 w 68"/>
                <a:gd name="T81" fmla="*/ 92 h 102"/>
                <a:gd name="T82" fmla="*/ 10 w 68"/>
                <a:gd name="T83" fmla="*/ 94 h 102"/>
                <a:gd name="T84" fmla="*/ 0 w 68"/>
                <a:gd name="T85" fmla="*/ 94 h 102"/>
                <a:gd name="T86" fmla="*/ 0 w 68"/>
                <a:gd name="T87" fmla="*/ 94 h 102"/>
                <a:gd name="T88" fmla="*/ 0 w 68"/>
                <a:gd name="T89" fmla="*/ 102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8" h="102">
                  <a:moveTo>
                    <a:pt x="68" y="6"/>
                  </a:moveTo>
                  <a:lnTo>
                    <a:pt x="62" y="0"/>
                  </a:lnTo>
                  <a:lnTo>
                    <a:pt x="62" y="0"/>
                  </a:lnTo>
                  <a:lnTo>
                    <a:pt x="60" y="6"/>
                  </a:lnTo>
                  <a:lnTo>
                    <a:pt x="56" y="10"/>
                  </a:lnTo>
                  <a:lnTo>
                    <a:pt x="56" y="10"/>
                  </a:lnTo>
                  <a:lnTo>
                    <a:pt x="52" y="14"/>
                  </a:lnTo>
                  <a:lnTo>
                    <a:pt x="52" y="14"/>
                  </a:lnTo>
                  <a:lnTo>
                    <a:pt x="48" y="18"/>
                  </a:lnTo>
                  <a:lnTo>
                    <a:pt x="48" y="22"/>
                  </a:lnTo>
                  <a:lnTo>
                    <a:pt x="44" y="34"/>
                  </a:lnTo>
                  <a:lnTo>
                    <a:pt x="44" y="34"/>
                  </a:lnTo>
                  <a:lnTo>
                    <a:pt x="40" y="42"/>
                  </a:lnTo>
                  <a:lnTo>
                    <a:pt x="40" y="42"/>
                  </a:lnTo>
                  <a:lnTo>
                    <a:pt x="38" y="48"/>
                  </a:lnTo>
                  <a:lnTo>
                    <a:pt x="40" y="52"/>
                  </a:lnTo>
                  <a:lnTo>
                    <a:pt x="40" y="52"/>
                  </a:lnTo>
                  <a:lnTo>
                    <a:pt x="42" y="54"/>
                  </a:lnTo>
                  <a:lnTo>
                    <a:pt x="46" y="56"/>
                  </a:lnTo>
                  <a:lnTo>
                    <a:pt x="46" y="56"/>
                  </a:lnTo>
                  <a:lnTo>
                    <a:pt x="52" y="62"/>
                  </a:lnTo>
                  <a:lnTo>
                    <a:pt x="56" y="70"/>
                  </a:lnTo>
                  <a:lnTo>
                    <a:pt x="56" y="70"/>
                  </a:lnTo>
                  <a:lnTo>
                    <a:pt x="56" y="78"/>
                  </a:lnTo>
                  <a:lnTo>
                    <a:pt x="56" y="82"/>
                  </a:lnTo>
                  <a:lnTo>
                    <a:pt x="52" y="84"/>
                  </a:lnTo>
                  <a:lnTo>
                    <a:pt x="52" y="84"/>
                  </a:lnTo>
                  <a:lnTo>
                    <a:pt x="48" y="84"/>
                  </a:lnTo>
                  <a:lnTo>
                    <a:pt x="48" y="84"/>
                  </a:lnTo>
                  <a:lnTo>
                    <a:pt x="42" y="88"/>
                  </a:lnTo>
                  <a:lnTo>
                    <a:pt x="42" y="88"/>
                  </a:lnTo>
                  <a:lnTo>
                    <a:pt x="38" y="88"/>
                  </a:lnTo>
                  <a:lnTo>
                    <a:pt x="36" y="86"/>
                  </a:lnTo>
                  <a:lnTo>
                    <a:pt x="36" y="86"/>
                  </a:lnTo>
                  <a:lnTo>
                    <a:pt x="28" y="84"/>
                  </a:lnTo>
                  <a:lnTo>
                    <a:pt x="26" y="84"/>
                  </a:lnTo>
                  <a:lnTo>
                    <a:pt x="22" y="86"/>
                  </a:lnTo>
                  <a:lnTo>
                    <a:pt x="22" y="86"/>
                  </a:lnTo>
                  <a:lnTo>
                    <a:pt x="18" y="90"/>
                  </a:lnTo>
                  <a:lnTo>
                    <a:pt x="18" y="90"/>
                  </a:lnTo>
                  <a:lnTo>
                    <a:pt x="14" y="92"/>
                  </a:lnTo>
                  <a:lnTo>
                    <a:pt x="10" y="94"/>
                  </a:lnTo>
                  <a:lnTo>
                    <a:pt x="0" y="94"/>
                  </a:lnTo>
                  <a:lnTo>
                    <a:pt x="0" y="94"/>
                  </a:lnTo>
                  <a:lnTo>
                    <a:pt x="0" y="102"/>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99" name="Freeform 72"/>
            <p:cNvSpPr>
              <a:spLocks/>
            </p:cNvSpPr>
            <p:nvPr/>
          </p:nvSpPr>
          <p:spPr bwMode="auto">
            <a:xfrm>
              <a:off x="9795550" y="3456073"/>
              <a:ext cx="59219" cy="125477"/>
            </a:xfrm>
            <a:custGeom>
              <a:avLst/>
              <a:gdLst>
                <a:gd name="T0" fmla="*/ 0 w 30"/>
                <a:gd name="T1" fmla="*/ 62 h 62"/>
                <a:gd name="T2" fmla="*/ 0 w 30"/>
                <a:gd name="T3" fmla="*/ 62 h 62"/>
                <a:gd name="T4" fmla="*/ 10 w 30"/>
                <a:gd name="T5" fmla="*/ 44 h 62"/>
                <a:gd name="T6" fmla="*/ 20 w 30"/>
                <a:gd name="T7" fmla="*/ 26 h 62"/>
                <a:gd name="T8" fmla="*/ 30 w 30"/>
                <a:gd name="T9" fmla="*/ 0 h 62"/>
              </a:gdLst>
              <a:ahLst/>
              <a:cxnLst>
                <a:cxn ang="0">
                  <a:pos x="T0" y="T1"/>
                </a:cxn>
                <a:cxn ang="0">
                  <a:pos x="T2" y="T3"/>
                </a:cxn>
                <a:cxn ang="0">
                  <a:pos x="T4" y="T5"/>
                </a:cxn>
                <a:cxn ang="0">
                  <a:pos x="T6" y="T7"/>
                </a:cxn>
                <a:cxn ang="0">
                  <a:pos x="T8" y="T9"/>
                </a:cxn>
              </a:cxnLst>
              <a:rect l="0" t="0" r="r" b="b"/>
              <a:pathLst>
                <a:path w="30" h="62">
                  <a:moveTo>
                    <a:pt x="0" y="62"/>
                  </a:moveTo>
                  <a:lnTo>
                    <a:pt x="0" y="62"/>
                  </a:lnTo>
                  <a:lnTo>
                    <a:pt x="10" y="44"/>
                  </a:lnTo>
                  <a:lnTo>
                    <a:pt x="20" y="26"/>
                  </a:lnTo>
                  <a:lnTo>
                    <a:pt x="30" y="0"/>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202" name="Freeform 165"/>
            <p:cNvSpPr>
              <a:spLocks/>
            </p:cNvSpPr>
            <p:nvPr/>
          </p:nvSpPr>
          <p:spPr bwMode="auto">
            <a:xfrm>
              <a:off x="10077450" y="5507038"/>
              <a:ext cx="722313" cy="7938"/>
            </a:xfrm>
            <a:custGeom>
              <a:avLst/>
              <a:gdLst>
                <a:gd name="T0" fmla="*/ 455 w 455"/>
                <a:gd name="T1" fmla="*/ 0 h 5"/>
                <a:gd name="T2" fmla="*/ 0 w 455"/>
                <a:gd name="T3" fmla="*/ 0 h 5"/>
                <a:gd name="T4" fmla="*/ 0 w 455"/>
                <a:gd name="T5" fmla="*/ 5 h 5"/>
                <a:gd name="T6" fmla="*/ 455 w 455"/>
                <a:gd name="T7" fmla="*/ 5 h 5"/>
              </a:gdLst>
              <a:ahLst/>
              <a:cxnLst>
                <a:cxn ang="0">
                  <a:pos x="T0" y="T1"/>
                </a:cxn>
                <a:cxn ang="0">
                  <a:pos x="T2" y="T3"/>
                </a:cxn>
                <a:cxn ang="0">
                  <a:pos x="T4" y="T5"/>
                </a:cxn>
                <a:cxn ang="0">
                  <a:pos x="T6" y="T7"/>
                </a:cxn>
              </a:cxnLst>
              <a:rect l="0" t="0" r="r" b="b"/>
              <a:pathLst>
                <a:path w="455" h="5">
                  <a:moveTo>
                    <a:pt x="455" y="0"/>
                  </a:moveTo>
                  <a:lnTo>
                    <a:pt x="0" y="0"/>
                  </a:lnTo>
                  <a:lnTo>
                    <a:pt x="0" y="5"/>
                  </a:lnTo>
                  <a:lnTo>
                    <a:pt x="455" y="5"/>
                  </a:lnTo>
                </a:path>
              </a:pathLst>
            </a:custGeom>
            <a:noFill/>
            <a:ln w="9525">
              <a:solidFill>
                <a:srgbClr val="001F50">
                  <a:alpha val="56000"/>
                </a:srgbClr>
              </a:solidFill>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FFFFFF"/>
                </a:solidFill>
                <a:latin typeface="Segoe UI"/>
              </a:endParaRPr>
            </a:p>
          </p:txBody>
        </p:sp>
      </p:grpSp>
      <p:grpSp>
        <p:nvGrpSpPr>
          <p:cNvPr id="10" name="Group 9"/>
          <p:cNvGrpSpPr/>
          <p:nvPr/>
        </p:nvGrpSpPr>
        <p:grpSpPr>
          <a:xfrm>
            <a:off x="1591188" y="1736126"/>
            <a:ext cx="9321824" cy="4147189"/>
            <a:chOff x="1551939" y="1700142"/>
            <a:chExt cx="9139873" cy="4066241"/>
          </a:xfrm>
        </p:grpSpPr>
        <p:grpSp>
          <p:nvGrpSpPr>
            <p:cNvPr id="457" name="Group 456"/>
            <p:cNvGrpSpPr/>
            <p:nvPr/>
          </p:nvGrpSpPr>
          <p:grpSpPr>
            <a:xfrm>
              <a:off x="1551939" y="2270495"/>
              <a:ext cx="9139873" cy="3495888"/>
              <a:chOff x="1551939" y="2270495"/>
              <a:chExt cx="9139873" cy="3495888"/>
            </a:xfrm>
          </p:grpSpPr>
          <p:grpSp>
            <p:nvGrpSpPr>
              <p:cNvPr id="458" name="Group 457"/>
              <p:cNvGrpSpPr/>
              <p:nvPr/>
            </p:nvGrpSpPr>
            <p:grpSpPr>
              <a:xfrm>
                <a:off x="8016355" y="2821592"/>
                <a:ext cx="2351163" cy="1496698"/>
                <a:chOff x="8016355" y="2821592"/>
                <a:chExt cx="2351163" cy="1496698"/>
              </a:xfrm>
            </p:grpSpPr>
            <p:sp>
              <p:nvSpPr>
                <p:cNvPr id="490" name="Oval 95"/>
                <p:cNvSpPr>
                  <a:spLocks noChangeArrowheads="1"/>
                </p:cNvSpPr>
                <p:nvPr/>
              </p:nvSpPr>
              <p:spPr bwMode="auto">
                <a:xfrm>
                  <a:off x="8016355" y="3617124"/>
                  <a:ext cx="174625" cy="174625"/>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91" name="Oval 96"/>
                <p:cNvSpPr>
                  <a:spLocks noChangeArrowheads="1"/>
                </p:cNvSpPr>
                <p:nvPr/>
              </p:nvSpPr>
              <p:spPr bwMode="auto">
                <a:xfrm>
                  <a:off x="8095497" y="3779693"/>
                  <a:ext cx="176213" cy="174625"/>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92" name="Oval 97"/>
                <p:cNvSpPr>
                  <a:spLocks noChangeArrowheads="1"/>
                </p:cNvSpPr>
                <p:nvPr/>
              </p:nvSpPr>
              <p:spPr bwMode="auto">
                <a:xfrm>
                  <a:off x="8971913" y="4143665"/>
                  <a:ext cx="176213" cy="174625"/>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93" name="Oval 98"/>
                <p:cNvSpPr>
                  <a:spLocks noChangeArrowheads="1"/>
                </p:cNvSpPr>
                <p:nvPr/>
              </p:nvSpPr>
              <p:spPr bwMode="auto">
                <a:xfrm>
                  <a:off x="9343040" y="3450412"/>
                  <a:ext cx="174625" cy="174625"/>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94" name="Oval 100"/>
                <p:cNvSpPr>
                  <a:spLocks noChangeArrowheads="1"/>
                </p:cNvSpPr>
                <p:nvPr/>
              </p:nvSpPr>
              <p:spPr bwMode="auto">
                <a:xfrm>
                  <a:off x="9496424" y="3223297"/>
                  <a:ext cx="174625" cy="176213"/>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95" name="Oval 101"/>
                <p:cNvSpPr>
                  <a:spLocks noChangeArrowheads="1"/>
                </p:cNvSpPr>
                <p:nvPr/>
              </p:nvSpPr>
              <p:spPr bwMode="auto">
                <a:xfrm>
                  <a:off x="10191305" y="2936303"/>
                  <a:ext cx="176213" cy="174625"/>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96" name="Oval 102"/>
                <p:cNvSpPr>
                  <a:spLocks noChangeArrowheads="1"/>
                </p:cNvSpPr>
                <p:nvPr/>
              </p:nvSpPr>
              <p:spPr bwMode="auto">
                <a:xfrm>
                  <a:off x="10060622" y="3065490"/>
                  <a:ext cx="176213" cy="176213"/>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97" name="Oval 105"/>
                <p:cNvSpPr>
                  <a:spLocks noChangeArrowheads="1"/>
                </p:cNvSpPr>
                <p:nvPr/>
              </p:nvSpPr>
              <p:spPr bwMode="auto">
                <a:xfrm>
                  <a:off x="9849992" y="2978972"/>
                  <a:ext cx="174625" cy="174625"/>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98" name="Oval 107"/>
                <p:cNvSpPr>
                  <a:spLocks noChangeArrowheads="1"/>
                </p:cNvSpPr>
                <p:nvPr/>
              </p:nvSpPr>
              <p:spPr bwMode="auto">
                <a:xfrm>
                  <a:off x="8176227" y="3943383"/>
                  <a:ext cx="174625" cy="176213"/>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99" name="Oval 99"/>
                <p:cNvSpPr>
                  <a:spLocks noChangeArrowheads="1"/>
                </p:cNvSpPr>
                <p:nvPr/>
              </p:nvSpPr>
              <p:spPr bwMode="auto">
                <a:xfrm>
                  <a:off x="9452383" y="2821592"/>
                  <a:ext cx="174625" cy="174625"/>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500" name="Oval 106"/>
                <p:cNvSpPr>
                  <a:spLocks noChangeArrowheads="1"/>
                </p:cNvSpPr>
                <p:nvPr/>
              </p:nvSpPr>
              <p:spPr bwMode="auto">
                <a:xfrm>
                  <a:off x="9749789" y="2834486"/>
                  <a:ext cx="176213" cy="174625"/>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grpSp>
          <p:grpSp>
            <p:nvGrpSpPr>
              <p:cNvPr id="459" name="Group 458"/>
              <p:cNvGrpSpPr/>
              <p:nvPr/>
            </p:nvGrpSpPr>
            <p:grpSpPr>
              <a:xfrm>
                <a:off x="1551939" y="2413290"/>
                <a:ext cx="2133283" cy="1058863"/>
                <a:chOff x="1551939" y="2413290"/>
                <a:chExt cx="2133283" cy="1058863"/>
              </a:xfrm>
            </p:grpSpPr>
            <p:sp>
              <p:nvSpPr>
                <p:cNvPr id="476" name="Oval 74"/>
                <p:cNvSpPr>
                  <a:spLocks noChangeArrowheads="1"/>
                </p:cNvSpPr>
                <p:nvPr/>
              </p:nvSpPr>
              <p:spPr bwMode="auto">
                <a:xfrm>
                  <a:off x="1551939" y="2413290"/>
                  <a:ext cx="173736" cy="174625"/>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77" name="Oval 75"/>
                <p:cNvSpPr>
                  <a:spLocks noChangeArrowheads="1"/>
                </p:cNvSpPr>
                <p:nvPr/>
              </p:nvSpPr>
              <p:spPr bwMode="auto">
                <a:xfrm>
                  <a:off x="1640839" y="2768445"/>
                  <a:ext cx="174625" cy="174625"/>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78" name="Oval 82"/>
                <p:cNvSpPr>
                  <a:spLocks noChangeArrowheads="1"/>
                </p:cNvSpPr>
                <p:nvPr/>
              </p:nvSpPr>
              <p:spPr bwMode="auto">
                <a:xfrm>
                  <a:off x="2817177" y="2753074"/>
                  <a:ext cx="174625" cy="174625"/>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79" name="Oval 83"/>
                <p:cNvSpPr>
                  <a:spLocks noChangeArrowheads="1"/>
                </p:cNvSpPr>
                <p:nvPr/>
              </p:nvSpPr>
              <p:spPr bwMode="auto">
                <a:xfrm>
                  <a:off x="3052547" y="2924974"/>
                  <a:ext cx="179388" cy="174625"/>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80" name="Oval 76"/>
                <p:cNvSpPr>
                  <a:spLocks noChangeArrowheads="1"/>
                </p:cNvSpPr>
                <p:nvPr/>
              </p:nvSpPr>
              <p:spPr bwMode="auto">
                <a:xfrm>
                  <a:off x="1933733" y="3056063"/>
                  <a:ext cx="174625" cy="174625"/>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81" name="Oval 81"/>
                <p:cNvSpPr>
                  <a:spLocks noChangeArrowheads="1"/>
                </p:cNvSpPr>
                <p:nvPr/>
              </p:nvSpPr>
              <p:spPr bwMode="auto">
                <a:xfrm>
                  <a:off x="2571114" y="2780955"/>
                  <a:ext cx="176213" cy="174625"/>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82" name="Oval 80"/>
                <p:cNvSpPr>
                  <a:spLocks noChangeArrowheads="1"/>
                </p:cNvSpPr>
                <p:nvPr/>
              </p:nvSpPr>
              <p:spPr bwMode="auto">
                <a:xfrm>
                  <a:off x="2607627" y="2598901"/>
                  <a:ext cx="179388" cy="174625"/>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83" name="Oval 77"/>
                <p:cNvSpPr>
                  <a:spLocks noChangeArrowheads="1"/>
                </p:cNvSpPr>
                <p:nvPr/>
              </p:nvSpPr>
              <p:spPr bwMode="auto">
                <a:xfrm>
                  <a:off x="2366327" y="3292765"/>
                  <a:ext cx="176213" cy="179388"/>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85" name="Oval 85"/>
                <p:cNvSpPr>
                  <a:spLocks noChangeArrowheads="1"/>
                </p:cNvSpPr>
                <p:nvPr/>
              </p:nvSpPr>
              <p:spPr bwMode="auto">
                <a:xfrm>
                  <a:off x="3083877" y="2712057"/>
                  <a:ext cx="179388" cy="174625"/>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86" name="Oval 86"/>
                <p:cNvSpPr>
                  <a:spLocks noChangeArrowheads="1"/>
                </p:cNvSpPr>
                <p:nvPr/>
              </p:nvSpPr>
              <p:spPr bwMode="auto">
                <a:xfrm>
                  <a:off x="3505834" y="2490752"/>
                  <a:ext cx="179388" cy="174625"/>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87" name="Oval 78"/>
                <p:cNvSpPr>
                  <a:spLocks noChangeArrowheads="1"/>
                </p:cNvSpPr>
                <p:nvPr/>
              </p:nvSpPr>
              <p:spPr bwMode="auto">
                <a:xfrm>
                  <a:off x="2482214" y="3276890"/>
                  <a:ext cx="179388" cy="179388"/>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88" name="Oval 79"/>
                <p:cNvSpPr>
                  <a:spLocks noChangeArrowheads="1"/>
                </p:cNvSpPr>
                <p:nvPr/>
              </p:nvSpPr>
              <p:spPr bwMode="auto">
                <a:xfrm>
                  <a:off x="2196815" y="2887632"/>
                  <a:ext cx="176213" cy="174625"/>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89" name="Oval 84"/>
                <p:cNvSpPr>
                  <a:spLocks noChangeArrowheads="1"/>
                </p:cNvSpPr>
                <p:nvPr/>
              </p:nvSpPr>
              <p:spPr bwMode="auto">
                <a:xfrm>
                  <a:off x="2981109" y="3040861"/>
                  <a:ext cx="179388" cy="174625"/>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grpSp>
          <p:grpSp>
            <p:nvGrpSpPr>
              <p:cNvPr id="460" name="Group 459"/>
              <p:cNvGrpSpPr/>
              <p:nvPr/>
            </p:nvGrpSpPr>
            <p:grpSpPr>
              <a:xfrm>
                <a:off x="5235719" y="2270495"/>
                <a:ext cx="1012046" cy="630986"/>
                <a:chOff x="5235719" y="2270495"/>
                <a:chExt cx="1012046" cy="630986"/>
              </a:xfrm>
            </p:grpSpPr>
            <p:sp>
              <p:nvSpPr>
                <p:cNvPr id="467" name="Oval 91"/>
                <p:cNvSpPr>
                  <a:spLocks noChangeArrowheads="1"/>
                </p:cNvSpPr>
                <p:nvPr/>
              </p:nvSpPr>
              <p:spPr bwMode="auto">
                <a:xfrm>
                  <a:off x="5652134" y="2505365"/>
                  <a:ext cx="176213" cy="176213"/>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68" name="Oval 92"/>
                <p:cNvSpPr>
                  <a:spLocks noChangeArrowheads="1"/>
                </p:cNvSpPr>
                <p:nvPr/>
              </p:nvSpPr>
              <p:spPr bwMode="auto">
                <a:xfrm>
                  <a:off x="6023927" y="2593630"/>
                  <a:ext cx="176213" cy="176213"/>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69" name="Oval 93"/>
                <p:cNvSpPr>
                  <a:spLocks noChangeArrowheads="1"/>
                </p:cNvSpPr>
                <p:nvPr/>
              </p:nvSpPr>
              <p:spPr bwMode="auto">
                <a:xfrm>
                  <a:off x="6071552" y="2451390"/>
                  <a:ext cx="176213" cy="174625"/>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70" name="Oval 90"/>
                <p:cNvSpPr>
                  <a:spLocks noChangeArrowheads="1"/>
                </p:cNvSpPr>
                <p:nvPr/>
              </p:nvSpPr>
              <p:spPr bwMode="auto">
                <a:xfrm>
                  <a:off x="5612062" y="2328499"/>
                  <a:ext cx="176213" cy="177800"/>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71" name="Oval 94"/>
                <p:cNvSpPr>
                  <a:spLocks noChangeArrowheads="1"/>
                </p:cNvSpPr>
                <p:nvPr/>
              </p:nvSpPr>
              <p:spPr bwMode="auto">
                <a:xfrm>
                  <a:off x="5860653" y="2270495"/>
                  <a:ext cx="176213" cy="174625"/>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72" name="Oval 88"/>
                <p:cNvSpPr>
                  <a:spLocks noChangeArrowheads="1"/>
                </p:cNvSpPr>
                <p:nvPr/>
              </p:nvSpPr>
              <p:spPr bwMode="auto">
                <a:xfrm>
                  <a:off x="5612062" y="2659861"/>
                  <a:ext cx="176213" cy="174625"/>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73" name="Oval 108"/>
                <p:cNvSpPr>
                  <a:spLocks noChangeArrowheads="1"/>
                </p:cNvSpPr>
                <p:nvPr/>
              </p:nvSpPr>
              <p:spPr bwMode="auto">
                <a:xfrm>
                  <a:off x="5724932" y="2726856"/>
                  <a:ext cx="176213" cy="174625"/>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74" name="Oval 87"/>
                <p:cNvSpPr>
                  <a:spLocks noChangeArrowheads="1"/>
                </p:cNvSpPr>
                <p:nvPr/>
              </p:nvSpPr>
              <p:spPr bwMode="auto">
                <a:xfrm>
                  <a:off x="5235719" y="2299388"/>
                  <a:ext cx="176213" cy="174625"/>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75" name="Oval 89"/>
                <p:cNvSpPr>
                  <a:spLocks noChangeArrowheads="1"/>
                </p:cNvSpPr>
                <p:nvPr/>
              </p:nvSpPr>
              <p:spPr bwMode="auto">
                <a:xfrm>
                  <a:off x="5512224" y="2371697"/>
                  <a:ext cx="174625" cy="174625"/>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grpSp>
          <p:grpSp>
            <p:nvGrpSpPr>
              <p:cNvPr id="461" name="Group 460"/>
              <p:cNvGrpSpPr/>
              <p:nvPr/>
            </p:nvGrpSpPr>
            <p:grpSpPr>
              <a:xfrm>
                <a:off x="4212589" y="5030269"/>
                <a:ext cx="6479223" cy="736114"/>
                <a:chOff x="4212589" y="5030269"/>
                <a:chExt cx="6479223" cy="736114"/>
              </a:xfrm>
            </p:grpSpPr>
            <p:sp>
              <p:nvSpPr>
                <p:cNvPr id="462" name="Oval 103"/>
                <p:cNvSpPr>
                  <a:spLocks noChangeArrowheads="1"/>
                </p:cNvSpPr>
                <p:nvPr/>
              </p:nvSpPr>
              <p:spPr bwMode="auto">
                <a:xfrm>
                  <a:off x="10382884" y="5591758"/>
                  <a:ext cx="176213" cy="174625"/>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63" name="Oval 104"/>
                <p:cNvSpPr>
                  <a:spLocks noChangeArrowheads="1"/>
                </p:cNvSpPr>
                <p:nvPr/>
              </p:nvSpPr>
              <p:spPr bwMode="auto">
                <a:xfrm>
                  <a:off x="10515599" y="5413343"/>
                  <a:ext cx="176213" cy="174625"/>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64" name="Oval 109"/>
                <p:cNvSpPr>
                  <a:spLocks noChangeArrowheads="1"/>
                </p:cNvSpPr>
                <p:nvPr/>
              </p:nvSpPr>
              <p:spPr bwMode="auto">
                <a:xfrm>
                  <a:off x="4212589" y="5030269"/>
                  <a:ext cx="176213" cy="174625"/>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65" name="Oval 107"/>
                <p:cNvSpPr>
                  <a:spLocks noChangeArrowheads="1"/>
                </p:cNvSpPr>
                <p:nvPr/>
              </p:nvSpPr>
              <p:spPr bwMode="auto">
                <a:xfrm>
                  <a:off x="6236922" y="5424777"/>
                  <a:ext cx="174625" cy="176213"/>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66" name="Oval 107"/>
                <p:cNvSpPr>
                  <a:spLocks noChangeArrowheads="1"/>
                </p:cNvSpPr>
                <p:nvPr/>
              </p:nvSpPr>
              <p:spPr bwMode="auto">
                <a:xfrm>
                  <a:off x="6469024" y="5186971"/>
                  <a:ext cx="174625" cy="176213"/>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grpSp>
        </p:grpSp>
        <p:grpSp>
          <p:nvGrpSpPr>
            <p:cNvPr id="5" name="Group 4"/>
            <p:cNvGrpSpPr/>
            <p:nvPr/>
          </p:nvGrpSpPr>
          <p:grpSpPr>
            <a:xfrm>
              <a:off x="1648520" y="1700142"/>
              <a:ext cx="9022993" cy="3970791"/>
              <a:chOff x="1648520" y="1700142"/>
              <a:chExt cx="9022993" cy="3970791"/>
            </a:xfrm>
          </p:grpSpPr>
          <p:grpSp>
            <p:nvGrpSpPr>
              <p:cNvPr id="797" name="Group 796"/>
              <p:cNvGrpSpPr/>
              <p:nvPr/>
            </p:nvGrpSpPr>
            <p:grpSpPr>
              <a:xfrm>
                <a:off x="1648520" y="1700142"/>
                <a:ext cx="9022993" cy="3970791"/>
                <a:chOff x="1648520" y="1700142"/>
                <a:chExt cx="9022993" cy="3970791"/>
              </a:xfrm>
            </p:grpSpPr>
            <p:grpSp>
              <p:nvGrpSpPr>
                <p:cNvPr id="796" name="Group 795"/>
                <p:cNvGrpSpPr/>
                <p:nvPr/>
              </p:nvGrpSpPr>
              <p:grpSpPr>
                <a:xfrm>
                  <a:off x="5354253" y="1700142"/>
                  <a:ext cx="5317260" cy="3970791"/>
                  <a:chOff x="5354253" y="1700142"/>
                  <a:chExt cx="5317260" cy="3970791"/>
                </a:xfrm>
              </p:grpSpPr>
              <p:grpSp>
                <p:nvGrpSpPr>
                  <p:cNvPr id="795" name="Group 794"/>
                  <p:cNvGrpSpPr/>
                  <p:nvPr/>
                </p:nvGrpSpPr>
                <p:grpSpPr>
                  <a:xfrm>
                    <a:off x="8018727" y="2702978"/>
                    <a:ext cx="2652786" cy="2967955"/>
                    <a:chOff x="8018727" y="2702978"/>
                    <a:chExt cx="2652786" cy="2967955"/>
                  </a:xfrm>
                </p:grpSpPr>
                <p:grpSp>
                  <p:nvGrpSpPr>
                    <p:cNvPr id="604" name="Group 603"/>
                    <p:cNvGrpSpPr/>
                    <p:nvPr/>
                  </p:nvGrpSpPr>
                  <p:grpSpPr>
                    <a:xfrm>
                      <a:off x="8186367" y="3819084"/>
                      <a:ext cx="154880" cy="204456"/>
                      <a:chOff x="4303314" y="3840571"/>
                      <a:chExt cx="450723" cy="595001"/>
                    </a:xfrm>
                  </p:grpSpPr>
                  <p:sp>
                    <p:nvSpPr>
                      <p:cNvPr id="605" name="Freeform: Shape 604"/>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606" name="Oval 605"/>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607" name="Group 606"/>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608" name="Oval 607"/>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609"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nvGrpSpPr>
                    <p:cNvPr id="610" name="Group 609"/>
                    <p:cNvGrpSpPr/>
                    <p:nvPr/>
                  </p:nvGrpSpPr>
                  <p:grpSpPr>
                    <a:xfrm>
                      <a:off x="8018727" y="3495234"/>
                      <a:ext cx="154880" cy="204456"/>
                      <a:chOff x="4303314" y="3840571"/>
                      <a:chExt cx="450723" cy="595001"/>
                    </a:xfrm>
                  </p:grpSpPr>
                  <p:sp>
                    <p:nvSpPr>
                      <p:cNvPr id="611" name="Freeform: Shape 610"/>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612" name="Oval 611"/>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613" name="Group 612"/>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614" name="Oval 613"/>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615"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nvGrpSpPr>
                    <p:cNvPr id="616" name="Group 615"/>
                    <p:cNvGrpSpPr/>
                    <p:nvPr/>
                  </p:nvGrpSpPr>
                  <p:grpSpPr>
                    <a:xfrm>
                      <a:off x="8089212" y="3560004"/>
                      <a:ext cx="154880" cy="204456"/>
                      <a:chOff x="4303314" y="3840571"/>
                      <a:chExt cx="450723" cy="595001"/>
                    </a:xfrm>
                  </p:grpSpPr>
                  <p:sp>
                    <p:nvSpPr>
                      <p:cNvPr id="617" name="Freeform: Shape 616"/>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618" name="Oval 617"/>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619" name="Group 618"/>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620" name="Oval 619"/>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621"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nvGrpSpPr>
                    <p:cNvPr id="622" name="Group 621"/>
                    <p:cNvGrpSpPr/>
                    <p:nvPr/>
                  </p:nvGrpSpPr>
                  <p:grpSpPr>
                    <a:xfrm>
                      <a:off x="8975277" y="4028814"/>
                      <a:ext cx="154880" cy="204456"/>
                      <a:chOff x="4303314" y="3840571"/>
                      <a:chExt cx="450723" cy="595001"/>
                    </a:xfrm>
                  </p:grpSpPr>
                  <p:sp>
                    <p:nvSpPr>
                      <p:cNvPr id="623" name="Freeform: Shape 622"/>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624" name="Oval 623"/>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625" name="Group 624"/>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626" name="Oval 625"/>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627"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nvGrpSpPr>
                    <p:cNvPr id="628" name="Group 627"/>
                    <p:cNvGrpSpPr/>
                    <p:nvPr/>
                  </p:nvGrpSpPr>
                  <p:grpSpPr>
                    <a:xfrm>
                      <a:off x="9156252" y="4122159"/>
                      <a:ext cx="154880" cy="204456"/>
                      <a:chOff x="4303314" y="3840571"/>
                      <a:chExt cx="450723" cy="595001"/>
                    </a:xfrm>
                  </p:grpSpPr>
                  <p:sp>
                    <p:nvSpPr>
                      <p:cNvPr id="629" name="Freeform: Shape 628"/>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630" name="Oval 629"/>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631" name="Group 630"/>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632" name="Oval 631"/>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633"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nvGrpSpPr>
                    <p:cNvPr id="634" name="Group 633"/>
                    <p:cNvGrpSpPr/>
                    <p:nvPr/>
                  </p:nvGrpSpPr>
                  <p:grpSpPr>
                    <a:xfrm>
                      <a:off x="9343815" y="3335438"/>
                      <a:ext cx="154880" cy="204456"/>
                      <a:chOff x="4303314" y="3840571"/>
                      <a:chExt cx="450723" cy="595001"/>
                    </a:xfrm>
                  </p:grpSpPr>
                  <p:sp>
                    <p:nvSpPr>
                      <p:cNvPr id="635" name="Freeform: Shape 634"/>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636" name="Oval 635"/>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637" name="Group 636"/>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638" name="Oval 637"/>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639"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nvGrpSpPr>
                    <p:cNvPr id="640" name="Group 639"/>
                    <p:cNvGrpSpPr/>
                    <p:nvPr/>
                  </p:nvGrpSpPr>
                  <p:grpSpPr>
                    <a:xfrm>
                      <a:off x="9496215" y="3109378"/>
                      <a:ext cx="154880" cy="204456"/>
                      <a:chOff x="4303314" y="3840571"/>
                      <a:chExt cx="450723" cy="595001"/>
                    </a:xfrm>
                  </p:grpSpPr>
                  <p:sp>
                    <p:nvSpPr>
                      <p:cNvPr id="641" name="Freeform: Shape 640"/>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642" name="Oval 641"/>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643" name="Group 642"/>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644" name="Oval 643"/>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645"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nvGrpSpPr>
                    <p:cNvPr id="646" name="Group 645"/>
                    <p:cNvGrpSpPr/>
                    <p:nvPr/>
                  </p:nvGrpSpPr>
                  <p:grpSpPr>
                    <a:xfrm>
                      <a:off x="9458115" y="2702978"/>
                      <a:ext cx="154880" cy="204456"/>
                      <a:chOff x="4303314" y="3840571"/>
                      <a:chExt cx="450723" cy="595001"/>
                    </a:xfrm>
                  </p:grpSpPr>
                  <p:sp>
                    <p:nvSpPr>
                      <p:cNvPr id="647" name="Freeform: Shape 646"/>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648" name="Oval 647"/>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649" name="Group 648"/>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650" name="Oval 649"/>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651"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nvGrpSpPr>
                    <p:cNvPr id="652" name="Group 651"/>
                    <p:cNvGrpSpPr/>
                    <p:nvPr/>
                  </p:nvGrpSpPr>
                  <p:grpSpPr>
                    <a:xfrm>
                      <a:off x="9849275" y="2855378"/>
                      <a:ext cx="154880" cy="204456"/>
                      <a:chOff x="4303314" y="3840571"/>
                      <a:chExt cx="450723" cy="595001"/>
                    </a:xfrm>
                  </p:grpSpPr>
                  <p:sp>
                    <p:nvSpPr>
                      <p:cNvPr id="653" name="Freeform: Shape 652"/>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654" name="Oval 653"/>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655" name="Group 654"/>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656" name="Oval 655"/>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657"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nvGrpSpPr>
                    <p:cNvPr id="658" name="Group 657"/>
                    <p:cNvGrpSpPr/>
                    <p:nvPr/>
                  </p:nvGrpSpPr>
                  <p:grpSpPr>
                    <a:xfrm>
                      <a:off x="10065175" y="2941738"/>
                      <a:ext cx="154880" cy="204456"/>
                      <a:chOff x="4303314" y="3840571"/>
                      <a:chExt cx="450723" cy="595001"/>
                    </a:xfrm>
                  </p:grpSpPr>
                  <p:sp>
                    <p:nvSpPr>
                      <p:cNvPr id="659" name="Freeform: Shape 658"/>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660" name="Oval 659"/>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661" name="Group 660"/>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662" name="Oval 661"/>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663"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nvGrpSpPr>
                    <p:cNvPr id="664" name="Group 663"/>
                    <p:cNvGrpSpPr/>
                    <p:nvPr/>
                  </p:nvGrpSpPr>
                  <p:grpSpPr>
                    <a:xfrm>
                      <a:off x="10194715" y="2822358"/>
                      <a:ext cx="154880" cy="204456"/>
                      <a:chOff x="4303314" y="3840571"/>
                      <a:chExt cx="450723" cy="595001"/>
                    </a:xfrm>
                  </p:grpSpPr>
                  <p:sp>
                    <p:nvSpPr>
                      <p:cNvPr id="665" name="Freeform: Shape 664"/>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666" name="Oval 665"/>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667" name="Group 666"/>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668" name="Oval 667"/>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669"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nvGrpSpPr>
                    <p:cNvPr id="670" name="Group 669"/>
                    <p:cNvGrpSpPr/>
                    <p:nvPr/>
                  </p:nvGrpSpPr>
                  <p:grpSpPr>
                    <a:xfrm>
                      <a:off x="10516633" y="5290487"/>
                      <a:ext cx="154880" cy="204456"/>
                      <a:chOff x="4303314" y="3840571"/>
                      <a:chExt cx="450723" cy="595001"/>
                    </a:xfrm>
                  </p:grpSpPr>
                  <p:sp>
                    <p:nvSpPr>
                      <p:cNvPr id="671" name="Freeform: Shape 670"/>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672" name="Oval 671"/>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673" name="Group 672"/>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674" name="Oval 673"/>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675"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nvGrpSpPr>
                    <p:cNvPr id="676" name="Group 675"/>
                    <p:cNvGrpSpPr/>
                    <p:nvPr/>
                  </p:nvGrpSpPr>
                  <p:grpSpPr>
                    <a:xfrm>
                      <a:off x="10381363" y="5466477"/>
                      <a:ext cx="154880" cy="204456"/>
                      <a:chOff x="4303314" y="3840571"/>
                      <a:chExt cx="450723" cy="595001"/>
                    </a:xfrm>
                  </p:grpSpPr>
                  <p:sp>
                    <p:nvSpPr>
                      <p:cNvPr id="677" name="Freeform: Shape 676"/>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678" name="Oval 677"/>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679" name="Group 678"/>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680" name="Oval 679"/>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681"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grpSp>
                <p:nvGrpSpPr>
                  <p:cNvPr id="794" name="Group 793"/>
                  <p:cNvGrpSpPr/>
                  <p:nvPr/>
                </p:nvGrpSpPr>
                <p:grpSpPr>
                  <a:xfrm>
                    <a:off x="5354253" y="1700142"/>
                    <a:ext cx="1191200" cy="903196"/>
                    <a:chOff x="5354253" y="1700142"/>
                    <a:chExt cx="1191200" cy="903196"/>
                  </a:xfrm>
                </p:grpSpPr>
                <p:grpSp>
                  <p:nvGrpSpPr>
                    <p:cNvPr id="682" name="Group 681"/>
                    <p:cNvGrpSpPr/>
                    <p:nvPr/>
                  </p:nvGrpSpPr>
                  <p:grpSpPr>
                    <a:xfrm>
                      <a:off x="6390573" y="1700142"/>
                      <a:ext cx="154880" cy="204456"/>
                      <a:chOff x="4303314" y="3840571"/>
                      <a:chExt cx="450723" cy="595001"/>
                    </a:xfrm>
                  </p:grpSpPr>
                  <p:sp>
                    <p:nvSpPr>
                      <p:cNvPr id="683" name="Freeform: Shape 682"/>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684" name="Oval 683"/>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685" name="Group 684"/>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686" name="Oval 685"/>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687"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nvGrpSpPr>
                    <p:cNvPr id="688" name="Group 687"/>
                    <p:cNvGrpSpPr/>
                    <p:nvPr/>
                  </p:nvGrpSpPr>
                  <p:grpSpPr>
                    <a:xfrm>
                      <a:off x="5354253" y="2175630"/>
                      <a:ext cx="154880" cy="204456"/>
                      <a:chOff x="4303314" y="3840571"/>
                      <a:chExt cx="450723" cy="595001"/>
                    </a:xfrm>
                  </p:grpSpPr>
                  <p:sp>
                    <p:nvSpPr>
                      <p:cNvPr id="689" name="Freeform: Shape 688"/>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690" name="Oval 689"/>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691" name="Group 690"/>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692" name="Oval 691"/>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693"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nvGrpSpPr>
                    <p:cNvPr id="694" name="Group 693"/>
                    <p:cNvGrpSpPr/>
                    <p:nvPr/>
                  </p:nvGrpSpPr>
                  <p:grpSpPr>
                    <a:xfrm>
                      <a:off x="6210638" y="2398882"/>
                      <a:ext cx="154880" cy="204456"/>
                      <a:chOff x="4303314" y="3840571"/>
                      <a:chExt cx="450723" cy="595001"/>
                    </a:xfrm>
                  </p:grpSpPr>
                  <p:sp>
                    <p:nvSpPr>
                      <p:cNvPr id="695" name="Freeform: Shape 694"/>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696" name="Oval 695"/>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697" name="Group 696"/>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698" name="Oval 697"/>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699"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nvGrpSpPr>
                    <p:cNvPr id="700" name="Group 699"/>
                    <p:cNvGrpSpPr/>
                    <p:nvPr/>
                  </p:nvGrpSpPr>
                  <p:grpSpPr>
                    <a:xfrm>
                      <a:off x="5880951" y="2315938"/>
                      <a:ext cx="154880" cy="204456"/>
                      <a:chOff x="4303314" y="3840571"/>
                      <a:chExt cx="450723" cy="595001"/>
                    </a:xfrm>
                  </p:grpSpPr>
                  <p:sp>
                    <p:nvSpPr>
                      <p:cNvPr id="701" name="Freeform: Shape 700"/>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702" name="Oval 701"/>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703" name="Group 702"/>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704" name="Oval 703"/>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705"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nvGrpSpPr>
                    <p:cNvPr id="706" name="Group 705"/>
                    <p:cNvGrpSpPr/>
                    <p:nvPr/>
                  </p:nvGrpSpPr>
                  <p:grpSpPr>
                    <a:xfrm>
                      <a:off x="5785922" y="2388052"/>
                      <a:ext cx="154880" cy="204456"/>
                      <a:chOff x="4303314" y="3840571"/>
                      <a:chExt cx="450723" cy="595001"/>
                    </a:xfrm>
                  </p:grpSpPr>
                  <p:sp>
                    <p:nvSpPr>
                      <p:cNvPr id="707" name="Freeform: Shape 706"/>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708" name="Oval 707"/>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709" name="Group 708"/>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710" name="Oval 709"/>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711"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nvGrpSpPr>
                    <p:cNvPr id="712" name="Group 711"/>
                    <p:cNvGrpSpPr/>
                    <p:nvPr/>
                  </p:nvGrpSpPr>
                  <p:grpSpPr>
                    <a:xfrm>
                      <a:off x="5780701" y="2173183"/>
                      <a:ext cx="154880" cy="204456"/>
                      <a:chOff x="4303314" y="3840571"/>
                      <a:chExt cx="450723" cy="595001"/>
                    </a:xfrm>
                  </p:grpSpPr>
                  <p:sp>
                    <p:nvSpPr>
                      <p:cNvPr id="713" name="Freeform: Shape 712"/>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714" name="Oval 713"/>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715" name="Group 714"/>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716" name="Oval 715"/>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717"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nvGrpSpPr>
                    <p:cNvPr id="718" name="Group 717"/>
                    <p:cNvGrpSpPr/>
                    <p:nvPr/>
                  </p:nvGrpSpPr>
                  <p:grpSpPr>
                    <a:xfrm>
                      <a:off x="5969313" y="2201430"/>
                      <a:ext cx="154880" cy="204456"/>
                      <a:chOff x="4303314" y="3840571"/>
                      <a:chExt cx="450723" cy="595001"/>
                    </a:xfrm>
                  </p:grpSpPr>
                  <p:sp>
                    <p:nvSpPr>
                      <p:cNvPr id="719" name="Freeform: Shape 718"/>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720" name="Oval 719"/>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721" name="Group 720"/>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722" name="Oval 721"/>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723"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grpSp>
            <p:grpSp>
              <p:nvGrpSpPr>
                <p:cNvPr id="793" name="Group 792"/>
                <p:cNvGrpSpPr/>
                <p:nvPr/>
              </p:nvGrpSpPr>
              <p:grpSpPr>
                <a:xfrm>
                  <a:off x="1648520" y="2331414"/>
                  <a:ext cx="2799020" cy="3067985"/>
                  <a:chOff x="1648520" y="2331414"/>
                  <a:chExt cx="2799020" cy="3067985"/>
                </a:xfrm>
              </p:grpSpPr>
              <p:grpSp>
                <p:nvGrpSpPr>
                  <p:cNvPr id="792" name="Group 791"/>
                  <p:cNvGrpSpPr/>
                  <p:nvPr/>
                </p:nvGrpSpPr>
                <p:grpSpPr>
                  <a:xfrm>
                    <a:off x="3306098" y="4228413"/>
                    <a:ext cx="1141442" cy="1170986"/>
                    <a:chOff x="3306098" y="4228413"/>
                    <a:chExt cx="1141442" cy="1170986"/>
                  </a:xfrm>
                </p:grpSpPr>
                <p:grpSp>
                  <p:nvGrpSpPr>
                    <p:cNvPr id="502" name="Group 501"/>
                    <p:cNvGrpSpPr/>
                    <p:nvPr/>
                  </p:nvGrpSpPr>
                  <p:grpSpPr>
                    <a:xfrm>
                      <a:off x="4216460" y="4898973"/>
                      <a:ext cx="154880" cy="204456"/>
                      <a:chOff x="4303314" y="3840571"/>
                      <a:chExt cx="450723" cy="595001"/>
                    </a:xfrm>
                  </p:grpSpPr>
                  <p:sp>
                    <p:nvSpPr>
                      <p:cNvPr id="503" name="Freeform: Shape 502"/>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504" name="Oval 503"/>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505" name="Group 504"/>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506" name="Oval 505"/>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507"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nvGrpSpPr>
                    <p:cNvPr id="508" name="Group 507"/>
                    <p:cNvGrpSpPr/>
                    <p:nvPr/>
                  </p:nvGrpSpPr>
                  <p:grpSpPr>
                    <a:xfrm>
                      <a:off x="4067669" y="4873087"/>
                      <a:ext cx="154880" cy="204456"/>
                      <a:chOff x="4303314" y="3840571"/>
                      <a:chExt cx="450723" cy="595001"/>
                    </a:xfrm>
                  </p:grpSpPr>
                  <p:sp>
                    <p:nvSpPr>
                      <p:cNvPr id="509" name="Freeform: Shape 508"/>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510" name="Oval 509"/>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511" name="Group 510"/>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512" name="Oval 511"/>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513"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nvGrpSpPr>
                    <p:cNvPr id="514" name="Group 513"/>
                    <p:cNvGrpSpPr/>
                    <p:nvPr/>
                  </p:nvGrpSpPr>
                  <p:grpSpPr>
                    <a:xfrm>
                      <a:off x="3306098" y="5194943"/>
                      <a:ext cx="154880" cy="204456"/>
                      <a:chOff x="4303314" y="3840571"/>
                      <a:chExt cx="450723" cy="595001"/>
                    </a:xfrm>
                  </p:grpSpPr>
                  <p:sp>
                    <p:nvSpPr>
                      <p:cNvPr id="515" name="Freeform: Shape 514"/>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516" name="Oval 515"/>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517" name="Group 516"/>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518" name="Oval 517"/>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519"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nvGrpSpPr>
                    <p:cNvPr id="598" name="Group 597"/>
                    <p:cNvGrpSpPr/>
                    <p:nvPr/>
                  </p:nvGrpSpPr>
                  <p:grpSpPr>
                    <a:xfrm>
                      <a:off x="4292660" y="4228413"/>
                      <a:ext cx="154880" cy="204456"/>
                      <a:chOff x="4303314" y="3840571"/>
                      <a:chExt cx="450723" cy="595001"/>
                    </a:xfrm>
                  </p:grpSpPr>
                  <p:sp>
                    <p:nvSpPr>
                      <p:cNvPr id="599" name="Freeform: Shape 598"/>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600" name="Oval 599"/>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601" name="Group 600"/>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602" name="Oval 601"/>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603"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grpSp>
                <p:nvGrpSpPr>
                  <p:cNvPr id="791" name="Group 790"/>
                  <p:cNvGrpSpPr/>
                  <p:nvPr/>
                </p:nvGrpSpPr>
                <p:grpSpPr>
                  <a:xfrm>
                    <a:off x="1648520" y="2331414"/>
                    <a:ext cx="2037478" cy="1051090"/>
                    <a:chOff x="1648520" y="2331414"/>
                    <a:chExt cx="2037478" cy="1051090"/>
                  </a:xfrm>
                </p:grpSpPr>
                <p:grpSp>
                  <p:nvGrpSpPr>
                    <p:cNvPr id="731" name="Group 730"/>
                    <p:cNvGrpSpPr/>
                    <p:nvPr/>
                  </p:nvGrpSpPr>
                  <p:grpSpPr>
                    <a:xfrm>
                      <a:off x="1724720" y="2391993"/>
                      <a:ext cx="154880" cy="204456"/>
                      <a:chOff x="4303314" y="3840571"/>
                      <a:chExt cx="450723" cy="595001"/>
                    </a:xfrm>
                  </p:grpSpPr>
                  <p:sp>
                    <p:nvSpPr>
                      <p:cNvPr id="732" name="Freeform: Shape 731"/>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733" name="Oval 732"/>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734" name="Group 733"/>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735" name="Oval 734"/>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736"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nvGrpSpPr>
                    <p:cNvPr id="737" name="Group 736"/>
                    <p:cNvGrpSpPr/>
                    <p:nvPr/>
                  </p:nvGrpSpPr>
                  <p:grpSpPr>
                    <a:xfrm>
                      <a:off x="1648520" y="2643453"/>
                      <a:ext cx="154880" cy="204456"/>
                      <a:chOff x="4303314" y="3840571"/>
                      <a:chExt cx="450723" cy="595001"/>
                    </a:xfrm>
                  </p:grpSpPr>
                  <p:sp>
                    <p:nvSpPr>
                      <p:cNvPr id="738" name="Freeform: Shape 737"/>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739" name="Oval 738"/>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740" name="Group 739"/>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741" name="Oval 740"/>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742"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nvGrpSpPr>
                    <p:cNvPr id="743" name="Group 742"/>
                    <p:cNvGrpSpPr/>
                    <p:nvPr/>
                  </p:nvGrpSpPr>
                  <p:grpSpPr>
                    <a:xfrm>
                      <a:off x="2197295" y="2704993"/>
                      <a:ext cx="154880" cy="204456"/>
                      <a:chOff x="4303314" y="3840571"/>
                      <a:chExt cx="450723" cy="595001"/>
                    </a:xfrm>
                  </p:grpSpPr>
                  <p:sp>
                    <p:nvSpPr>
                      <p:cNvPr id="744" name="Freeform: Shape 743"/>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745" name="Oval 744"/>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746" name="Group 745"/>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747" name="Oval 746"/>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748"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nvGrpSpPr>
                    <p:cNvPr id="749" name="Group 748"/>
                    <p:cNvGrpSpPr/>
                    <p:nvPr/>
                  </p:nvGrpSpPr>
                  <p:grpSpPr>
                    <a:xfrm>
                      <a:off x="2571170" y="2629059"/>
                      <a:ext cx="154880" cy="204456"/>
                      <a:chOff x="4303314" y="3840571"/>
                      <a:chExt cx="450723" cy="595001"/>
                    </a:xfrm>
                  </p:grpSpPr>
                  <p:sp>
                    <p:nvSpPr>
                      <p:cNvPr id="750" name="Freeform: Shape 749"/>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751" name="Oval 750"/>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752" name="Group 751"/>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753" name="Oval 752"/>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754"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nvGrpSpPr>
                    <p:cNvPr id="755" name="Group 754"/>
                    <p:cNvGrpSpPr/>
                    <p:nvPr/>
                  </p:nvGrpSpPr>
                  <p:grpSpPr>
                    <a:xfrm>
                      <a:off x="2814691" y="2605354"/>
                      <a:ext cx="154880" cy="204456"/>
                      <a:chOff x="4303314" y="3840571"/>
                      <a:chExt cx="450723" cy="595001"/>
                    </a:xfrm>
                  </p:grpSpPr>
                  <p:sp>
                    <p:nvSpPr>
                      <p:cNvPr id="756" name="Freeform: Shape 755"/>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757" name="Oval 756"/>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758" name="Group 757"/>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759" name="Oval 758"/>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760"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nvGrpSpPr>
                    <p:cNvPr id="761" name="Group 760"/>
                    <p:cNvGrpSpPr/>
                    <p:nvPr/>
                  </p:nvGrpSpPr>
                  <p:grpSpPr>
                    <a:xfrm>
                      <a:off x="3088327" y="2567876"/>
                      <a:ext cx="154880" cy="204456"/>
                      <a:chOff x="4303314" y="3840571"/>
                      <a:chExt cx="450723" cy="595001"/>
                    </a:xfrm>
                  </p:grpSpPr>
                  <p:sp>
                    <p:nvSpPr>
                      <p:cNvPr id="762" name="Freeform: Shape 761"/>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763" name="Oval 762"/>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764" name="Group 763"/>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765" name="Oval 764"/>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766"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nvGrpSpPr>
                    <p:cNvPr id="767" name="Group 766"/>
                    <p:cNvGrpSpPr/>
                    <p:nvPr/>
                  </p:nvGrpSpPr>
                  <p:grpSpPr>
                    <a:xfrm>
                      <a:off x="3531118" y="2331414"/>
                      <a:ext cx="154880" cy="204456"/>
                      <a:chOff x="4303314" y="3840571"/>
                      <a:chExt cx="450723" cy="595001"/>
                    </a:xfrm>
                  </p:grpSpPr>
                  <p:sp>
                    <p:nvSpPr>
                      <p:cNvPr id="768" name="Freeform: Shape 767"/>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769" name="Oval 768"/>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770" name="Group 769"/>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771" name="Oval 770"/>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772"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nvGrpSpPr>
                    <p:cNvPr id="773" name="Group 772"/>
                    <p:cNvGrpSpPr/>
                    <p:nvPr/>
                  </p:nvGrpSpPr>
                  <p:grpSpPr>
                    <a:xfrm>
                      <a:off x="3058444" y="2804509"/>
                      <a:ext cx="154880" cy="204456"/>
                      <a:chOff x="4303314" y="3840571"/>
                      <a:chExt cx="450723" cy="595001"/>
                    </a:xfrm>
                  </p:grpSpPr>
                  <p:sp>
                    <p:nvSpPr>
                      <p:cNvPr id="774" name="Freeform: Shape 773"/>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775" name="Oval 774"/>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776" name="Group 775"/>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777" name="Oval 776"/>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778"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nvGrpSpPr>
                    <p:cNvPr id="779" name="Group 778"/>
                    <p:cNvGrpSpPr/>
                    <p:nvPr/>
                  </p:nvGrpSpPr>
                  <p:grpSpPr>
                    <a:xfrm>
                      <a:off x="2989792" y="2918829"/>
                      <a:ext cx="154880" cy="204456"/>
                      <a:chOff x="4303314" y="3840571"/>
                      <a:chExt cx="450723" cy="595001"/>
                    </a:xfrm>
                  </p:grpSpPr>
                  <p:sp>
                    <p:nvSpPr>
                      <p:cNvPr id="780" name="Freeform: Shape 779"/>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781" name="Oval 780"/>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782" name="Group 781"/>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783" name="Oval 782"/>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784"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nvGrpSpPr>
                    <p:cNvPr id="785" name="Group 784"/>
                    <p:cNvGrpSpPr/>
                    <p:nvPr/>
                  </p:nvGrpSpPr>
                  <p:grpSpPr>
                    <a:xfrm>
                      <a:off x="2373798" y="3178048"/>
                      <a:ext cx="154880" cy="204456"/>
                      <a:chOff x="4303314" y="3840571"/>
                      <a:chExt cx="450723" cy="595001"/>
                    </a:xfrm>
                  </p:grpSpPr>
                  <p:sp>
                    <p:nvSpPr>
                      <p:cNvPr id="786" name="Freeform: Shape 785"/>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787" name="Oval 786"/>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788" name="Group 787"/>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789" name="Oval 788"/>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790"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grpSp>
          </p:grpSp>
          <p:grpSp>
            <p:nvGrpSpPr>
              <p:cNvPr id="3" name="Group 2"/>
              <p:cNvGrpSpPr/>
              <p:nvPr/>
            </p:nvGrpSpPr>
            <p:grpSpPr>
              <a:xfrm>
                <a:off x="6478896" y="5106179"/>
                <a:ext cx="154880" cy="204456"/>
                <a:chOff x="3458498" y="5347343"/>
                <a:chExt cx="154880" cy="204456"/>
              </a:xfrm>
            </p:grpSpPr>
            <p:sp>
              <p:nvSpPr>
                <p:cNvPr id="520" name="Freeform: Shape 519"/>
                <p:cNvSpPr/>
                <p:nvPr/>
              </p:nvSpPr>
              <p:spPr>
                <a:xfrm>
                  <a:off x="3458498" y="5347343"/>
                  <a:ext cx="154880" cy="204456"/>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521" name="Oval 520"/>
                <p:cNvSpPr/>
                <p:nvPr/>
              </p:nvSpPr>
              <p:spPr bwMode="auto">
                <a:xfrm>
                  <a:off x="3472366" y="5360909"/>
                  <a:ext cx="127143" cy="127142"/>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sp>
              <p:nvSpPr>
                <p:cNvPr id="522" name="Freeform 123"/>
                <p:cNvSpPr>
                  <a:spLocks noEditPoints="1"/>
                </p:cNvSpPr>
                <p:nvPr/>
              </p:nvSpPr>
              <p:spPr bwMode="auto">
                <a:xfrm>
                  <a:off x="3503533" y="5389020"/>
                  <a:ext cx="64811" cy="75897"/>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solidFill>
                  <a:schemeClr val="tx2">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nvGrpSpPr>
              <p:cNvPr id="526" name="Group 525"/>
              <p:cNvGrpSpPr/>
              <p:nvPr/>
            </p:nvGrpSpPr>
            <p:grpSpPr>
              <a:xfrm>
                <a:off x="6237448" y="5328658"/>
                <a:ext cx="154880" cy="204456"/>
                <a:chOff x="3458498" y="5347343"/>
                <a:chExt cx="154880" cy="204456"/>
              </a:xfrm>
            </p:grpSpPr>
            <p:sp>
              <p:nvSpPr>
                <p:cNvPr id="527" name="Freeform: Shape 526"/>
                <p:cNvSpPr/>
                <p:nvPr/>
              </p:nvSpPr>
              <p:spPr>
                <a:xfrm>
                  <a:off x="3458498" y="5347343"/>
                  <a:ext cx="154880" cy="204456"/>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528" name="Oval 527"/>
                <p:cNvSpPr/>
                <p:nvPr/>
              </p:nvSpPr>
              <p:spPr bwMode="auto">
                <a:xfrm>
                  <a:off x="3472366" y="5360909"/>
                  <a:ext cx="127143" cy="127142"/>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sp>
              <p:nvSpPr>
                <p:cNvPr id="529" name="Freeform 123"/>
                <p:cNvSpPr>
                  <a:spLocks noEditPoints="1"/>
                </p:cNvSpPr>
                <p:nvPr/>
              </p:nvSpPr>
              <p:spPr bwMode="auto">
                <a:xfrm>
                  <a:off x="3503533" y="5389020"/>
                  <a:ext cx="64811" cy="75897"/>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solidFill>
                  <a:schemeClr val="tx2">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grpSp>
        <p:nvGrpSpPr>
          <p:cNvPr id="827" name="Group 826"/>
          <p:cNvGrpSpPr/>
          <p:nvPr/>
        </p:nvGrpSpPr>
        <p:grpSpPr>
          <a:xfrm>
            <a:off x="554627" y="1903677"/>
            <a:ext cx="11170415" cy="3964391"/>
            <a:chOff x="542937" y="1866519"/>
            <a:chExt cx="10952381" cy="3887011"/>
          </a:xfrm>
        </p:grpSpPr>
        <p:sp>
          <p:nvSpPr>
            <p:cNvPr id="446" name="Oval 74"/>
            <p:cNvSpPr>
              <a:spLocks noChangeArrowheads="1"/>
            </p:cNvSpPr>
            <p:nvPr/>
          </p:nvSpPr>
          <p:spPr bwMode="auto">
            <a:xfrm>
              <a:off x="5812106" y="2452259"/>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grpSp>
          <p:nvGrpSpPr>
            <p:cNvPr id="730" name="Group 729"/>
            <p:cNvGrpSpPr/>
            <p:nvPr/>
          </p:nvGrpSpPr>
          <p:grpSpPr>
            <a:xfrm>
              <a:off x="542937" y="1866519"/>
              <a:ext cx="10952381" cy="3887011"/>
              <a:chOff x="542937" y="1866519"/>
              <a:chExt cx="10952381" cy="3887011"/>
            </a:xfrm>
          </p:grpSpPr>
          <p:grpSp>
            <p:nvGrpSpPr>
              <p:cNvPr id="728" name="Group 727"/>
              <p:cNvGrpSpPr/>
              <p:nvPr/>
            </p:nvGrpSpPr>
            <p:grpSpPr>
              <a:xfrm>
                <a:off x="542937" y="1866519"/>
                <a:ext cx="6366626" cy="3611357"/>
                <a:chOff x="542937" y="1866519"/>
                <a:chExt cx="6366626" cy="3611357"/>
              </a:xfrm>
            </p:grpSpPr>
            <p:sp>
              <p:nvSpPr>
                <p:cNvPr id="438" name="Oval 74"/>
                <p:cNvSpPr>
                  <a:spLocks noChangeArrowheads="1"/>
                </p:cNvSpPr>
                <p:nvPr/>
              </p:nvSpPr>
              <p:spPr bwMode="auto">
                <a:xfrm>
                  <a:off x="6424423" y="1866519"/>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39" name="Oval 74"/>
                <p:cNvSpPr>
                  <a:spLocks noChangeArrowheads="1"/>
                </p:cNvSpPr>
                <p:nvPr/>
              </p:nvSpPr>
              <p:spPr bwMode="auto">
                <a:xfrm>
                  <a:off x="6210825" y="1912614"/>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grpSp>
              <p:nvGrpSpPr>
                <p:cNvPr id="727" name="Group 726"/>
                <p:cNvGrpSpPr/>
                <p:nvPr/>
              </p:nvGrpSpPr>
              <p:grpSpPr>
                <a:xfrm>
                  <a:off x="542937" y="2152893"/>
                  <a:ext cx="6366626" cy="3324983"/>
                  <a:chOff x="542937" y="2152893"/>
                  <a:chExt cx="6366626" cy="3324983"/>
                </a:xfrm>
              </p:grpSpPr>
              <p:grpSp>
                <p:nvGrpSpPr>
                  <p:cNvPr id="725" name="Group 724"/>
                  <p:cNvGrpSpPr/>
                  <p:nvPr/>
                </p:nvGrpSpPr>
                <p:grpSpPr>
                  <a:xfrm>
                    <a:off x="542937" y="2442210"/>
                    <a:ext cx="3882536" cy="3025541"/>
                    <a:chOff x="542937" y="2442210"/>
                    <a:chExt cx="3882536" cy="3025541"/>
                  </a:xfrm>
                </p:grpSpPr>
                <p:sp>
                  <p:nvSpPr>
                    <p:cNvPr id="304" name="Oval 74"/>
                    <p:cNvSpPr>
                      <a:spLocks noChangeArrowheads="1"/>
                    </p:cNvSpPr>
                    <p:nvPr/>
                  </p:nvSpPr>
                  <p:spPr bwMode="auto">
                    <a:xfrm>
                      <a:off x="1585785" y="2442210"/>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05" name="Oval 74"/>
                    <p:cNvSpPr>
                      <a:spLocks noChangeArrowheads="1"/>
                    </p:cNvSpPr>
                    <p:nvPr/>
                  </p:nvSpPr>
                  <p:spPr bwMode="auto">
                    <a:xfrm>
                      <a:off x="1675129" y="2797365"/>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06" name="Oval 74"/>
                    <p:cNvSpPr>
                      <a:spLocks noChangeArrowheads="1"/>
                    </p:cNvSpPr>
                    <p:nvPr/>
                  </p:nvSpPr>
                  <p:spPr bwMode="auto">
                    <a:xfrm>
                      <a:off x="1968023" y="3084983"/>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18" name="Oval 74"/>
                    <p:cNvSpPr>
                      <a:spLocks noChangeArrowheads="1"/>
                    </p:cNvSpPr>
                    <p:nvPr/>
                  </p:nvSpPr>
                  <p:spPr bwMode="auto">
                    <a:xfrm>
                      <a:off x="4247673" y="5059189"/>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19" name="Oval 74"/>
                    <p:cNvSpPr>
                      <a:spLocks noChangeArrowheads="1"/>
                    </p:cNvSpPr>
                    <p:nvPr/>
                  </p:nvSpPr>
                  <p:spPr bwMode="auto">
                    <a:xfrm>
                      <a:off x="2401411" y="3324067"/>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20" name="Oval 74"/>
                    <p:cNvSpPr>
                      <a:spLocks noChangeArrowheads="1"/>
                    </p:cNvSpPr>
                    <p:nvPr/>
                  </p:nvSpPr>
                  <p:spPr bwMode="auto">
                    <a:xfrm>
                      <a:off x="2518886" y="3308192"/>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22" name="Oval 74"/>
                    <p:cNvSpPr>
                      <a:spLocks noChangeArrowheads="1"/>
                    </p:cNvSpPr>
                    <p:nvPr/>
                  </p:nvSpPr>
                  <p:spPr bwMode="auto">
                    <a:xfrm>
                      <a:off x="2609849" y="2812099"/>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23" name="Oval 74"/>
                    <p:cNvSpPr>
                      <a:spLocks noChangeArrowheads="1"/>
                    </p:cNvSpPr>
                    <p:nvPr/>
                  </p:nvSpPr>
                  <p:spPr bwMode="auto">
                    <a:xfrm>
                      <a:off x="2851467" y="2781994"/>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21" name="Oval 74"/>
                    <p:cNvSpPr>
                      <a:spLocks noChangeArrowheads="1"/>
                    </p:cNvSpPr>
                    <p:nvPr/>
                  </p:nvSpPr>
                  <p:spPr bwMode="auto">
                    <a:xfrm>
                      <a:off x="2231899" y="2916552"/>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25" name="Oval 74"/>
                    <p:cNvSpPr>
                      <a:spLocks noChangeArrowheads="1"/>
                    </p:cNvSpPr>
                    <p:nvPr/>
                  </p:nvSpPr>
                  <p:spPr bwMode="auto">
                    <a:xfrm>
                      <a:off x="3120549" y="2740977"/>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26" name="Oval 74"/>
                    <p:cNvSpPr>
                      <a:spLocks noChangeArrowheads="1"/>
                    </p:cNvSpPr>
                    <p:nvPr/>
                  </p:nvSpPr>
                  <p:spPr bwMode="auto">
                    <a:xfrm>
                      <a:off x="3089219" y="2953894"/>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01" name="Oval 74"/>
                    <p:cNvSpPr>
                      <a:spLocks noChangeArrowheads="1"/>
                    </p:cNvSpPr>
                    <p:nvPr/>
                  </p:nvSpPr>
                  <p:spPr bwMode="auto">
                    <a:xfrm>
                      <a:off x="4334033" y="4383549"/>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02" name="Oval 74"/>
                    <p:cNvSpPr>
                      <a:spLocks noChangeArrowheads="1"/>
                    </p:cNvSpPr>
                    <p:nvPr/>
                  </p:nvSpPr>
                  <p:spPr bwMode="auto">
                    <a:xfrm>
                      <a:off x="4100353" y="5018549"/>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03" name="Oval 74"/>
                    <p:cNvSpPr>
                      <a:spLocks noChangeArrowheads="1"/>
                    </p:cNvSpPr>
                    <p:nvPr/>
                  </p:nvSpPr>
                  <p:spPr bwMode="auto">
                    <a:xfrm>
                      <a:off x="4074953" y="4982989"/>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04" name="Oval 74"/>
                    <p:cNvSpPr>
                      <a:spLocks noChangeArrowheads="1"/>
                    </p:cNvSpPr>
                    <p:nvPr/>
                  </p:nvSpPr>
                  <p:spPr bwMode="auto">
                    <a:xfrm>
                      <a:off x="3338606" y="5373771"/>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07" name="Oval 74"/>
                    <p:cNvSpPr>
                      <a:spLocks noChangeArrowheads="1"/>
                    </p:cNvSpPr>
                    <p:nvPr/>
                  </p:nvSpPr>
                  <p:spPr bwMode="auto">
                    <a:xfrm>
                      <a:off x="3486689" y="3645933"/>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08" name="Oval 74"/>
                    <p:cNvSpPr>
                      <a:spLocks noChangeArrowheads="1"/>
                    </p:cNvSpPr>
                    <p:nvPr/>
                  </p:nvSpPr>
                  <p:spPr bwMode="auto">
                    <a:xfrm>
                      <a:off x="3056905" y="3399921"/>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09" name="Oval 74"/>
                    <p:cNvSpPr>
                      <a:spLocks noChangeArrowheads="1"/>
                    </p:cNvSpPr>
                    <p:nvPr/>
                  </p:nvSpPr>
                  <p:spPr bwMode="auto">
                    <a:xfrm>
                      <a:off x="2324175" y="3589647"/>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10" name="Oval 74"/>
                    <p:cNvSpPr>
                      <a:spLocks noChangeArrowheads="1"/>
                    </p:cNvSpPr>
                    <p:nvPr/>
                  </p:nvSpPr>
                  <p:spPr bwMode="auto">
                    <a:xfrm>
                      <a:off x="2899543" y="3146824"/>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11" name="Oval 74"/>
                    <p:cNvSpPr>
                      <a:spLocks noChangeArrowheads="1"/>
                    </p:cNvSpPr>
                    <p:nvPr/>
                  </p:nvSpPr>
                  <p:spPr bwMode="auto">
                    <a:xfrm>
                      <a:off x="1629231" y="2547231"/>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12" name="Oval 74"/>
                    <p:cNvSpPr>
                      <a:spLocks noChangeArrowheads="1"/>
                    </p:cNvSpPr>
                    <p:nvPr/>
                  </p:nvSpPr>
                  <p:spPr bwMode="auto">
                    <a:xfrm>
                      <a:off x="1729441" y="2604786"/>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13" name="Oval 74"/>
                    <p:cNvSpPr>
                      <a:spLocks noChangeArrowheads="1"/>
                    </p:cNvSpPr>
                    <p:nvPr/>
                  </p:nvSpPr>
                  <p:spPr bwMode="auto">
                    <a:xfrm>
                      <a:off x="3418955" y="2565092"/>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14" name="Oval 74"/>
                    <p:cNvSpPr>
                      <a:spLocks noChangeArrowheads="1"/>
                    </p:cNvSpPr>
                    <p:nvPr/>
                  </p:nvSpPr>
                  <p:spPr bwMode="auto">
                    <a:xfrm>
                      <a:off x="3344526" y="2750194"/>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15" name="Oval 74"/>
                    <p:cNvSpPr>
                      <a:spLocks noChangeArrowheads="1"/>
                    </p:cNvSpPr>
                    <p:nvPr/>
                  </p:nvSpPr>
                  <p:spPr bwMode="auto">
                    <a:xfrm>
                      <a:off x="3240416" y="2850198"/>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16" name="Oval 74"/>
                    <p:cNvSpPr>
                      <a:spLocks noChangeArrowheads="1"/>
                    </p:cNvSpPr>
                    <p:nvPr/>
                  </p:nvSpPr>
                  <p:spPr bwMode="auto">
                    <a:xfrm>
                      <a:off x="542937" y="3568524"/>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17" name="Oval 74"/>
                    <p:cNvSpPr>
                      <a:spLocks noChangeArrowheads="1"/>
                    </p:cNvSpPr>
                    <p:nvPr/>
                  </p:nvSpPr>
                  <p:spPr bwMode="auto">
                    <a:xfrm>
                      <a:off x="1765086" y="3117915"/>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18" name="Oval 74"/>
                    <p:cNvSpPr>
                      <a:spLocks noChangeArrowheads="1"/>
                    </p:cNvSpPr>
                    <p:nvPr/>
                  </p:nvSpPr>
                  <p:spPr bwMode="auto">
                    <a:xfrm>
                      <a:off x="1857480" y="3020070"/>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19" name="Oval 74"/>
                    <p:cNvSpPr>
                      <a:spLocks noChangeArrowheads="1"/>
                    </p:cNvSpPr>
                    <p:nvPr/>
                  </p:nvSpPr>
                  <p:spPr bwMode="auto">
                    <a:xfrm>
                      <a:off x="2443047" y="3171336"/>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grpSp>
              <p:grpSp>
                <p:nvGrpSpPr>
                  <p:cNvPr id="726" name="Group 725"/>
                  <p:cNvGrpSpPr/>
                  <p:nvPr/>
                </p:nvGrpSpPr>
                <p:grpSpPr>
                  <a:xfrm>
                    <a:off x="5286394" y="2152893"/>
                    <a:ext cx="1623169" cy="3324983"/>
                    <a:chOff x="5286394" y="2152893"/>
                    <a:chExt cx="1623169" cy="3324983"/>
                  </a:xfrm>
                </p:grpSpPr>
                <p:sp>
                  <p:nvSpPr>
                    <p:cNvPr id="327" name="Oval 74"/>
                    <p:cNvSpPr>
                      <a:spLocks noChangeArrowheads="1"/>
                    </p:cNvSpPr>
                    <p:nvPr/>
                  </p:nvSpPr>
                  <p:spPr bwMode="auto">
                    <a:xfrm>
                      <a:off x="5760016" y="2755776"/>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28" name="Oval 74"/>
                    <p:cNvSpPr>
                      <a:spLocks noChangeArrowheads="1"/>
                    </p:cNvSpPr>
                    <p:nvPr/>
                  </p:nvSpPr>
                  <p:spPr bwMode="auto">
                    <a:xfrm>
                      <a:off x="5687218" y="2535079"/>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30" name="Oval 74"/>
                    <p:cNvSpPr>
                      <a:spLocks noChangeArrowheads="1"/>
                    </p:cNvSpPr>
                    <p:nvPr/>
                  </p:nvSpPr>
                  <p:spPr bwMode="auto">
                    <a:xfrm>
                      <a:off x="6059011" y="2623344"/>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05" name="Oval 74"/>
                    <p:cNvSpPr>
                      <a:spLocks noChangeArrowheads="1"/>
                    </p:cNvSpPr>
                    <p:nvPr/>
                  </p:nvSpPr>
                  <p:spPr bwMode="auto">
                    <a:xfrm>
                      <a:off x="6604404" y="5099416"/>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06" name="Oval 74"/>
                    <p:cNvSpPr>
                      <a:spLocks noChangeArrowheads="1"/>
                    </p:cNvSpPr>
                    <p:nvPr/>
                  </p:nvSpPr>
                  <p:spPr bwMode="auto">
                    <a:xfrm>
                      <a:off x="6248804" y="5383896"/>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31" name="Oval 74"/>
                    <p:cNvSpPr>
                      <a:spLocks noChangeArrowheads="1"/>
                    </p:cNvSpPr>
                    <p:nvPr/>
                  </p:nvSpPr>
                  <p:spPr bwMode="auto">
                    <a:xfrm>
                      <a:off x="5286394" y="2961180"/>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32" name="Oval 74"/>
                    <p:cNvSpPr>
                      <a:spLocks noChangeArrowheads="1"/>
                    </p:cNvSpPr>
                    <p:nvPr/>
                  </p:nvSpPr>
                  <p:spPr bwMode="auto">
                    <a:xfrm>
                      <a:off x="5533436" y="2882204"/>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33" name="Oval 74"/>
                    <p:cNvSpPr>
                      <a:spLocks noChangeArrowheads="1"/>
                    </p:cNvSpPr>
                    <p:nvPr/>
                  </p:nvSpPr>
                  <p:spPr bwMode="auto">
                    <a:xfrm>
                      <a:off x="5661424" y="2869495"/>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34" name="Oval 74"/>
                    <p:cNvSpPr>
                      <a:spLocks noChangeArrowheads="1"/>
                    </p:cNvSpPr>
                    <p:nvPr/>
                  </p:nvSpPr>
                  <p:spPr bwMode="auto">
                    <a:xfrm>
                      <a:off x="6392944" y="2989510"/>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35" name="Oval 74"/>
                    <p:cNvSpPr>
                      <a:spLocks noChangeArrowheads="1"/>
                    </p:cNvSpPr>
                    <p:nvPr/>
                  </p:nvSpPr>
                  <p:spPr bwMode="auto">
                    <a:xfrm>
                      <a:off x="6368578" y="2781994"/>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36" name="Oval 74"/>
                    <p:cNvSpPr>
                      <a:spLocks noChangeArrowheads="1"/>
                    </p:cNvSpPr>
                    <p:nvPr/>
                  </p:nvSpPr>
                  <p:spPr bwMode="auto">
                    <a:xfrm>
                      <a:off x="6451330" y="2674434"/>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37" name="Oval 74"/>
                    <p:cNvSpPr>
                      <a:spLocks noChangeArrowheads="1"/>
                    </p:cNvSpPr>
                    <p:nvPr/>
                  </p:nvSpPr>
                  <p:spPr bwMode="auto">
                    <a:xfrm>
                      <a:off x="6818123" y="2163699"/>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40" name="Oval 74"/>
                    <p:cNvSpPr>
                      <a:spLocks noChangeArrowheads="1"/>
                    </p:cNvSpPr>
                    <p:nvPr/>
                  </p:nvSpPr>
                  <p:spPr bwMode="auto">
                    <a:xfrm>
                      <a:off x="6007893" y="2152893"/>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41" name="Oval 74"/>
                    <p:cNvSpPr>
                      <a:spLocks noChangeArrowheads="1"/>
                    </p:cNvSpPr>
                    <p:nvPr/>
                  </p:nvSpPr>
                  <p:spPr bwMode="auto">
                    <a:xfrm>
                      <a:off x="6294524" y="2319827"/>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42" name="Oval 74"/>
                    <p:cNvSpPr>
                      <a:spLocks noChangeArrowheads="1"/>
                    </p:cNvSpPr>
                    <p:nvPr/>
                  </p:nvSpPr>
                  <p:spPr bwMode="auto">
                    <a:xfrm>
                      <a:off x="6350228" y="2571345"/>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43" name="Oval 74"/>
                    <p:cNvSpPr>
                      <a:spLocks noChangeArrowheads="1"/>
                    </p:cNvSpPr>
                    <p:nvPr/>
                  </p:nvSpPr>
                  <p:spPr bwMode="auto">
                    <a:xfrm>
                      <a:off x="6269168" y="2702780"/>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44" name="Oval 74"/>
                    <p:cNvSpPr>
                      <a:spLocks noChangeArrowheads="1"/>
                    </p:cNvSpPr>
                    <p:nvPr/>
                  </p:nvSpPr>
                  <p:spPr bwMode="auto">
                    <a:xfrm>
                      <a:off x="6240450" y="2548172"/>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45" name="Oval 74"/>
                    <p:cNvSpPr>
                      <a:spLocks noChangeArrowheads="1"/>
                    </p:cNvSpPr>
                    <p:nvPr/>
                  </p:nvSpPr>
                  <p:spPr bwMode="auto">
                    <a:xfrm>
                      <a:off x="6190096" y="2462109"/>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47" name="Oval 74"/>
                    <p:cNvSpPr>
                      <a:spLocks noChangeArrowheads="1"/>
                    </p:cNvSpPr>
                    <p:nvPr/>
                  </p:nvSpPr>
                  <p:spPr bwMode="auto">
                    <a:xfrm>
                      <a:off x="5921738" y="2460322"/>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48" name="Oval 74"/>
                    <p:cNvSpPr>
                      <a:spLocks noChangeArrowheads="1"/>
                    </p:cNvSpPr>
                    <p:nvPr/>
                  </p:nvSpPr>
                  <p:spPr bwMode="auto">
                    <a:xfrm>
                      <a:off x="5888623" y="2586942"/>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49" name="Oval 74"/>
                    <p:cNvSpPr>
                      <a:spLocks noChangeArrowheads="1"/>
                    </p:cNvSpPr>
                    <p:nvPr/>
                  </p:nvSpPr>
                  <p:spPr bwMode="auto">
                    <a:xfrm>
                      <a:off x="5932707" y="2717691"/>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51" name="Oval 74"/>
                    <p:cNvSpPr>
                      <a:spLocks noChangeArrowheads="1"/>
                    </p:cNvSpPr>
                    <p:nvPr/>
                  </p:nvSpPr>
                  <p:spPr bwMode="auto">
                    <a:xfrm>
                      <a:off x="5548503" y="2251943"/>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50" name="Oval 74"/>
                    <p:cNvSpPr>
                      <a:spLocks noChangeArrowheads="1"/>
                    </p:cNvSpPr>
                    <p:nvPr/>
                  </p:nvSpPr>
                  <p:spPr bwMode="auto">
                    <a:xfrm>
                      <a:off x="5388644" y="2333493"/>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29" name="Oval 74"/>
                    <p:cNvSpPr>
                      <a:spLocks noChangeArrowheads="1"/>
                    </p:cNvSpPr>
                    <p:nvPr/>
                  </p:nvSpPr>
                  <p:spPr bwMode="auto">
                    <a:xfrm>
                      <a:off x="5546514" y="2400617"/>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53" name="Oval 74"/>
                    <p:cNvSpPr>
                      <a:spLocks noChangeArrowheads="1"/>
                    </p:cNvSpPr>
                    <p:nvPr/>
                  </p:nvSpPr>
                  <p:spPr bwMode="auto">
                    <a:xfrm>
                      <a:off x="5815662" y="2325850"/>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54" name="Oval 74"/>
                    <p:cNvSpPr>
                      <a:spLocks noChangeArrowheads="1"/>
                    </p:cNvSpPr>
                    <p:nvPr/>
                  </p:nvSpPr>
                  <p:spPr bwMode="auto">
                    <a:xfrm>
                      <a:off x="6081598" y="2309707"/>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55" name="Oval 74"/>
                    <p:cNvSpPr>
                      <a:spLocks noChangeArrowheads="1"/>
                    </p:cNvSpPr>
                    <p:nvPr/>
                  </p:nvSpPr>
                  <p:spPr bwMode="auto">
                    <a:xfrm>
                      <a:off x="6042282" y="2399081"/>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grpSp>
            </p:grpSp>
          </p:grpSp>
          <p:grpSp>
            <p:nvGrpSpPr>
              <p:cNvPr id="729" name="Group 728"/>
              <p:cNvGrpSpPr/>
              <p:nvPr/>
            </p:nvGrpSpPr>
            <p:grpSpPr>
              <a:xfrm>
                <a:off x="8050645" y="2850512"/>
                <a:ext cx="3444673" cy="2903018"/>
                <a:chOff x="8050645" y="2850512"/>
                <a:chExt cx="3444673" cy="2903018"/>
              </a:xfrm>
            </p:grpSpPr>
            <p:sp>
              <p:nvSpPr>
                <p:cNvPr id="307" name="Oval 74"/>
                <p:cNvSpPr>
                  <a:spLocks noChangeArrowheads="1"/>
                </p:cNvSpPr>
                <p:nvPr/>
              </p:nvSpPr>
              <p:spPr bwMode="auto">
                <a:xfrm>
                  <a:off x="10550683" y="5442263"/>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08" name="Oval 74"/>
                <p:cNvSpPr>
                  <a:spLocks noChangeArrowheads="1"/>
                </p:cNvSpPr>
                <p:nvPr/>
              </p:nvSpPr>
              <p:spPr bwMode="auto">
                <a:xfrm>
                  <a:off x="10417968" y="5620678"/>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09" name="Oval 74"/>
                <p:cNvSpPr>
                  <a:spLocks noChangeArrowheads="1"/>
                </p:cNvSpPr>
                <p:nvPr/>
              </p:nvSpPr>
              <p:spPr bwMode="auto">
                <a:xfrm>
                  <a:off x="10226389" y="2965223"/>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10" name="Oval 74"/>
                <p:cNvSpPr>
                  <a:spLocks noChangeArrowheads="1"/>
                </p:cNvSpPr>
                <p:nvPr/>
              </p:nvSpPr>
              <p:spPr bwMode="auto">
                <a:xfrm>
                  <a:off x="10095706" y="3095204"/>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11" name="Oval 74"/>
                <p:cNvSpPr>
                  <a:spLocks noChangeArrowheads="1"/>
                </p:cNvSpPr>
                <p:nvPr/>
              </p:nvSpPr>
              <p:spPr bwMode="auto">
                <a:xfrm>
                  <a:off x="9884282" y="3007892"/>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12" name="Oval 74"/>
                <p:cNvSpPr>
                  <a:spLocks noChangeArrowheads="1"/>
                </p:cNvSpPr>
                <p:nvPr/>
              </p:nvSpPr>
              <p:spPr bwMode="auto">
                <a:xfrm>
                  <a:off x="9784873" y="2863406"/>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13" name="Oval 74"/>
                <p:cNvSpPr>
                  <a:spLocks noChangeArrowheads="1"/>
                </p:cNvSpPr>
                <p:nvPr/>
              </p:nvSpPr>
              <p:spPr bwMode="auto">
                <a:xfrm>
                  <a:off x="9486673" y="2850512"/>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14" name="Oval 74"/>
                <p:cNvSpPr>
                  <a:spLocks noChangeArrowheads="1"/>
                </p:cNvSpPr>
                <p:nvPr/>
              </p:nvSpPr>
              <p:spPr bwMode="auto">
                <a:xfrm>
                  <a:off x="9530714" y="3253011"/>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15" name="Oval 74"/>
                <p:cNvSpPr>
                  <a:spLocks noChangeArrowheads="1"/>
                </p:cNvSpPr>
                <p:nvPr/>
              </p:nvSpPr>
              <p:spPr bwMode="auto">
                <a:xfrm>
                  <a:off x="9377330" y="3479332"/>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16" name="Oval 74"/>
                <p:cNvSpPr>
                  <a:spLocks noChangeArrowheads="1"/>
                </p:cNvSpPr>
                <p:nvPr/>
              </p:nvSpPr>
              <p:spPr bwMode="auto">
                <a:xfrm>
                  <a:off x="8050645" y="3646044"/>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17" name="Oval 74"/>
                <p:cNvSpPr>
                  <a:spLocks noChangeArrowheads="1"/>
                </p:cNvSpPr>
                <p:nvPr/>
              </p:nvSpPr>
              <p:spPr bwMode="auto">
                <a:xfrm>
                  <a:off x="8210517" y="3973097"/>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00" name="Oval 74"/>
                <p:cNvSpPr>
                  <a:spLocks noChangeArrowheads="1"/>
                </p:cNvSpPr>
                <p:nvPr/>
              </p:nvSpPr>
              <p:spPr bwMode="auto">
                <a:xfrm>
                  <a:off x="9006997" y="4172585"/>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20" name="Oval 74"/>
                <p:cNvSpPr>
                  <a:spLocks noChangeArrowheads="1"/>
                </p:cNvSpPr>
                <p:nvPr/>
              </p:nvSpPr>
              <p:spPr bwMode="auto">
                <a:xfrm>
                  <a:off x="11403878" y="5659550"/>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22" name="Oval 74"/>
                <p:cNvSpPr>
                  <a:spLocks noChangeArrowheads="1"/>
                </p:cNvSpPr>
                <p:nvPr/>
              </p:nvSpPr>
              <p:spPr bwMode="auto">
                <a:xfrm>
                  <a:off x="10499205" y="3830750"/>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24" name="Oval 74"/>
                <p:cNvSpPr>
                  <a:spLocks noChangeArrowheads="1"/>
                </p:cNvSpPr>
                <p:nvPr/>
              </p:nvSpPr>
              <p:spPr bwMode="auto">
                <a:xfrm>
                  <a:off x="9631280" y="3804170"/>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25" name="Oval 74"/>
                <p:cNvSpPr>
                  <a:spLocks noChangeArrowheads="1"/>
                </p:cNvSpPr>
                <p:nvPr/>
              </p:nvSpPr>
              <p:spPr bwMode="auto">
                <a:xfrm>
                  <a:off x="9691497" y="3408245"/>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26" name="Oval 74"/>
                <p:cNvSpPr>
                  <a:spLocks noChangeArrowheads="1"/>
                </p:cNvSpPr>
                <p:nvPr/>
              </p:nvSpPr>
              <p:spPr bwMode="auto">
                <a:xfrm>
                  <a:off x="8939743" y="3830750"/>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27" name="Oval 74"/>
                <p:cNvSpPr>
                  <a:spLocks noChangeArrowheads="1"/>
                </p:cNvSpPr>
                <p:nvPr/>
              </p:nvSpPr>
              <p:spPr bwMode="auto">
                <a:xfrm>
                  <a:off x="9192206" y="4275910"/>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29" name="Oval 74"/>
                <p:cNvSpPr>
                  <a:spLocks noChangeArrowheads="1"/>
                </p:cNvSpPr>
                <p:nvPr/>
              </p:nvSpPr>
              <p:spPr bwMode="auto">
                <a:xfrm>
                  <a:off x="8229875" y="3296156"/>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30" name="Oval 74"/>
                <p:cNvSpPr>
                  <a:spLocks noChangeArrowheads="1"/>
                </p:cNvSpPr>
                <p:nvPr/>
              </p:nvSpPr>
              <p:spPr bwMode="auto">
                <a:xfrm>
                  <a:off x="8117320" y="3714624"/>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56" name="Oval 74"/>
                <p:cNvSpPr>
                  <a:spLocks noChangeArrowheads="1"/>
                </p:cNvSpPr>
                <p:nvPr/>
              </p:nvSpPr>
              <p:spPr bwMode="auto">
                <a:xfrm>
                  <a:off x="9503491" y="5384863"/>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grpSp>
        </p:grpSp>
      </p:grpSp>
      <p:sp>
        <p:nvSpPr>
          <p:cNvPr id="525" name="Rectangle 524"/>
          <p:cNvSpPr/>
          <p:nvPr/>
        </p:nvSpPr>
        <p:spPr bwMode="auto">
          <a:xfrm>
            <a:off x="471587" y="4789820"/>
            <a:ext cx="2238248" cy="1986596"/>
          </a:xfrm>
          <a:prstGeom prst="rect">
            <a:avLst/>
          </a:prstGeom>
          <a:solidFill>
            <a:schemeClr val="bg1">
              <a:alpha val="85000"/>
            </a:scheme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891" tIns="93260" rIns="139891" bIns="93260" numCol="1" spcCol="0" rtlCol="0" fromWordArt="0" anchor="t" anchorCtr="0" forceAA="0" compatLnSpc="1">
            <a:prstTxWarp prst="textNoShape">
              <a:avLst/>
            </a:prstTxWarp>
            <a:noAutofit/>
          </a:bodyPr>
          <a:lstStyle/>
          <a:p>
            <a:pPr defTabSz="932111" fontAlgn="base">
              <a:spcBef>
                <a:spcPts val="204"/>
              </a:spcBef>
              <a:spcAft>
                <a:spcPts val="408"/>
              </a:spcAft>
              <a:defRPr/>
            </a:pPr>
            <a:r>
              <a:rPr lang="en-US" sz="4080">
                <a:solidFill>
                  <a:srgbClr val="0078D7"/>
                </a:solidFill>
                <a:latin typeface="Segoe UI Semibold" panose="020B0702040204020203" pitchFamily="34" charset="0"/>
                <a:cs typeface="Segoe UI Semibold" panose="020B0702040204020203" pitchFamily="34" charset="0"/>
              </a:rPr>
              <a:t>2</a:t>
            </a:r>
            <a:r>
              <a:rPr lang="en-US" sz="4080">
                <a:solidFill>
                  <a:srgbClr val="0078D7"/>
                </a:solidFill>
                <a:latin typeface="Segoe UI Semibold" panose="020B0702040204020203" pitchFamily="34" charset="0"/>
                <a:ea typeface="Segoe UI" pitchFamily="34" charset="0"/>
                <a:cs typeface="Segoe UI Semibold" panose="020B0702040204020203" pitchFamily="34" charset="0"/>
              </a:rPr>
              <a:t> </a:t>
            </a:r>
            <a:r>
              <a:rPr lang="en-US" sz="4080">
                <a:solidFill>
                  <a:srgbClr val="0078D7"/>
                </a:solidFill>
                <a:latin typeface="Segoe UI Semibold" panose="020B0702040204020203" pitchFamily="34" charset="0"/>
                <a:cs typeface="Segoe UI Semibold" panose="020B0702040204020203" pitchFamily="34" charset="0"/>
              </a:rPr>
              <a:t>Mil</a:t>
            </a:r>
            <a:r>
              <a:rPr lang="en-US" sz="4080">
                <a:solidFill>
                  <a:srgbClr val="0078D7"/>
                </a:solidFill>
                <a:latin typeface="Segoe UI Semibold" panose="020B0702040204020203" pitchFamily="34" charset="0"/>
                <a:ea typeface="Segoe UI" pitchFamily="34" charset="0"/>
                <a:cs typeface="Segoe UI Semibold" panose="020B0702040204020203" pitchFamily="34" charset="0"/>
              </a:rPr>
              <a:t> </a:t>
            </a:r>
            <a:r>
              <a:rPr lang="en-US" sz="2448">
                <a:solidFill>
                  <a:srgbClr val="0078D7"/>
                </a:solidFill>
                <a:latin typeface="Segoe UI"/>
                <a:cs typeface="Segoe UI" pitchFamily="34" charset="0"/>
              </a:rPr>
              <a:t>kilometers</a:t>
            </a:r>
            <a:br>
              <a:rPr lang="en-US" sz="2448">
                <a:solidFill>
                  <a:srgbClr val="0078D7"/>
                </a:solidFill>
                <a:latin typeface="Segoe UI"/>
                <a:cs typeface="Segoe UI" pitchFamily="34" charset="0"/>
              </a:rPr>
            </a:br>
            <a:r>
              <a:rPr lang="en-US" sz="1836">
                <a:solidFill>
                  <a:srgbClr val="0078D7"/>
                </a:solidFill>
                <a:latin typeface="Segoe UI"/>
                <a:ea typeface="Segoe UI" pitchFamily="34" charset="0"/>
                <a:cs typeface="Segoe UI" pitchFamily="34" charset="0"/>
              </a:rPr>
              <a:t>intra-datacenter fiber</a:t>
            </a:r>
          </a:p>
        </p:txBody>
      </p:sp>
      <p:sp>
        <p:nvSpPr>
          <p:cNvPr id="530" name="Rectangle 529"/>
          <p:cNvSpPr/>
          <p:nvPr/>
        </p:nvSpPr>
        <p:spPr bwMode="auto">
          <a:xfrm>
            <a:off x="2787750" y="4789820"/>
            <a:ext cx="2238248" cy="1986596"/>
          </a:xfrm>
          <a:prstGeom prst="rect">
            <a:avLst/>
          </a:prstGeom>
          <a:solidFill>
            <a:schemeClr val="bg1">
              <a:alpha val="85000"/>
            </a:scheme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891" tIns="93260" rIns="93260" bIns="93260" numCol="1" spcCol="0" rtlCol="0" fromWordArt="0" anchor="t" anchorCtr="0" forceAA="0" compatLnSpc="1">
            <a:prstTxWarp prst="textNoShape">
              <a:avLst/>
            </a:prstTxWarp>
            <a:noAutofit/>
          </a:bodyPr>
          <a:lstStyle/>
          <a:p>
            <a:pPr defTabSz="932111" fontAlgn="base">
              <a:spcBef>
                <a:spcPts val="204"/>
              </a:spcBef>
              <a:spcAft>
                <a:spcPts val="408"/>
              </a:spcAft>
              <a:defRPr/>
            </a:pPr>
            <a:r>
              <a:rPr lang="en-US" sz="4080">
                <a:solidFill>
                  <a:srgbClr val="0078D7"/>
                </a:solidFill>
                <a:latin typeface="Segoe UI Semibold" panose="020B0702040204020203" pitchFamily="34" charset="0"/>
                <a:cs typeface="Segoe UI Semibold" panose="020B0702040204020203" pitchFamily="34" charset="0"/>
              </a:rPr>
              <a:t>72+</a:t>
            </a:r>
          </a:p>
          <a:p>
            <a:pPr defTabSz="932111" fontAlgn="base">
              <a:spcBef>
                <a:spcPts val="204"/>
              </a:spcBef>
              <a:spcAft>
                <a:spcPts val="408"/>
              </a:spcAft>
              <a:defRPr/>
            </a:pPr>
            <a:r>
              <a:rPr lang="en-US" sz="2448">
                <a:solidFill>
                  <a:srgbClr val="0078D7"/>
                </a:solidFill>
                <a:latin typeface="Segoe UI"/>
                <a:cs typeface="Segoe UI" pitchFamily="34" charset="0"/>
              </a:rPr>
              <a:t>Tb per second</a:t>
            </a:r>
          </a:p>
          <a:p>
            <a:pPr defTabSz="932111" fontAlgn="base">
              <a:spcBef>
                <a:spcPts val="204"/>
              </a:spcBef>
              <a:spcAft>
                <a:spcPts val="408"/>
              </a:spcAft>
              <a:defRPr/>
            </a:pPr>
            <a:r>
              <a:rPr lang="en-US" sz="1632">
                <a:solidFill>
                  <a:srgbClr val="0078D7"/>
                </a:solidFill>
                <a:latin typeface="Segoe UI Semibold" panose="020B0702040204020203" pitchFamily="34" charset="0"/>
                <a:ea typeface="Segoe UI" pitchFamily="34" charset="0"/>
                <a:cs typeface="Segoe UI Semibold" panose="020B0702040204020203" pitchFamily="34" charset="0"/>
              </a:rPr>
              <a:t>Backbone</a:t>
            </a:r>
          </a:p>
        </p:txBody>
      </p:sp>
      <p:sp>
        <p:nvSpPr>
          <p:cNvPr id="524" name="Rectangle 523"/>
          <p:cNvSpPr/>
          <p:nvPr/>
        </p:nvSpPr>
        <p:spPr bwMode="auto">
          <a:xfrm>
            <a:off x="7420075" y="4789820"/>
            <a:ext cx="2238248" cy="1986596"/>
          </a:xfrm>
          <a:prstGeom prst="rect">
            <a:avLst/>
          </a:prstGeom>
          <a:solidFill>
            <a:schemeClr val="bg1">
              <a:alpha val="85000"/>
            </a:scheme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891" tIns="93260" rIns="139891" bIns="93260" numCol="1" spcCol="0" rtlCol="0" fromWordArt="0" anchor="t" anchorCtr="0" forceAA="0" compatLnSpc="1">
            <a:prstTxWarp prst="textNoShape">
              <a:avLst/>
            </a:prstTxWarp>
            <a:noAutofit/>
          </a:bodyPr>
          <a:lstStyle/>
          <a:p>
            <a:pPr defTabSz="932111" fontAlgn="base">
              <a:spcBef>
                <a:spcPts val="204"/>
              </a:spcBef>
              <a:spcAft>
                <a:spcPts val="408"/>
              </a:spcAft>
              <a:defRPr/>
            </a:pPr>
            <a:r>
              <a:rPr lang="en-US" sz="4080">
                <a:solidFill>
                  <a:srgbClr val="0078D7"/>
                </a:solidFill>
                <a:latin typeface="Segoe UI Semibold" panose="020B0702040204020203" pitchFamily="34" charset="0"/>
                <a:cs typeface="Segoe UI Semibold" panose="020B0702040204020203" pitchFamily="34" charset="0"/>
              </a:rPr>
              <a:t>100+</a:t>
            </a:r>
            <a:br>
              <a:rPr lang="en-US" sz="2448">
                <a:solidFill>
                  <a:srgbClr val="0078D7"/>
                </a:solidFill>
                <a:latin typeface="Segoe UI Light"/>
                <a:ea typeface="Segoe UI" pitchFamily="34" charset="0"/>
                <a:cs typeface="Segoe UI" pitchFamily="34" charset="0"/>
              </a:rPr>
            </a:br>
            <a:r>
              <a:rPr lang="en-US" sz="2448">
                <a:solidFill>
                  <a:srgbClr val="0078D7"/>
                </a:solidFill>
                <a:latin typeface="Segoe UI"/>
                <a:cs typeface="Segoe UI" pitchFamily="34" charset="0"/>
              </a:rPr>
              <a:t>datacenters </a:t>
            </a:r>
          </a:p>
        </p:txBody>
      </p:sp>
      <p:sp>
        <p:nvSpPr>
          <p:cNvPr id="523" name="Rectangle 522"/>
          <p:cNvSpPr/>
          <p:nvPr/>
        </p:nvSpPr>
        <p:spPr bwMode="auto">
          <a:xfrm>
            <a:off x="5103913" y="4789820"/>
            <a:ext cx="2238248" cy="1986596"/>
          </a:xfrm>
          <a:prstGeom prst="rect">
            <a:avLst/>
          </a:prstGeom>
          <a:solidFill>
            <a:schemeClr val="bg1">
              <a:alpha val="85000"/>
            </a:scheme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891" tIns="93260" rIns="139891" bIns="93260" numCol="1" spcCol="0" rtlCol="0" fromWordArt="0" anchor="t" anchorCtr="0" forceAA="0" compatLnSpc="1">
            <a:prstTxWarp prst="textNoShape">
              <a:avLst/>
            </a:prstTxWarp>
            <a:noAutofit/>
          </a:bodyPr>
          <a:lstStyle/>
          <a:p>
            <a:pPr defTabSz="699291" fontAlgn="base">
              <a:spcBef>
                <a:spcPts val="204"/>
              </a:spcBef>
              <a:spcAft>
                <a:spcPts val="408"/>
              </a:spcAft>
              <a:defRPr/>
            </a:pPr>
            <a:r>
              <a:rPr lang="en-US" sz="4080">
                <a:solidFill>
                  <a:srgbClr val="0078D7"/>
                </a:solidFill>
                <a:latin typeface="Segoe UI Semibold" panose="020B0702040204020203" pitchFamily="34" charset="0"/>
                <a:cs typeface="Segoe UI Semibold" panose="020B0702040204020203" pitchFamily="34" charset="0"/>
              </a:rPr>
              <a:t>42</a:t>
            </a:r>
            <a:br>
              <a:rPr lang="en-US" sz="4896">
                <a:solidFill>
                  <a:srgbClr val="0078D7"/>
                </a:solidFill>
                <a:latin typeface="Franklin Gothic Medium"/>
                <a:ea typeface="Segoe UI" pitchFamily="34" charset="0"/>
                <a:cs typeface="Segoe UI" pitchFamily="34" charset="0"/>
              </a:rPr>
            </a:br>
            <a:r>
              <a:rPr lang="en-US" sz="2448">
                <a:solidFill>
                  <a:srgbClr val="0078D7"/>
                </a:solidFill>
                <a:latin typeface="Segoe UI"/>
                <a:ea typeface="Segoe UI" pitchFamily="34" charset="0"/>
                <a:cs typeface="Segoe UI" pitchFamily="34" charset="0"/>
              </a:rPr>
              <a:t>Azure regions</a:t>
            </a:r>
            <a:endParaRPr lang="en-US" sz="1632">
              <a:solidFill>
                <a:srgbClr val="0078D7"/>
              </a:solidFill>
              <a:latin typeface="Segoe UI"/>
              <a:ea typeface="Segoe UI" pitchFamily="34" charset="0"/>
              <a:cs typeface="Segoe UI" pitchFamily="34" charset="0"/>
            </a:endParaRPr>
          </a:p>
        </p:txBody>
      </p:sp>
      <p:sp>
        <p:nvSpPr>
          <p:cNvPr id="501" name="Rectangle 500"/>
          <p:cNvSpPr/>
          <p:nvPr/>
        </p:nvSpPr>
        <p:spPr bwMode="auto">
          <a:xfrm>
            <a:off x="9736238" y="4789820"/>
            <a:ext cx="2238248" cy="1986596"/>
          </a:xfrm>
          <a:prstGeom prst="rect">
            <a:avLst/>
          </a:prstGeom>
          <a:solidFill>
            <a:schemeClr val="bg1">
              <a:alpha val="85000"/>
            </a:scheme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891" tIns="93260" rIns="139891" bIns="93260" numCol="1" spcCol="0" rtlCol="0" fromWordArt="0" anchor="t" anchorCtr="0" forceAA="0" compatLnSpc="1">
            <a:prstTxWarp prst="textNoShape">
              <a:avLst/>
            </a:prstTxWarp>
            <a:noAutofit/>
          </a:bodyPr>
          <a:lstStyle/>
          <a:p>
            <a:pPr defTabSz="699291" fontAlgn="base">
              <a:spcBef>
                <a:spcPts val="204"/>
              </a:spcBef>
              <a:spcAft>
                <a:spcPts val="408"/>
              </a:spcAft>
              <a:defRPr/>
            </a:pPr>
            <a:r>
              <a:rPr lang="en-US" sz="4080">
                <a:solidFill>
                  <a:srgbClr val="0078D7"/>
                </a:solidFill>
                <a:latin typeface="Segoe UI Semibold" panose="020B0702040204020203" pitchFamily="34" charset="0"/>
                <a:cs typeface="Segoe UI Semibold" panose="020B0702040204020203" pitchFamily="34" charset="0"/>
              </a:rPr>
              <a:t>Millions</a:t>
            </a:r>
            <a:r>
              <a:rPr lang="en-US" sz="4080">
                <a:solidFill>
                  <a:srgbClr val="0078D7"/>
                </a:solidFill>
                <a:latin typeface="Segoe UI Semibold" panose="020B0702040204020203" pitchFamily="34" charset="0"/>
                <a:ea typeface="Segoe UI" pitchFamily="34" charset="0"/>
                <a:cs typeface="Segoe UI Semibold" panose="020B0702040204020203" pitchFamily="34" charset="0"/>
              </a:rPr>
              <a:t> </a:t>
            </a:r>
            <a:r>
              <a:rPr lang="en-US" sz="2448">
                <a:solidFill>
                  <a:srgbClr val="0078D7"/>
                </a:solidFill>
                <a:latin typeface="Segoe UI"/>
                <a:cs typeface="Segoe UI" pitchFamily="34" charset="0"/>
              </a:rPr>
              <a:t>of servers</a:t>
            </a:r>
          </a:p>
        </p:txBody>
      </p:sp>
      <p:sp>
        <p:nvSpPr>
          <p:cNvPr id="531" name="Rectangle 530"/>
          <p:cNvSpPr/>
          <p:nvPr/>
        </p:nvSpPr>
        <p:spPr bwMode="auto">
          <a:xfrm flipH="1">
            <a:off x="882" y="-1"/>
            <a:ext cx="12434711" cy="7022026"/>
          </a:xfrm>
          <a:prstGeom prst="rect">
            <a:avLst/>
          </a:prstGeom>
          <a:solidFill>
            <a:srgbClr val="001F50">
              <a:alpha val="92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kern="0">
              <a:solidFill>
                <a:srgbClr val="505050"/>
              </a:solidFill>
              <a:latin typeface="Segoe UI Light"/>
              <a:ea typeface="Segoe UI" pitchFamily="34" charset="0"/>
              <a:cs typeface="Segoe UI" pitchFamily="34" charset="0"/>
            </a:endParaRPr>
          </a:p>
        </p:txBody>
      </p:sp>
      <p:cxnSp>
        <p:nvCxnSpPr>
          <p:cNvPr id="532" name="Straight Connector 531"/>
          <p:cNvCxnSpPr>
            <a:cxnSpLocks/>
          </p:cNvCxnSpPr>
          <p:nvPr/>
        </p:nvCxnSpPr>
        <p:spPr>
          <a:xfrm>
            <a:off x="564225" y="2123860"/>
            <a:ext cx="3814621" cy="3311910"/>
          </a:xfrm>
          <a:prstGeom prst="line">
            <a:avLst/>
          </a:prstGeom>
          <a:noFill/>
          <a:ln w="9525" cap="flat" cmpd="sng" algn="ctr">
            <a:solidFill>
              <a:srgbClr val="0078D7"/>
            </a:solidFill>
            <a:prstDash val="solid"/>
            <a:headEnd type="none"/>
            <a:tailEnd type="none"/>
          </a:ln>
          <a:effectLst/>
        </p:spPr>
      </p:cxnSp>
      <p:cxnSp>
        <p:nvCxnSpPr>
          <p:cNvPr id="533" name="Straight Connector 532"/>
          <p:cNvCxnSpPr>
            <a:cxnSpLocks/>
          </p:cNvCxnSpPr>
          <p:nvPr/>
        </p:nvCxnSpPr>
        <p:spPr>
          <a:xfrm flipH="1">
            <a:off x="8025052" y="2143289"/>
            <a:ext cx="3814621" cy="3311910"/>
          </a:xfrm>
          <a:prstGeom prst="line">
            <a:avLst/>
          </a:prstGeom>
          <a:noFill/>
          <a:ln w="9525" cap="flat" cmpd="sng" algn="ctr">
            <a:solidFill>
              <a:srgbClr val="0078D7"/>
            </a:solidFill>
            <a:prstDash val="solid"/>
            <a:headEnd type="none"/>
            <a:tailEnd type="none"/>
          </a:ln>
          <a:effectLst/>
        </p:spPr>
      </p:cxnSp>
      <p:grpSp>
        <p:nvGrpSpPr>
          <p:cNvPr id="534" name="Group 533"/>
          <p:cNvGrpSpPr/>
          <p:nvPr/>
        </p:nvGrpSpPr>
        <p:grpSpPr>
          <a:xfrm>
            <a:off x="3882879" y="5511478"/>
            <a:ext cx="1615082" cy="1493006"/>
            <a:chOff x="3806225" y="5403901"/>
            <a:chExt cx="1583557" cy="1463864"/>
          </a:xfrm>
        </p:grpSpPr>
        <p:sp>
          <p:nvSpPr>
            <p:cNvPr id="535" name="Freeform: Shape 207"/>
            <p:cNvSpPr/>
            <p:nvPr/>
          </p:nvSpPr>
          <p:spPr bwMode="auto">
            <a:xfrm>
              <a:off x="3806225" y="5403901"/>
              <a:ext cx="1583557" cy="1463864"/>
            </a:xfrm>
            <a:custGeom>
              <a:avLst/>
              <a:gdLst>
                <a:gd name="connsiteX0" fmla="*/ 530832 w 1583557"/>
                <a:gd name="connsiteY0" fmla="*/ 0 h 1463864"/>
                <a:gd name="connsiteX1" fmla="*/ 1583557 w 1583557"/>
                <a:gd name="connsiteY1" fmla="*/ 856047 h 1463864"/>
                <a:gd name="connsiteX2" fmla="*/ 1510374 w 1583557"/>
                <a:gd name="connsiteY2" fmla="*/ 944745 h 1463864"/>
                <a:gd name="connsiteX3" fmla="*/ 1353408 w 1583557"/>
                <a:gd name="connsiteY3" fmla="*/ 1458616 h 1463864"/>
                <a:gd name="connsiteX4" fmla="*/ 1353937 w 1583557"/>
                <a:gd name="connsiteY4" fmla="*/ 1463864 h 1463864"/>
                <a:gd name="connsiteX5" fmla="*/ 265 w 1583557"/>
                <a:gd name="connsiteY5" fmla="*/ 1463864 h 1463864"/>
                <a:gd name="connsiteX6" fmla="*/ 0 w 1583557"/>
                <a:gd name="connsiteY6" fmla="*/ 1458616 h 1463864"/>
                <a:gd name="connsiteX7" fmla="*/ 518928 w 1583557"/>
                <a:gd name="connsiteY7" fmla="*/ 13097 h 1463864"/>
                <a:gd name="connsiteX8" fmla="*/ 530832 w 1583557"/>
                <a:gd name="connsiteY8" fmla="*/ 0 h 1463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83557" h="1463864">
                  <a:moveTo>
                    <a:pt x="530832" y="0"/>
                  </a:moveTo>
                  <a:lnTo>
                    <a:pt x="1583557" y="856047"/>
                  </a:lnTo>
                  <a:lnTo>
                    <a:pt x="1510374" y="944745"/>
                  </a:lnTo>
                  <a:cubicBezTo>
                    <a:pt x="1411274" y="1091433"/>
                    <a:pt x="1353408" y="1268267"/>
                    <a:pt x="1353408" y="1458616"/>
                  </a:cubicBezTo>
                  <a:lnTo>
                    <a:pt x="1353937" y="1463864"/>
                  </a:lnTo>
                  <a:lnTo>
                    <a:pt x="265" y="1463864"/>
                  </a:lnTo>
                  <a:lnTo>
                    <a:pt x="0" y="1458616"/>
                  </a:lnTo>
                  <a:cubicBezTo>
                    <a:pt x="0" y="909525"/>
                    <a:pt x="194743" y="405919"/>
                    <a:pt x="518928" y="13097"/>
                  </a:cubicBezTo>
                  <a:lnTo>
                    <a:pt x="530832" y="0"/>
                  </a:lnTo>
                  <a:close/>
                </a:path>
              </a:pathLst>
            </a:custGeom>
            <a:solidFill>
              <a:srgbClr val="001B90"/>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defRPr/>
              </a:pPr>
              <a:endParaRPr lang="en-US" sz="2448" kern="0" err="1">
                <a:solidFill>
                  <a:srgbClr val="FFFFFF"/>
                </a:solidFill>
                <a:latin typeface="Segoe UI"/>
                <a:ea typeface="Segoe UI" pitchFamily="34" charset="0"/>
                <a:cs typeface="Segoe UI" pitchFamily="34" charset="0"/>
              </a:endParaRPr>
            </a:p>
          </p:txBody>
        </p:sp>
        <p:pic>
          <p:nvPicPr>
            <p:cNvPr id="536" name="Picture 535"/>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4208524" y="6229515"/>
              <a:ext cx="647186" cy="369672"/>
            </a:xfrm>
            <a:prstGeom prst="rect">
              <a:avLst/>
            </a:prstGeom>
          </p:spPr>
        </p:pic>
      </p:grpSp>
      <p:grpSp>
        <p:nvGrpSpPr>
          <p:cNvPr id="537" name="Group 536"/>
          <p:cNvGrpSpPr/>
          <p:nvPr/>
        </p:nvGrpSpPr>
        <p:grpSpPr>
          <a:xfrm>
            <a:off x="6223014" y="4694588"/>
            <a:ext cx="1735231" cy="1681619"/>
            <a:chOff x="6100683" y="4602955"/>
            <a:chExt cx="1701361" cy="1648796"/>
          </a:xfrm>
        </p:grpSpPr>
        <p:sp>
          <p:nvSpPr>
            <p:cNvPr id="538" name="Freeform: Shape 210"/>
            <p:cNvSpPr/>
            <p:nvPr/>
          </p:nvSpPr>
          <p:spPr bwMode="auto">
            <a:xfrm>
              <a:off x="6100683" y="4602955"/>
              <a:ext cx="1701361" cy="1648796"/>
            </a:xfrm>
            <a:custGeom>
              <a:avLst/>
              <a:gdLst>
                <a:gd name="connsiteX0" fmla="*/ 0 w 1701361"/>
                <a:gd name="connsiteY0" fmla="*/ 0 h 1648796"/>
                <a:gd name="connsiteX1" fmla="*/ 209490 w 1701361"/>
                <a:gd name="connsiteY1" fmla="*/ 10578 h 1648796"/>
                <a:gd name="connsiteX2" fmla="*/ 1584037 w 1701361"/>
                <a:gd name="connsiteY2" fmla="*/ 664444 h 1648796"/>
                <a:gd name="connsiteX3" fmla="*/ 1701361 w 1701361"/>
                <a:gd name="connsiteY3" fmla="*/ 793532 h 1648796"/>
                <a:gd name="connsiteX4" fmla="*/ 649598 w 1701361"/>
                <a:gd name="connsiteY4" fmla="*/ 1648796 h 1648796"/>
                <a:gd name="connsiteX5" fmla="*/ 627033 w 1701361"/>
                <a:gd name="connsiteY5" fmla="*/ 1621448 h 1648796"/>
                <a:gd name="connsiteX6" fmla="*/ 71111 w 1701361"/>
                <a:gd name="connsiteY6" fmla="*/ 1356998 h 1648796"/>
                <a:gd name="connsiteX7" fmla="*/ 0 w 1701361"/>
                <a:gd name="connsiteY7" fmla="*/ 1353408 h 1648796"/>
                <a:gd name="connsiteX8" fmla="*/ 0 w 1701361"/>
                <a:gd name="connsiteY8" fmla="*/ 0 h 1648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01361" h="1648796">
                  <a:moveTo>
                    <a:pt x="0" y="0"/>
                  </a:moveTo>
                  <a:lnTo>
                    <a:pt x="209490" y="10578"/>
                  </a:lnTo>
                  <a:cubicBezTo>
                    <a:pt x="744252" y="64886"/>
                    <a:pt x="1224202" y="304608"/>
                    <a:pt x="1584037" y="664444"/>
                  </a:cubicBezTo>
                  <a:lnTo>
                    <a:pt x="1701361" y="793532"/>
                  </a:lnTo>
                  <a:lnTo>
                    <a:pt x="649598" y="1648796"/>
                  </a:lnTo>
                  <a:lnTo>
                    <a:pt x="627033" y="1621448"/>
                  </a:lnTo>
                  <a:cubicBezTo>
                    <a:pt x="481502" y="1475916"/>
                    <a:pt x="287391" y="1378963"/>
                    <a:pt x="71111" y="1356998"/>
                  </a:cubicBezTo>
                  <a:lnTo>
                    <a:pt x="0" y="1353408"/>
                  </a:lnTo>
                  <a:lnTo>
                    <a:pt x="0" y="0"/>
                  </a:lnTo>
                  <a:close/>
                </a:path>
              </a:pathLst>
            </a:cu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defRPr/>
              </a:pPr>
              <a:endParaRPr lang="en-US" sz="2448" kern="0" err="1">
                <a:solidFill>
                  <a:srgbClr val="FFFFFF"/>
                </a:solidFill>
                <a:latin typeface="Segoe UI"/>
                <a:ea typeface="Segoe UI" pitchFamily="34" charset="0"/>
                <a:cs typeface="Segoe UI" pitchFamily="34" charset="0"/>
              </a:endParaRPr>
            </a:p>
          </p:txBody>
        </p:sp>
        <p:pic>
          <p:nvPicPr>
            <p:cNvPr id="539" name="Picture 538"/>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6457371" y="5242560"/>
              <a:ext cx="292181" cy="389366"/>
            </a:xfrm>
            <a:prstGeom prst="rect">
              <a:avLst/>
            </a:prstGeom>
          </p:spPr>
        </p:pic>
        <p:pic>
          <p:nvPicPr>
            <p:cNvPr id="540" name="Picture 539"/>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6815511" y="5242560"/>
              <a:ext cx="292181" cy="389366"/>
            </a:xfrm>
            <a:prstGeom prst="rect">
              <a:avLst/>
            </a:prstGeom>
          </p:spPr>
        </p:pic>
      </p:grpSp>
      <p:grpSp>
        <p:nvGrpSpPr>
          <p:cNvPr id="541" name="Group 540"/>
          <p:cNvGrpSpPr/>
          <p:nvPr/>
        </p:nvGrpSpPr>
        <p:grpSpPr>
          <a:xfrm>
            <a:off x="4455688" y="4682574"/>
            <a:ext cx="1721613" cy="1666025"/>
            <a:chOff x="4367853" y="4591176"/>
            <a:chExt cx="1688009" cy="1633506"/>
          </a:xfrm>
        </p:grpSpPr>
        <p:sp>
          <p:nvSpPr>
            <p:cNvPr id="542" name="Freeform: Shape 211"/>
            <p:cNvSpPr/>
            <p:nvPr/>
          </p:nvSpPr>
          <p:spPr bwMode="auto">
            <a:xfrm>
              <a:off x="4367853" y="4591176"/>
              <a:ext cx="1688009" cy="1633506"/>
            </a:xfrm>
            <a:custGeom>
              <a:avLst/>
              <a:gdLst>
                <a:gd name="connsiteX0" fmla="*/ 1688009 w 1688009"/>
                <a:gd name="connsiteY0" fmla="*/ 0 h 1633506"/>
                <a:gd name="connsiteX1" fmla="*/ 1688009 w 1688009"/>
                <a:gd name="connsiteY1" fmla="*/ 1353407 h 1633506"/>
                <a:gd name="connsiteX2" fmla="*/ 1616897 w 1688009"/>
                <a:gd name="connsiteY2" fmla="*/ 1356998 h 1633506"/>
                <a:gd name="connsiteX3" fmla="*/ 1060975 w 1688009"/>
                <a:gd name="connsiteY3" fmla="*/ 1621448 h 1633506"/>
                <a:gd name="connsiteX4" fmla="*/ 1051026 w 1688009"/>
                <a:gd name="connsiteY4" fmla="*/ 1633506 h 1633506"/>
                <a:gd name="connsiteX5" fmla="*/ 0 w 1688009"/>
                <a:gd name="connsiteY5" fmla="*/ 778841 h 1633506"/>
                <a:gd name="connsiteX6" fmla="*/ 103971 w 1688009"/>
                <a:gd name="connsiteY6" fmla="*/ 664444 h 1633506"/>
                <a:gd name="connsiteX7" fmla="*/ 1478518 w 1688009"/>
                <a:gd name="connsiteY7" fmla="*/ 10578 h 1633506"/>
                <a:gd name="connsiteX8" fmla="*/ 1688009 w 1688009"/>
                <a:gd name="connsiteY8" fmla="*/ 0 h 1633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88009" h="1633506">
                  <a:moveTo>
                    <a:pt x="1688009" y="0"/>
                  </a:moveTo>
                  <a:lnTo>
                    <a:pt x="1688009" y="1353407"/>
                  </a:lnTo>
                  <a:lnTo>
                    <a:pt x="1616897" y="1356998"/>
                  </a:lnTo>
                  <a:cubicBezTo>
                    <a:pt x="1400618" y="1378963"/>
                    <a:pt x="1206507" y="1475916"/>
                    <a:pt x="1060975" y="1621448"/>
                  </a:cubicBezTo>
                  <a:lnTo>
                    <a:pt x="1051026" y="1633506"/>
                  </a:lnTo>
                  <a:lnTo>
                    <a:pt x="0" y="778841"/>
                  </a:lnTo>
                  <a:lnTo>
                    <a:pt x="103971" y="664444"/>
                  </a:lnTo>
                  <a:cubicBezTo>
                    <a:pt x="463807" y="304608"/>
                    <a:pt x="943756" y="64886"/>
                    <a:pt x="1478518" y="10578"/>
                  </a:cubicBezTo>
                  <a:lnTo>
                    <a:pt x="1688009" y="0"/>
                  </a:lnTo>
                  <a:close/>
                </a:path>
              </a:pathLst>
            </a:custGeom>
            <a:solidFill>
              <a:srgbClr val="001F50"/>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defRPr/>
              </a:pPr>
              <a:endParaRPr lang="en-US" sz="2448" kern="0" err="1">
                <a:solidFill>
                  <a:srgbClr val="FFFFFF"/>
                </a:solidFill>
                <a:latin typeface="Segoe UI"/>
                <a:ea typeface="Segoe UI" pitchFamily="34" charset="0"/>
                <a:cs typeface="Segoe UI" pitchFamily="34" charset="0"/>
              </a:endParaRPr>
            </a:p>
          </p:txBody>
        </p:sp>
        <p:pic>
          <p:nvPicPr>
            <p:cNvPr id="543" name="Picture 542"/>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226558" y="5234940"/>
              <a:ext cx="409074" cy="497261"/>
            </a:xfrm>
            <a:prstGeom prst="rect">
              <a:avLst/>
            </a:prstGeom>
          </p:spPr>
        </p:pic>
      </p:grpSp>
      <p:cxnSp>
        <p:nvCxnSpPr>
          <p:cNvPr id="544" name="Straight Connector 543"/>
          <p:cNvCxnSpPr>
            <a:cxnSpLocks/>
          </p:cNvCxnSpPr>
          <p:nvPr/>
        </p:nvCxnSpPr>
        <p:spPr>
          <a:xfrm flipH="1" flipV="1">
            <a:off x="6218242" y="1845777"/>
            <a:ext cx="1" cy="2751355"/>
          </a:xfrm>
          <a:prstGeom prst="line">
            <a:avLst/>
          </a:prstGeom>
          <a:noFill/>
          <a:ln w="9525" cap="flat" cmpd="sng" algn="ctr">
            <a:solidFill>
              <a:srgbClr val="0078D7"/>
            </a:solidFill>
            <a:prstDash val="solid"/>
            <a:headEnd type="none"/>
            <a:tailEnd type="none"/>
          </a:ln>
          <a:effectLst/>
        </p:spPr>
      </p:cxnSp>
      <p:grpSp>
        <p:nvGrpSpPr>
          <p:cNvPr id="545" name="Group 544"/>
          <p:cNvGrpSpPr/>
          <p:nvPr/>
        </p:nvGrpSpPr>
        <p:grpSpPr>
          <a:xfrm>
            <a:off x="6916136" y="5534121"/>
            <a:ext cx="1602214" cy="1477890"/>
            <a:chOff x="6780276" y="5426102"/>
            <a:chExt cx="1570941" cy="1449043"/>
          </a:xfrm>
        </p:grpSpPr>
        <p:sp>
          <p:nvSpPr>
            <p:cNvPr id="546" name="Freeform: Shape 206"/>
            <p:cNvSpPr/>
            <p:nvPr/>
          </p:nvSpPr>
          <p:spPr bwMode="auto">
            <a:xfrm>
              <a:off x="6780276" y="5426102"/>
              <a:ext cx="1570941" cy="1449043"/>
            </a:xfrm>
            <a:custGeom>
              <a:avLst/>
              <a:gdLst>
                <a:gd name="connsiteX0" fmla="*/ 1053302 w 1570941"/>
                <a:gd name="connsiteY0" fmla="*/ 0 h 1449043"/>
                <a:gd name="connsiteX1" fmla="*/ 1182834 w 1570941"/>
                <a:gd name="connsiteY1" fmla="*/ 173221 h 1449043"/>
                <a:gd name="connsiteX2" fmla="*/ 1570941 w 1570941"/>
                <a:gd name="connsiteY2" fmla="*/ 1443795 h 1449043"/>
                <a:gd name="connsiteX3" fmla="*/ 1570676 w 1570941"/>
                <a:gd name="connsiteY3" fmla="*/ 1449043 h 1449043"/>
                <a:gd name="connsiteX4" fmla="*/ 217004 w 1570941"/>
                <a:gd name="connsiteY4" fmla="*/ 1449043 h 1449043"/>
                <a:gd name="connsiteX5" fmla="*/ 217533 w 1570941"/>
                <a:gd name="connsiteY5" fmla="*/ 1443795 h 1449043"/>
                <a:gd name="connsiteX6" fmla="*/ 60567 w 1570941"/>
                <a:gd name="connsiteY6" fmla="*/ 929924 h 1449043"/>
                <a:gd name="connsiteX7" fmla="*/ 0 w 1570941"/>
                <a:gd name="connsiteY7" fmla="*/ 856516 h 1449043"/>
                <a:gd name="connsiteX8" fmla="*/ 1053302 w 1570941"/>
                <a:gd name="connsiteY8" fmla="*/ 0 h 1449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70941" h="1449043">
                  <a:moveTo>
                    <a:pt x="1053302" y="0"/>
                  </a:moveTo>
                  <a:lnTo>
                    <a:pt x="1182834" y="173221"/>
                  </a:lnTo>
                  <a:cubicBezTo>
                    <a:pt x="1427865" y="535914"/>
                    <a:pt x="1570941" y="973146"/>
                    <a:pt x="1570941" y="1443795"/>
                  </a:cubicBezTo>
                  <a:lnTo>
                    <a:pt x="1570676" y="1449043"/>
                  </a:lnTo>
                  <a:lnTo>
                    <a:pt x="217004" y="1449043"/>
                  </a:lnTo>
                  <a:lnTo>
                    <a:pt x="217533" y="1443795"/>
                  </a:lnTo>
                  <a:cubicBezTo>
                    <a:pt x="217533" y="1253446"/>
                    <a:pt x="159667" y="1076612"/>
                    <a:pt x="60567" y="929924"/>
                  </a:cubicBezTo>
                  <a:lnTo>
                    <a:pt x="0" y="856516"/>
                  </a:lnTo>
                  <a:lnTo>
                    <a:pt x="1053302" y="0"/>
                  </a:lnTo>
                  <a:close/>
                </a:path>
              </a:pathLst>
            </a:custGeom>
            <a:solidFill>
              <a:srgbClr val="00BDF4"/>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defRPr/>
              </a:pPr>
              <a:endParaRPr lang="en-US" sz="2448" kern="0" err="1">
                <a:solidFill>
                  <a:srgbClr val="FFFFFF"/>
                </a:solidFill>
                <a:latin typeface="Segoe UI"/>
                <a:ea typeface="Segoe UI" pitchFamily="34" charset="0"/>
                <a:cs typeface="Segoe UI" pitchFamily="34" charset="0"/>
              </a:endParaRPr>
            </a:p>
          </p:txBody>
        </p:sp>
        <p:grpSp>
          <p:nvGrpSpPr>
            <p:cNvPr id="547" name="Group 546"/>
            <p:cNvGrpSpPr/>
            <p:nvPr/>
          </p:nvGrpSpPr>
          <p:grpSpPr>
            <a:xfrm>
              <a:off x="7416801" y="6179062"/>
              <a:ext cx="536574" cy="422069"/>
              <a:chOff x="7754938" y="6999288"/>
              <a:chExt cx="639763" cy="503238"/>
            </a:xfrm>
          </p:grpSpPr>
          <p:sp>
            <p:nvSpPr>
              <p:cNvPr id="548" name="Freeform 5"/>
              <p:cNvSpPr>
                <a:spLocks noEditPoints="1"/>
              </p:cNvSpPr>
              <p:nvPr/>
            </p:nvSpPr>
            <p:spPr bwMode="auto">
              <a:xfrm>
                <a:off x="7754938" y="6999288"/>
                <a:ext cx="639763" cy="225425"/>
              </a:xfrm>
              <a:custGeom>
                <a:avLst/>
                <a:gdLst>
                  <a:gd name="T0" fmla="*/ 132 w 148"/>
                  <a:gd name="T1" fmla="*/ 52 h 52"/>
                  <a:gd name="T2" fmla="*/ 15 w 148"/>
                  <a:gd name="T3" fmla="*/ 52 h 52"/>
                  <a:gd name="T4" fmla="*/ 0 w 148"/>
                  <a:gd name="T5" fmla="*/ 37 h 52"/>
                  <a:gd name="T6" fmla="*/ 0 w 148"/>
                  <a:gd name="T7" fmla="*/ 16 h 52"/>
                  <a:gd name="T8" fmla="*/ 15 w 148"/>
                  <a:gd name="T9" fmla="*/ 0 h 52"/>
                  <a:gd name="T10" fmla="*/ 132 w 148"/>
                  <a:gd name="T11" fmla="*/ 0 h 52"/>
                  <a:gd name="T12" fmla="*/ 148 w 148"/>
                  <a:gd name="T13" fmla="*/ 16 h 52"/>
                  <a:gd name="T14" fmla="*/ 148 w 148"/>
                  <a:gd name="T15" fmla="*/ 37 h 52"/>
                  <a:gd name="T16" fmla="*/ 132 w 148"/>
                  <a:gd name="T17" fmla="*/ 52 h 52"/>
                  <a:gd name="T18" fmla="*/ 15 w 148"/>
                  <a:gd name="T19" fmla="*/ 8 h 52"/>
                  <a:gd name="T20" fmla="*/ 8 w 148"/>
                  <a:gd name="T21" fmla="*/ 16 h 52"/>
                  <a:gd name="T22" fmla="*/ 8 w 148"/>
                  <a:gd name="T23" fmla="*/ 37 h 52"/>
                  <a:gd name="T24" fmla="*/ 15 w 148"/>
                  <a:gd name="T25" fmla="*/ 44 h 52"/>
                  <a:gd name="T26" fmla="*/ 132 w 148"/>
                  <a:gd name="T27" fmla="*/ 44 h 52"/>
                  <a:gd name="T28" fmla="*/ 140 w 148"/>
                  <a:gd name="T29" fmla="*/ 37 h 52"/>
                  <a:gd name="T30" fmla="*/ 140 w 148"/>
                  <a:gd name="T31" fmla="*/ 16 h 52"/>
                  <a:gd name="T32" fmla="*/ 132 w 148"/>
                  <a:gd name="T33" fmla="*/ 8 h 52"/>
                  <a:gd name="T34" fmla="*/ 15 w 148"/>
                  <a:gd name="T35" fmla="*/ 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8" h="52">
                    <a:moveTo>
                      <a:pt x="132" y="52"/>
                    </a:moveTo>
                    <a:cubicBezTo>
                      <a:pt x="15" y="52"/>
                      <a:pt x="15" y="52"/>
                      <a:pt x="15" y="52"/>
                    </a:cubicBezTo>
                    <a:cubicBezTo>
                      <a:pt x="6" y="52"/>
                      <a:pt x="0" y="45"/>
                      <a:pt x="0" y="37"/>
                    </a:cubicBezTo>
                    <a:cubicBezTo>
                      <a:pt x="0" y="16"/>
                      <a:pt x="0" y="16"/>
                      <a:pt x="0" y="16"/>
                    </a:cubicBezTo>
                    <a:cubicBezTo>
                      <a:pt x="0" y="7"/>
                      <a:pt x="6" y="0"/>
                      <a:pt x="15" y="0"/>
                    </a:cubicBezTo>
                    <a:cubicBezTo>
                      <a:pt x="132" y="0"/>
                      <a:pt x="132" y="0"/>
                      <a:pt x="132" y="0"/>
                    </a:cubicBezTo>
                    <a:cubicBezTo>
                      <a:pt x="141" y="0"/>
                      <a:pt x="148" y="7"/>
                      <a:pt x="148" y="16"/>
                    </a:cubicBezTo>
                    <a:cubicBezTo>
                      <a:pt x="148" y="37"/>
                      <a:pt x="148" y="37"/>
                      <a:pt x="148" y="37"/>
                    </a:cubicBezTo>
                    <a:cubicBezTo>
                      <a:pt x="148" y="45"/>
                      <a:pt x="141" y="52"/>
                      <a:pt x="132" y="52"/>
                    </a:cubicBezTo>
                    <a:close/>
                    <a:moveTo>
                      <a:pt x="15" y="8"/>
                    </a:moveTo>
                    <a:cubicBezTo>
                      <a:pt x="11" y="8"/>
                      <a:pt x="8" y="12"/>
                      <a:pt x="8" y="16"/>
                    </a:cubicBezTo>
                    <a:cubicBezTo>
                      <a:pt x="8" y="37"/>
                      <a:pt x="8" y="37"/>
                      <a:pt x="8" y="37"/>
                    </a:cubicBezTo>
                    <a:cubicBezTo>
                      <a:pt x="8" y="41"/>
                      <a:pt x="11" y="44"/>
                      <a:pt x="15" y="44"/>
                    </a:cubicBezTo>
                    <a:cubicBezTo>
                      <a:pt x="132" y="44"/>
                      <a:pt x="132" y="44"/>
                      <a:pt x="132" y="44"/>
                    </a:cubicBezTo>
                    <a:cubicBezTo>
                      <a:pt x="136" y="44"/>
                      <a:pt x="140" y="41"/>
                      <a:pt x="140" y="37"/>
                    </a:cubicBezTo>
                    <a:cubicBezTo>
                      <a:pt x="140" y="16"/>
                      <a:pt x="140" y="16"/>
                      <a:pt x="140" y="16"/>
                    </a:cubicBezTo>
                    <a:cubicBezTo>
                      <a:pt x="140" y="12"/>
                      <a:pt x="136" y="8"/>
                      <a:pt x="132" y="8"/>
                    </a:cubicBezTo>
                    <a:lnTo>
                      <a:pt x="15"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FFFFFF"/>
                  </a:solidFill>
                  <a:latin typeface="Segoe UI"/>
                </a:endParaRPr>
              </a:p>
            </p:txBody>
          </p:sp>
          <p:sp>
            <p:nvSpPr>
              <p:cNvPr id="549" name="Oval 6"/>
              <p:cNvSpPr>
                <a:spLocks noChangeArrowheads="1"/>
              </p:cNvSpPr>
              <p:nvPr/>
            </p:nvSpPr>
            <p:spPr bwMode="auto">
              <a:xfrm>
                <a:off x="8243888" y="7086601"/>
                <a:ext cx="55563" cy="555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FFFFFF"/>
                  </a:solidFill>
                  <a:latin typeface="Segoe UI"/>
                </a:endParaRPr>
              </a:p>
            </p:txBody>
          </p:sp>
          <p:sp>
            <p:nvSpPr>
              <p:cNvPr id="550" name="Rectangle 7"/>
              <p:cNvSpPr>
                <a:spLocks noChangeArrowheads="1"/>
              </p:cNvSpPr>
              <p:nvPr/>
            </p:nvSpPr>
            <p:spPr bwMode="auto">
              <a:xfrm>
                <a:off x="7837488" y="7094538"/>
                <a:ext cx="298450" cy="349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FFFFFF"/>
                  </a:solidFill>
                  <a:latin typeface="Segoe UI"/>
                </a:endParaRPr>
              </a:p>
            </p:txBody>
          </p:sp>
          <p:sp>
            <p:nvSpPr>
              <p:cNvPr id="551" name="Freeform 8"/>
              <p:cNvSpPr>
                <a:spLocks noEditPoints="1"/>
              </p:cNvSpPr>
              <p:nvPr/>
            </p:nvSpPr>
            <p:spPr bwMode="auto">
              <a:xfrm>
                <a:off x="7754938" y="7277101"/>
                <a:ext cx="639763" cy="225425"/>
              </a:xfrm>
              <a:custGeom>
                <a:avLst/>
                <a:gdLst>
                  <a:gd name="T0" fmla="*/ 132 w 148"/>
                  <a:gd name="T1" fmla="*/ 52 h 52"/>
                  <a:gd name="T2" fmla="*/ 15 w 148"/>
                  <a:gd name="T3" fmla="*/ 52 h 52"/>
                  <a:gd name="T4" fmla="*/ 0 w 148"/>
                  <a:gd name="T5" fmla="*/ 36 h 52"/>
                  <a:gd name="T6" fmla="*/ 0 w 148"/>
                  <a:gd name="T7" fmla="*/ 15 h 52"/>
                  <a:gd name="T8" fmla="*/ 15 w 148"/>
                  <a:gd name="T9" fmla="*/ 0 h 52"/>
                  <a:gd name="T10" fmla="*/ 132 w 148"/>
                  <a:gd name="T11" fmla="*/ 0 h 52"/>
                  <a:gd name="T12" fmla="*/ 148 w 148"/>
                  <a:gd name="T13" fmla="*/ 15 h 52"/>
                  <a:gd name="T14" fmla="*/ 148 w 148"/>
                  <a:gd name="T15" fmla="*/ 36 h 52"/>
                  <a:gd name="T16" fmla="*/ 132 w 148"/>
                  <a:gd name="T17" fmla="*/ 52 h 52"/>
                  <a:gd name="T18" fmla="*/ 15 w 148"/>
                  <a:gd name="T19" fmla="*/ 8 h 52"/>
                  <a:gd name="T20" fmla="*/ 8 w 148"/>
                  <a:gd name="T21" fmla="*/ 15 h 52"/>
                  <a:gd name="T22" fmla="*/ 8 w 148"/>
                  <a:gd name="T23" fmla="*/ 36 h 52"/>
                  <a:gd name="T24" fmla="*/ 15 w 148"/>
                  <a:gd name="T25" fmla="*/ 44 h 52"/>
                  <a:gd name="T26" fmla="*/ 132 w 148"/>
                  <a:gd name="T27" fmla="*/ 44 h 52"/>
                  <a:gd name="T28" fmla="*/ 140 w 148"/>
                  <a:gd name="T29" fmla="*/ 36 h 52"/>
                  <a:gd name="T30" fmla="*/ 140 w 148"/>
                  <a:gd name="T31" fmla="*/ 15 h 52"/>
                  <a:gd name="T32" fmla="*/ 132 w 148"/>
                  <a:gd name="T33" fmla="*/ 8 h 52"/>
                  <a:gd name="T34" fmla="*/ 15 w 148"/>
                  <a:gd name="T35" fmla="*/ 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8" h="52">
                    <a:moveTo>
                      <a:pt x="132" y="52"/>
                    </a:moveTo>
                    <a:cubicBezTo>
                      <a:pt x="15" y="52"/>
                      <a:pt x="15" y="52"/>
                      <a:pt x="15" y="52"/>
                    </a:cubicBezTo>
                    <a:cubicBezTo>
                      <a:pt x="6" y="52"/>
                      <a:pt x="0" y="45"/>
                      <a:pt x="0" y="36"/>
                    </a:cubicBezTo>
                    <a:cubicBezTo>
                      <a:pt x="0" y="15"/>
                      <a:pt x="0" y="15"/>
                      <a:pt x="0" y="15"/>
                    </a:cubicBezTo>
                    <a:cubicBezTo>
                      <a:pt x="0" y="7"/>
                      <a:pt x="6" y="0"/>
                      <a:pt x="15" y="0"/>
                    </a:cubicBezTo>
                    <a:cubicBezTo>
                      <a:pt x="132" y="0"/>
                      <a:pt x="132" y="0"/>
                      <a:pt x="132" y="0"/>
                    </a:cubicBezTo>
                    <a:cubicBezTo>
                      <a:pt x="141" y="0"/>
                      <a:pt x="148" y="7"/>
                      <a:pt x="148" y="15"/>
                    </a:cubicBezTo>
                    <a:cubicBezTo>
                      <a:pt x="148" y="36"/>
                      <a:pt x="148" y="36"/>
                      <a:pt x="148" y="36"/>
                    </a:cubicBezTo>
                    <a:cubicBezTo>
                      <a:pt x="148" y="45"/>
                      <a:pt x="141" y="52"/>
                      <a:pt x="132" y="52"/>
                    </a:cubicBezTo>
                    <a:close/>
                    <a:moveTo>
                      <a:pt x="15" y="8"/>
                    </a:moveTo>
                    <a:cubicBezTo>
                      <a:pt x="11" y="8"/>
                      <a:pt x="8" y="11"/>
                      <a:pt x="8" y="15"/>
                    </a:cubicBezTo>
                    <a:cubicBezTo>
                      <a:pt x="8" y="36"/>
                      <a:pt x="8" y="36"/>
                      <a:pt x="8" y="36"/>
                    </a:cubicBezTo>
                    <a:cubicBezTo>
                      <a:pt x="8" y="40"/>
                      <a:pt x="11" y="44"/>
                      <a:pt x="15" y="44"/>
                    </a:cubicBezTo>
                    <a:cubicBezTo>
                      <a:pt x="132" y="44"/>
                      <a:pt x="132" y="44"/>
                      <a:pt x="132" y="44"/>
                    </a:cubicBezTo>
                    <a:cubicBezTo>
                      <a:pt x="136" y="44"/>
                      <a:pt x="140" y="40"/>
                      <a:pt x="140" y="36"/>
                    </a:cubicBezTo>
                    <a:cubicBezTo>
                      <a:pt x="140" y="15"/>
                      <a:pt x="140" y="15"/>
                      <a:pt x="140" y="15"/>
                    </a:cubicBezTo>
                    <a:cubicBezTo>
                      <a:pt x="140" y="11"/>
                      <a:pt x="136" y="8"/>
                      <a:pt x="132" y="8"/>
                    </a:cubicBezTo>
                    <a:lnTo>
                      <a:pt x="15"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FFFFFF"/>
                  </a:solidFill>
                  <a:latin typeface="Segoe UI"/>
                </a:endParaRPr>
              </a:p>
            </p:txBody>
          </p:sp>
          <p:sp>
            <p:nvSpPr>
              <p:cNvPr id="552" name="Oval 9"/>
              <p:cNvSpPr>
                <a:spLocks noChangeArrowheads="1"/>
              </p:cNvSpPr>
              <p:nvPr/>
            </p:nvSpPr>
            <p:spPr bwMode="auto">
              <a:xfrm>
                <a:off x="8243888" y="7364413"/>
                <a:ext cx="55563" cy="555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FFFFFF"/>
                  </a:solidFill>
                  <a:latin typeface="Segoe UI"/>
                </a:endParaRPr>
              </a:p>
            </p:txBody>
          </p:sp>
          <p:sp>
            <p:nvSpPr>
              <p:cNvPr id="553" name="Rectangle 10"/>
              <p:cNvSpPr>
                <a:spLocks noChangeArrowheads="1"/>
              </p:cNvSpPr>
              <p:nvPr/>
            </p:nvSpPr>
            <p:spPr bwMode="auto">
              <a:xfrm>
                <a:off x="7837488" y="7372351"/>
                <a:ext cx="298450" cy="349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FFFFFF"/>
                  </a:solidFill>
                  <a:latin typeface="Segoe UI"/>
                </a:endParaRPr>
              </a:p>
            </p:txBody>
          </p:sp>
        </p:grpSp>
      </p:grpSp>
      <p:grpSp>
        <p:nvGrpSpPr>
          <p:cNvPr id="554" name="Group 553"/>
          <p:cNvGrpSpPr/>
          <p:nvPr/>
        </p:nvGrpSpPr>
        <p:grpSpPr>
          <a:xfrm>
            <a:off x="495289" y="4565038"/>
            <a:ext cx="3302238" cy="2008929"/>
            <a:chOff x="484757" y="4437187"/>
            <a:chExt cx="3237782" cy="1969717"/>
          </a:xfrm>
        </p:grpSpPr>
        <p:sp>
          <p:nvSpPr>
            <p:cNvPr id="555" name="Rectangle 554"/>
            <p:cNvSpPr/>
            <p:nvPr/>
          </p:nvSpPr>
          <p:spPr>
            <a:xfrm>
              <a:off x="2236001" y="5813228"/>
              <a:ext cx="1486538" cy="593676"/>
            </a:xfrm>
            <a:prstGeom prst="rect">
              <a:avLst/>
            </a:prstGeom>
            <a:noFill/>
          </p:spPr>
          <p:txBody>
            <a:bodyPr wrap="square" anchor="ctr">
              <a:noAutofit/>
            </a:bodyPr>
            <a:lstStyle/>
            <a:p>
              <a:pPr algn="ctr" defTabSz="932293" fontAlgn="base">
                <a:spcBef>
                  <a:spcPct val="0"/>
                </a:spcBef>
                <a:spcAft>
                  <a:spcPct val="0"/>
                </a:spcAft>
                <a:defRPr/>
              </a:pPr>
              <a:r>
                <a:rPr lang="en-IN" sz="1836" kern="0">
                  <a:solidFill>
                    <a:srgbClr val="FFFFFF"/>
                  </a:solidFill>
                  <a:latin typeface="Segoe UI Semibold" panose="020B0702040204020203" pitchFamily="34" charset="0"/>
                  <a:ea typeface="Segoe UI" pitchFamily="34" charset="0"/>
                  <a:cs typeface="Segoe UI Semibold" panose="020B0702040204020203" pitchFamily="34" charset="0"/>
                </a:rPr>
                <a:t>ACCESS APPROVAL</a:t>
              </a:r>
            </a:p>
          </p:txBody>
        </p:sp>
        <p:grpSp>
          <p:nvGrpSpPr>
            <p:cNvPr id="556" name="Group 555"/>
            <p:cNvGrpSpPr/>
            <p:nvPr/>
          </p:nvGrpSpPr>
          <p:grpSpPr>
            <a:xfrm>
              <a:off x="484757" y="5018913"/>
              <a:ext cx="1161344" cy="1021786"/>
              <a:chOff x="455751" y="4149648"/>
              <a:chExt cx="1161344" cy="1021786"/>
            </a:xfrm>
            <a:noFill/>
          </p:grpSpPr>
          <p:sp>
            <p:nvSpPr>
              <p:cNvPr id="568" name="Rectangle 567"/>
              <p:cNvSpPr/>
              <p:nvPr/>
            </p:nvSpPr>
            <p:spPr>
              <a:xfrm>
                <a:off x="455751" y="4740193"/>
                <a:ext cx="1161344" cy="431241"/>
              </a:xfrm>
              <a:prstGeom prst="rect">
                <a:avLst/>
              </a:prstGeom>
              <a:grpFill/>
              <a:ln w="3175">
                <a:noFill/>
                <a:prstDash val="sysDot"/>
                <a:miter lim="800000"/>
                <a:headEnd/>
                <a:tailEnd type="oval" w="lg" len="lg"/>
              </a:ln>
              <a:extLst/>
            </p:spPr>
            <p:txBody>
              <a:bodyPr wrap="none" lIns="46630" tIns="46630" rIns="46630" bIns="46630" anchor="ctr">
                <a:noAutofit/>
              </a:bodyPr>
              <a:lstStyle/>
              <a:p>
                <a:pPr algn="ctr" defTabSz="932597">
                  <a:defRPr/>
                </a:pPr>
                <a:r>
                  <a:rPr lang="en-US" sz="1224" kern="0">
                    <a:solidFill>
                      <a:srgbClr val="FFFFFF"/>
                    </a:solidFill>
                    <a:latin typeface="Segoe UI"/>
                    <a:cs typeface="Segoe UI" panose="020B0502040204020203" pitchFamily="34" charset="0"/>
                  </a:rPr>
                  <a:t>Background check</a:t>
                </a:r>
              </a:p>
            </p:txBody>
          </p:sp>
          <p:sp>
            <p:nvSpPr>
              <p:cNvPr id="569" name="Freeform 166"/>
              <p:cNvSpPr>
                <a:spLocks/>
              </p:cNvSpPr>
              <p:nvPr/>
            </p:nvSpPr>
            <p:spPr bwMode="auto">
              <a:xfrm>
                <a:off x="893380" y="4323013"/>
                <a:ext cx="60043" cy="58360"/>
              </a:xfrm>
              <a:custGeom>
                <a:avLst/>
                <a:gdLst>
                  <a:gd name="T0" fmla="*/ 26 w 51"/>
                  <a:gd name="T1" fmla="*/ 51 h 51"/>
                  <a:gd name="T2" fmla="*/ 26 w 51"/>
                  <a:gd name="T3" fmla="*/ 51 h 51"/>
                  <a:gd name="T4" fmla="*/ 0 w 51"/>
                  <a:gd name="T5" fmla="*/ 25 h 51"/>
                  <a:gd name="T6" fmla="*/ 26 w 51"/>
                  <a:gd name="T7" fmla="*/ 0 h 51"/>
                  <a:gd name="T8" fmla="*/ 51 w 51"/>
                  <a:gd name="T9" fmla="*/ 25 h 51"/>
                  <a:gd name="T10" fmla="*/ 26 w 51"/>
                  <a:gd name="T11" fmla="*/ 51 h 51"/>
                </a:gdLst>
                <a:ahLst/>
                <a:cxnLst>
                  <a:cxn ang="0">
                    <a:pos x="T0" y="T1"/>
                  </a:cxn>
                  <a:cxn ang="0">
                    <a:pos x="T2" y="T3"/>
                  </a:cxn>
                  <a:cxn ang="0">
                    <a:pos x="T4" y="T5"/>
                  </a:cxn>
                  <a:cxn ang="0">
                    <a:pos x="T6" y="T7"/>
                  </a:cxn>
                  <a:cxn ang="0">
                    <a:pos x="T8" y="T9"/>
                  </a:cxn>
                  <a:cxn ang="0">
                    <a:pos x="T10" y="T11"/>
                  </a:cxn>
                </a:cxnLst>
                <a:rect l="0" t="0" r="r" b="b"/>
                <a:pathLst>
                  <a:path w="51" h="51">
                    <a:moveTo>
                      <a:pt x="26" y="51"/>
                    </a:moveTo>
                    <a:lnTo>
                      <a:pt x="26" y="51"/>
                    </a:lnTo>
                    <a:cubicBezTo>
                      <a:pt x="12" y="51"/>
                      <a:pt x="0" y="39"/>
                      <a:pt x="0" y="25"/>
                    </a:cubicBezTo>
                    <a:cubicBezTo>
                      <a:pt x="0" y="11"/>
                      <a:pt x="12" y="0"/>
                      <a:pt x="26" y="0"/>
                    </a:cubicBezTo>
                    <a:cubicBezTo>
                      <a:pt x="40" y="0"/>
                      <a:pt x="51" y="11"/>
                      <a:pt x="51" y="25"/>
                    </a:cubicBezTo>
                    <a:cubicBezTo>
                      <a:pt x="51" y="39"/>
                      <a:pt x="40" y="51"/>
                      <a:pt x="26" y="51"/>
                    </a:cubicBezTo>
                    <a:close/>
                  </a:path>
                </a:pathLst>
              </a:custGeom>
              <a:grpFill/>
              <a:ln w="0">
                <a:solidFill>
                  <a:srgbClr val="FFFFFF"/>
                </a:solidFill>
                <a:prstDash val="solid"/>
                <a:round/>
                <a:headEnd/>
                <a:tailEnd/>
              </a:ln>
            </p:spPr>
            <p:txBody>
              <a:bodyPr vert="horz" wrap="square" lIns="95117" tIns="47558" rIns="95117" bIns="47558"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73">
                  <a:solidFill>
                    <a:srgbClr val="FFFFFF"/>
                  </a:solidFill>
                  <a:latin typeface="Segoe UI"/>
                </a:endParaRPr>
              </a:p>
            </p:txBody>
          </p:sp>
          <p:sp>
            <p:nvSpPr>
              <p:cNvPr id="570" name="Freeform 167"/>
              <p:cNvSpPr>
                <a:spLocks/>
              </p:cNvSpPr>
              <p:nvPr/>
            </p:nvSpPr>
            <p:spPr bwMode="auto">
              <a:xfrm>
                <a:off x="870422" y="4391672"/>
                <a:ext cx="86533" cy="204261"/>
              </a:xfrm>
              <a:custGeom>
                <a:avLst/>
                <a:gdLst>
                  <a:gd name="T0" fmla="*/ 20 w 74"/>
                  <a:gd name="T1" fmla="*/ 0 h 179"/>
                  <a:gd name="T2" fmla="*/ 20 w 74"/>
                  <a:gd name="T3" fmla="*/ 0 h 179"/>
                  <a:gd name="T4" fmla="*/ 68 w 74"/>
                  <a:gd name="T5" fmla="*/ 0 h 179"/>
                  <a:gd name="T6" fmla="*/ 62 w 74"/>
                  <a:gd name="T7" fmla="*/ 19 h 179"/>
                  <a:gd name="T8" fmla="*/ 62 w 74"/>
                  <a:gd name="T9" fmla="*/ 90 h 179"/>
                  <a:gd name="T10" fmla="*/ 74 w 74"/>
                  <a:gd name="T11" fmla="*/ 114 h 179"/>
                  <a:gd name="T12" fmla="*/ 74 w 74"/>
                  <a:gd name="T13" fmla="*/ 164 h 179"/>
                  <a:gd name="T14" fmla="*/ 59 w 74"/>
                  <a:gd name="T15" fmla="*/ 179 h 179"/>
                  <a:gd name="T16" fmla="*/ 45 w 74"/>
                  <a:gd name="T17" fmla="*/ 167 h 179"/>
                  <a:gd name="T18" fmla="*/ 30 w 74"/>
                  <a:gd name="T19" fmla="*/ 179 h 179"/>
                  <a:gd name="T20" fmla="*/ 15 w 74"/>
                  <a:gd name="T21" fmla="*/ 164 h 179"/>
                  <a:gd name="T22" fmla="*/ 15 w 74"/>
                  <a:gd name="T23" fmla="*/ 94 h 179"/>
                  <a:gd name="T24" fmla="*/ 0 w 74"/>
                  <a:gd name="T25" fmla="*/ 76 h 179"/>
                  <a:gd name="T26" fmla="*/ 0 w 74"/>
                  <a:gd name="T27" fmla="*/ 20 h 179"/>
                  <a:gd name="T28" fmla="*/ 20 w 74"/>
                  <a:gd name="T29" fmla="*/ 0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4" h="179">
                    <a:moveTo>
                      <a:pt x="20" y="0"/>
                    </a:moveTo>
                    <a:lnTo>
                      <a:pt x="20" y="0"/>
                    </a:lnTo>
                    <a:lnTo>
                      <a:pt x="68" y="0"/>
                    </a:lnTo>
                    <a:cubicBezTo>
                      <a:pt x="64" y="5"/>
                      <a:pt x="62" y="12"/>
                      <a:pt x="62" y="19"/>
                    </a:cubicBezTo>
                    <a:lnTo>
                      <a:pt x="62" y="90"/>
                    </a:lnTo>
                    <a:cubicBezTo>
                      <a:pt x="62" y="100"/>
                      <a:pt x="67" y="109"/>
                      <a:pt x="74" y="114"/>
                    </a:cubicBezTo>
                    <a:lnTo>
                      <a:pt x="74" y="164"/>
                    </a:lnTo>
                    <a:cubicBezTo>
                      <a:pt x="74" y="172"/>
                      <a:pt x="68" y="179"/>
                      <a:pt x="59" y="179"/>
                    </a:cubicBezTo>
                    <a:cubicBezTo>
                      <a:pt x="52" y="179"/>
                      <a:pt x="46" y="174"/>
                      <a:pt x="45" y="167"/>
                    </a:cubicBezTo>
                    <a:cubicBezTo>
                      <a:pt x="43" y="174"/>
                      <a:pt x="37" y="179"/>
                      <a:pt x="30" y="179"/>
                    </a:cubicBezTo>
                    <a:cubicBezTo>
                      <a:pt x="22" y="179"/>
                      <a:pt x="15" y="172"/>
                      <a:pt x="15" y="164"/>
                    </a:cubicBezTo>
                    <a:lnTo>
                      <a:pt x="15" y="94"/>
                    </a:lnTo>
                    <a:cubicBezTo>
                      <a:pt x="7" y="92"/>
                      <a:pt x="0" y="85"/>
                      <a:pt x="0" y="76"/>
                    </a:cubicBezTo>
                    <a:lnTo>
                      <a:pt x="0" y="20"/>
                    </a:lnTo>
                    <a:cubicBezTo>
                      <a:pt x="0" y="9"/>
                      <a:pt x="9" y="0"/>
                      <a:pt x="20" y="0"/>
                    </a:cubicBezTo>
                    <a:close/>
                  </a:path>
                </a:pathLst>
              </a:custGeom>
              <a:grpFill/>
              <a:ln w="0">
                <a:solidFill>
                  <a:srgbClr val="FFFFFF"/>
                </a:solidFill>
                <a:prstDash val="solid"/>
                <a:round/>
                <a:headEnd/>
                <a:tailEnd/>
              </a:ln>
            </p:spPr>
            <p:txBody>
              <a:bodyPr vert="horz" wrap="square" lIns="95117" tIns="47558" rIns="95117" bIns="47558"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73">
                  <a:solidFill>
                    <a:srgbClr val="FFFFFF"/>
                  </a:solidFill>
                  <a:latin typeface="Segoe UI"/>
                </a:endParaRPr>
              </a:p>
            </p:txBody>
          </p:sp>
          <p:sp>
            <p:nvSpPr>
              <p:cNvPr id="571" name="Freeform 168"/>
              <p:cNvSpPr>
                <a:spLocks/>
              </p:cNvSpPr>
              <p:nvPr/>
            </p:nvSpPr>
            <p:spPr bwMode="auto">
              <a:xfrm>
                <a:off x="1114127" y="4391672"/>
                <a:ext cx="86533" cy="204261"/>
              </a:xfrm>
              <a:custGeom>
                <a:avLst/>
                <a:gdLst>
                  <a:gd name="T0" fmla="*/ 14 w 74"/>
                  <a:gd name="T1" fmla="*/ 90 h 179"/>
                  <a:gd name="T2" fmla="*/ 14 w 74"/>
                  <a:gd name="T3" fmla="*/ 90 h 179"/>
                  <a:gd name="T4" fmla="*/ 14 w 74"/>
                  <a:gd name="T5" fmla="*/ 19 h 179"/>
                  <a:gd name="T6" fmla="*/ 7 w 74"/>
                  <a:gd name="T7" fmla="*/ 0 h 179"/>
                  <a:gd name="T8" fmla="*/ 55 w 74"/>
                  <a:gd name="T9" fmla="*/ 0 h 179"/>
                  <a:gd name="T10" fmla="*/ 74 w 74"/>
                  <a:gd name="T11" fmla="*/ 20 h 179"/>
                  <a:gd name="T12" fmla="*/ 74 w 74"/>
                  <a:gd name="T13" fmla="*/ 76 h 179"/>
                  <a:gd name="T14" fmla="*/ 59 w 74"/>
                  <a:gd name="T15" fmla="*/ 94 h 179"/>
                  <a:gd name="T16" fmla="*/ 59 w 74"/>
                  <a:gd name="T17" fmla="*/ 164 h 179"/>
                  <a:gd name="T18" fmla="*/ 44 w 74"/>
                  <a:gd name="T19" fmla="*/ 179 h 179"/>
                  <a:gd name="T20" fmla="*/ 30 w 74"/>
                  <a:gd name="T21" fmla="*/ 167 h 179"/>
                  <a:gd name="T22" fmla="*/ 15 w 74"/>
                  <a:gd name="T23" fmla="*/ 179 h 179"/>
                  <a:gd name="T24" fmla="*/ 0 w 74"/>
                  <a:gd name="T25" fmla="*/ 164 h 179"/>
                  <a:gd name="T26" fmla="*/ 0 w 74"/>
                  <a:gd name="T27" fmla="*/ 115 h 179"/>
                  <a:gd name="T28" fmla="*/ 14 w 74"/>
                  <a:gd name="T29" fmla="*/ 90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4" h="179">
                    <a:moveTo>
                      <a:pt x="14" y="90"/>
                    </a:moveTo>
                    <a:lnTo>
                      <a:pt x="14" y="90"/>
                    </a:lnTo>
                    <a:lnTo>
                      <a:pt x="14" y="19"/>
                    </a:lnTo>
                    <a:cubicBezTo>
                      <a:pt x="14" y="12"/>
                      <a:pt x="11" y="5"/>
                      <a:pt x="7" y="0"/>
                    </a:cubicBezTo>
                    <a:lnTo>
                      <a:pt x="55" y="0"/>
                    </a:lnTo>
                    <a:cubicBezTo>
                      <a:pt x="66" y="0"/>
                      <a:pt x="74" y="9"/>
                      <a:pt x="74" y="20"/>
                    </a:cubicBezTo>
                    <a:lnTo>
                      <a:pt x="74" y="76"/>
                    </a:lnTo>
                    <a:cubicBezTo>
                      <a:pt x="74" y="85"/>
                      <a:pt x="68" y="92"/>
                      <a:pt x="59" y="94"/>
                    </a:cubicBezTo>
                    <a:lnTo>
                      <a:pt x="59" y="164"/>
                    </a:lnTo>
                    <a:cubicBezTo>
                      <a:pt x="59" y="172"/>
                      <a:pt x="53" y="179"/>
                      <a:pt x="44" y="179"/>
                    </a:cubicBezTo>
                    <a:cubicBezTo>
                      <a:pt x="37" y="179"/>
                      <a:pt x="31" y="174"/>
                      <a:pt x="30" y="167"/>
                    </a:cubicBezTo>
                    <a:cubicBezTo>
                      <a:pt x="28" y="174"/>
                      <a:pt x="22" y="179"/>
                      <a:pt x="15" y="179"/>
                    </a:cubicBezTo>
                    <a:cubicBezTo>
                      <a:pt x="7" y="179"/>
                      <a:pt x="0" y="172"/>
                      <a:pt x="0" y="164"/>
                    </a:cubicBezTo>
                    <a:lnTo>
                      <a:pt x="0" y="115"/>
                    </a:lnTo>
                    <a:cubicBezTo>
                      <a:pt x="8" y="110"/>
                      <a:pt x="14" y="100"/>
                      <a:pt x="14" y="90"/>
                    </a:cubicBezTo>
                    <a:close/>
                  </a:path>
                </a:pathLst>
              </a:custGeom>
              <a:grpFill/>
              <a:ln w="0">
                <a:solidFill>
                  <a:srgbClr val="FFFFFF"/>
                </a:solidFill>
                <a:prstDash val="solid"/>
                <a:round/>
                <a:headEnd/>
                <a:tailEnd/>
              </a:ln>
            </p:spPr>
            <p:txBody>
              <a:bodyPr vert="horz" wrap="square" lIns="95117" tIns="47558" rIns="95117" bIns="47558"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73">
                  <a:solidFill>
                    <a:srgbClr val="FFFFFF"/>
                  </a:solidFill>
                  <a:latin typeface="Segoe UI"/>
                </a:endParaRPr>
              </a:p>
            </p:txBody>
          </p:sp>
          <p:sp>
            <p:nvSpPr>
              <p:cNvPr id="572" name="Freeform 169"/>
              <p:cNvSpPr>
                <a:spLocks/>
              </p:cNvSpPr>
              <p:nvPr/>
            </p:nvSpPr>
            <p:spPr bwMode="auto">
              <a:xfrm>
                <a:off x="1119425" y="4323013"/>
                <a:ext cx="60043" cy="58360"/>
              </a:xfrm>
              <a:custGeom>
                <a:avLst/>
                <a:gdLst>
                  <a:gd name="T0" fmla="*/ 26 w 51"/>
                  <a:gd name="T1" fmla="*/ 51 h 51"/>
                  <a:gd name="T2" fmla="*/ 26 w 51"/>
                  <a:gd name="T3" fmla="*/ 51 h 51"/>
                  <a:gd name="T4" fmla="*/ 0 w 51"/>
                  <a:gd name="T5" fmla="*/ 25 h 51"/>
                  <a:gd name="T6" fmla="*/ 26 w 51"/>
                  <a:gd name="T7" fmla="*/ 0 h 51"/>
                  <a:gd name="T8" fmla="*/ 51 w 51"/>
                  <a:gd name="T9" fmla="*/ 25 h 51"/>
                  <a:gd name="T10" fmla="*/ 26 w 51"/>
                  <a:gd name="T11" fmla="*/ 51 h 51"/>
                </a:gdLst>
                <a:ahLst/>
                <a:cxnLst>
                  <a:cxn ang="0">
                    <a:pos x="T0" y="T1"/>
                  </a:cxn>
                  <a:cxn ang="0">
                    <a:pos x="T2" y="T3"/>
                  </a:cxn>
                  <a:cxn ang="0">
                    <a:pos x="T4" y="T5"/>
                  </a:cxn>
                  <a:cxn ang="0">
                    <a:pos x="T6" y="T7"/>
                  </a:cxn>
                  <a:cxn ang="0">
                    <a:pos x="T8" y="T9"/>
                  </a:cxn>
                  <a:cxn ang="0">
                    <a:pos x="T10" y="T11"/>
                  </a:cxn>
                </a:cxnLst>
                <a:rect l="0" t="0" r="r" b="b"/>
                <a:pathLst>
                  <a:path w="51" h="51">
                    <a:moveTo>
                      <a:pt x="26" y="51"/>
                    </a:moveTo>
                    <a:lnTo>
                      <a:pt x="26" y="51"/>
                    </a:lnTo>
                    <a:cubicBezTo>
                      <a:pt x="12" y="51"/>
                      <a:pt x="0" y="39"/>
                      <a:pt x="0" y="25"/>
                    </a:cubicBezTo>
                    <a:cubicBezTo>
                      <a:pt x="0" y="11"/>
                      <a:pt x="12" y="0"/>
                      <a:pt x="26" y="0"/>
                    </a:cubicBezTo>
                    <a:cubicBezTo>
                      <a:pt x="40" y="0"/>
                      <a:pt x="51" y="11"/>
                      <a:pt x="51" y="25"/>
                    </a:cubicBezTo>
                    <a:cubicBezTo>
                      <a:pt x="51" y="39"/>
                      <a:pt x="40" y="51"/>
                      <a:pt x="26" y="51"/>
                    </a:cubicBezTo>
                    <a:close/>
                  </a:path>
                </a:pathLst>
              </a:custGeom>
              <a:grpFill/>
              <a:ln w="0">
                <a:solidFill>
                  <a:srgbClr val="FFFFFF"/>
                </a:solidFill>
                <a:prstDash val="solid"/>
                <a:round/>
                <a:headEnd/>
                <a:tailEnd/>
              </a:ln>
            </p:spPr>
            <p:txBody>
              <a:bodyPr vert="horz" wrap="square" lIns="95117" tIns="47558" rIns="95117" bIns="47558"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73">
                  <a:solidFill>
                    <a:srgbClr val="FFFFFF"/>
                  </a:solidFill>
                  <a:latin typeface="Segoe UI"/>
                </a:endParaRPr>
              </a:p>
            </p:txBody>
          </p:sp>
          <p:sp>
            <p:nvSpPr>
              <p:cNvPr id="573" name="Freeform 170"/>
              <p:cNvSpPr>
                <a:spLocks/>
              </p:cNvSpPr>
              <p:nvPr/>
            </p:nvSpPr>
            <p:spPr bwMode="auto">
              <a:xfrm>
                <a:off x="964019" y="4389955"/>
                <a:ext cx="146576" cy="252322"/>
              </a:xfrm>
              <a:custGeom>
                <a:avLst/>
                <a:gdLst>
                  <a:gd name="T0" fmla="*/ 19 w 125"/>
                  <a:gd name="T1" fmla="*/ 0 h 221"/>
                  <a:gd name="T2" fmla="*/ 19 w 125"/>
                  <a:gd name="T3" fmla="*/ 0 h 221"/>
                  <a:gd name="T4" fmla="*/ 44 w 125"/>
                  <a:gd name="T5" fmla="*/ 0 h 221"/>
                  <a:gd name="T6" fmla="*/ 63 w 125"/>
                  <a:gd name="T7" fmla="*/ 25 h 221"/>
                  <a:gd name="T8" fmla="*/ 82 w 125"/>
                  <a:gd name="T9" fmla="*/ 0 h 221"/>
                  <a:gd name="T10" fmla="*/ 106 w 125"/>
                  <a:gd name="T11" fmla="*/ 0 h 221"/>
                  <a:gd name="T12" fmla="*/ 125 w 125"/>
                  <a:gd name="T13" fmla="*/ 20 h 221"/>
                  <a:gd name="T14" fmla="*/ 125 w 125"/>
                  <a:gd name="T15" fmla="*/ 91 h 221"/>
                  <a:gd name="T16" fmla="*/ 106 w 125"/>
                  <a:gd name="T17" fmla="*/ 110 h 221"/>
                  <a:gd name="T18" fmla="*/ 100 w 125"/>
                  <a:gd name="T19" fmla="*/ 110 h 221"/>
                  <a:gd name="T20" fmla="*/ 100 w 125"/>
                  <a:gd name="T21" fmla="*/ 202 h 221"/>
                  <a:gd name="T22" fmla="*/ 81 w 125"/>
                  <a:gd name="T23" fmla="*/ 221 h 221"/>
                  <a:gd name="T24" fmla="*/ 63 w 125"/>
                  <a:gd name="T25" fmla="*/ 209 h 221"/>
                  <a:gd name="T26" fmla="*/ 45 w 125"/>
                  <a:gd name="T27" fmla="*/ 221 h 221"/>
                  <a:gd name="T28" fmla="*/ 26 w 125"/>
                  <a:gd name="T29" fmla="*/ 202 h 221"/>
                  <a:gd name="T30" fmla="*/ 26 w 125"/>
                  <a:gd name="T31" fmla="*/ 110 h 221"/>
                  <a:gd name="T32" fmla="*/ 19 w 125"/>
                  <a:gd name="T33" fmla="*/ 110 h 221"/>
                  <a:gd name="T34" fmla="*/ 0 w 125"/>
                  <a:gd name="T35" fmla="*/ 91 h 221"/>
                  <a:gd name="T36" fmla="*/ 0 w 125"/>
                  <a:gd name="T37" fmla="*/ 20 h 221"/>
                  <a:gd name="T38" fmla="*/ 19 w 125"/>
                  <a:gd name="T39" fmla="*/ 0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5" h="221">
                    <a:moveTo>
                      <a:pt x="19" y="0"/>
                    </a:moveTo>
                    <a:lnTo>
                      <a:pt x="19" y="0"/>
                    </a:lnTo>
                    <a:lnTo>
                      <a:pt x="44" y="0"/>
                    </a:lnTo>
                    <a:lnTo>
                      <a:pt x="63" y="25"/>
                    </a:lnTo>
                    <a:lnTo>
                      <a:pt x="82" y="0"/>
                    </a:lnTo>
                    <a:lnTo>
                      <a:pt x="106" y="0"/>
                    </a:lnTo>
                    <a:cubicBezTo>
                      <a:pt x="117" y="0"/>
                      <a:pt x="125" y="9"/>
                      <a:pt x="125" y="20"/>
                    </a:cubicBezTo>
                    <a:lnTo>
                      <a:pt x="125" y="91"/>
                    </a:lnTo>
                    <a:cubicBezTo>
                      <a:pt x="125" y="102"/>
                      <a:pt x="117" y="110"/>
                      <a:pt x="106" y="110"/>
                    </a:cubicBezTo>
                    <a:lnTo>
                      <a:pt x="100" y="110"/>
                    </a:lnTo>
                    <a:lnTo>
                      <a:pt x="100" y="202"/>
                    </a:lnTo>
                    <a:cubicBezTo>
                      <a:pt x="100" y="213"/>
                      <a:pt x="91" y="221"/>
                      <a:pt x="81" y="221"/>
                    </a:cubicBezTo>
                    <a:cubicBezTo>
                      <a:pt x="73" y="221"/>
                      <a:pt x="66" y="216"/>
                      <a:pt x="63" y="209"/>
                    </a:cubicBezTo>
                    <a:cubicBezTo>
                      <a:pt x="60" y="216"/>
                      <a:pt x="53" y="221"/>
                      <a:pt x="45" y="221"/>
                    </a:cubicBezTo>
                    <a:cubicBezTo>
                      <a:pt x="34" y="221"/>
                      <a:pt x="26" y="213"/>
                      <a:pt x="26" y="202"/>
                    </a:cubicBezTo>
                    <a:lnTo>
                      <a:pt x="26" y="110"/>
                    </a:lnTo>
                    <a:lnTo>
                      <a:pt x="19" y="110"/>
                    </a:lnTo>
                    <a:cubicBezTo>
                      <a:pt x="9" y="110"/>
                      <a:pt x="0" y="102"/>
                      <a:pt x="0" y="91"/>
                    </a:cubicBezTo>
                    <a:lnTo>
                      <a:pt x="0" y="20"/>
                    </a:lnTo>
                    <a:cubicBezTo>
                      <a:pt x="0" y="9"/>
                      <a:pt x="9" y="0"/>
                      <a:pt x="19" y="0"/>
                    </a:cubicBezTo>
                    <a:close/>
                  </a:path>
                </a:pathLst>
              </a:custGeom>
              <a:grpFill/>
              <a:ln w="0">
                <a:solidFill>
                  <a:srgbClr val="FFFFFF"/>
                </a:solidFill>
                <a:prstDash val="solid"/>
                <a:round/>
                <a:headEnd/>
                <a:tailEnd/>
              </a:ln>
            </p:spPr>
            <p:txBody>
              <a:bodyPr vert="horz" wrap="square" lIns="95117" tIns="47558" rIns="95117" bIns="47558"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73">
                  <a:solidFill>
                    <a:srgbClr val="FFFFFF"/>
                  </a:solidFill>
                  <a:latin typeface="Segoe UI"/>
                </a:endParaRPr>
              </a:p>
            </p:txBody>
          </p:sp>
          <p:sp>
            <p:nvSpPr>
              <p:cNvPr id="574" name="Freeform 171"/>
              <p:cNvSpPr>
                <a:spLocks/>
              </p:cNvSpPr>
              <p:nvPr/>
            </p:nvSpPr>
            <p:spPr bwMode="auto">
              <a:xfrm>
                <a:off x="999338" y="4304131"/>
                <a:ext cx="74171" cy="72092"/>
              </a:xfrm>
              <a:custGeom>
                <a:avLst/>
                <a:gdLst>
                  <a:gd name="T0" fmla="*/ 32 w 63"/>
                  <a:gd name="T1" fmla="*/ 63 h 63"/>
                  <a:gd name="T2" fmla="*/ 32 w 63"/>
                  <a:gd name="T3" fmla="*/ 63 h 63"/>
                  <a:gd name="T4" fmla="*/ 0 w 63"/>
                  <a:gd name="T5" fmla="*/ 32 h 63"/>
                  <a:gd name="T6" fmla="*/ 32 w 63"/>
                  <a:gd name="T7" fmla="*/ 0 h 63"/>
                  <a:gd name="T8" fmla="*/ 63 w 63"/>
                  <a:gd name="T9" fmla="*/ 32 h 63"/>
                  <a:gd name="T10" fmla="*/ 32 w 63"/>
                  <a:gd name="T11" fmla="*/ 63 h 63"/>
                </a:gdLst>
                <a:ahLst/>
                <a:cxnLst>
                  <a:cxn ang="0">
                    <a:pos x="T0" y="T1"/>
                  </a:cxn>
                  <a:cxn ang="0">
                    <a:pos x="T2" y="T3"/>
                  </a:cxn>
                  <a:cxn ang="0">
                    <a:pos x="T4" y="T5"/>
                  </a:cxn>
                  <a:cxn ang="0">
                    <a:pos x="T6" y="T7"/>
                  </a:cxn>
                  <a:cxn ang="0">
                    <a:pos x="T8" y="T9"/>
                  </a:cxn>
                  <a:cxn ang="0">
                    <a:pos x="T10" y="T11"/>
                  </a:cxn>
                </a:cxnLst>
                <a:rect l="0" t="0" r="r" b="b"/>
                <a:pathLst>
                  <a:path w="63" h="63">
                    <a:moveTo>
                      <a:pt x="32" y="63"/>
                    </a:moveTo>
                    <a:lnTo>
                      <a:pt x="32" y="63"/>
                    </a:lnTo>
                    <a:cubicBezTo>
                      <a:pt x="16" y="63"/>
                      <a:pt x="0" y="50"/>
                      <a:pt x="0" y="32"/>
                    </a:cubicBezTo>
                    <a:cubicBezTo>
                      <a:pt x="0" y="14"/>
                      <a:pt x="14" y="0"/>
                      <a:pt x="32" y="0"/>
                    </a:cubicBezTo>
                    <a:cubicBezTo>
                      <a:pt x="49" y="0"/>
                      <a:pt x="63" y="14"/>
                      <a:pt x="63" y="32"/>
                    </a:cubicBezTo>
                    <a:cubicBezTo>
                      <a:pt x="63" y="50"/>
                      <a:pt x="48" y="63"/>
                      <a:pt x="32" y="63"/>
                    </a:cubicBezTo>
                    <a:close/>
                  </a:path>
                </a:pathLst>
              </a:custGeom>
              <a:grpFill/>
              <a:ln w="0">
                <a:solidFill>
                  <a:srgbClr val="FFFFFF"/>
                </a:solidFill>
                <a:prstDash val="solid"/>
                <a:round/>
                <a:headEnd/>
                <a:tailEnd/>
              </a:ln>
            </p:spPr>
            <p:txBody>
              <a:bodyPr vert="horz" wrap="square" lIns="95117" tIns="47558" rIns="95117" bIns="47558"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73">
                  <a:solidFill>
                    <a:srgbClr val="FFFFFF"/>
                  </a:solidFill>
                  <a:latin typeface="Segoe UI"/>
                </a:endParaRPr>
              </a:p>
            </p:txBody>
          </p:sp>
          <p:sp>
            <p:nvSpPr>
              <p:cNvPr id="575" name="Freeform 172"/>
              <p:cNvSpPr>
                <a:spLocks/>
              </p:cNvSpPr>
              <p:nvPr/>
            </p:nvSpPr>
            <p:spPr bwMode="auto">
              <a:xfrm>
                <a:off x="847464" y="4149648"/>
                <a:ext cx="377919" cy="152767"/>
              </a:xfrm>
              <a:custGeom>
                <a:avLst/>
                <a:gdLst>
                  <a:gd name="T0" fmla="*/ 4 w 323"/>
                  <a:gd name="T1" fmla="*/ 79 h 134"/>
                  <a:gd name="T2" fmla="*/ 4 w 323"/>
                  <a:gd name="T3" fmla="*/ 79 h 134"/>
                  <a:gd name="T4" fmla="*/ 319 w 323"/>
                  <a:gd name="T5" fmla="*/ 79 h 134"/>
                  <a:gd name="T6" fmla="*/ 323 w 323"/>
                  <a:gd name="T7" fmla="*/ 88 h 134"/>
                  <a:gd name="T8" fmla="*/ 319 w 323"/>
                  <a:gd name="T9" fmla="*/ 96 h 134"/>
                  <a:gd name="T10" fmla="*/ 286 w 323"/>
                  <a:gd name="T11" fmla="*/ 130 h 134"/>
                  <a:gd name="T12" fmla="*/ 272 w 323"/>
                  <a:gd name="T13" fmla="*/ 131 h 134"/>
                  <a:gd name="T14" fmla="*/ 223 w 323"/>
                  <a:gd name="T15" fmla="*/ 101 h 134"/>
                  <a:gd name="T16" fmla="*/ 210 w 323"/>
                  <a:gd name="T17" fmla="*/ 82 h 134"/>
                  <a:gd name="T18" fmla="*/ 210 w 323"/>
                  <a:gd name="T19" fmla="*/ 65 h 134"/>
                  <a:gd name="T20" fmla="*/ 113 w 323"/>
                  <a:gd name="T21" fmla="*/ 65 h 134"/>
                  <a:gd name="T22" fmla="*/ 113 w 323"/>
                  <a:gd name="T23" fmla="*/ 82 h 134"/>
                  <a:gd name="T24" fmla="*/ 100 w 323"/>
                  <a:gd name="T25" fmla="*/ 101 h 134"/>
                  <a:gd name="T26" fmla="*/ 51 w 323"/>
                  <a:gd name="T27" fmla="*/ 131 h 134"/>
                  <a:gd name="T28" fmla="*/ 36 w 323"/>
                  <a:gd name="T29" fmla="*/ 130 h 134"/>
                  <a:gd name="T30" fmla="*/ 3 w 323"/>
                  <a:gd name="T31" fmla="*/ 96 h 134"/>
                  <a:gd name="T32" fmla="*/ 0 w 323"/>
                  <a:gd name="T33" fmla="*/ 88 h 134"/>
                  <a:gd name="T34" fmla="*/ 4 w 323"/>
                  <a:gd name="T35" fmla="*/ 79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23" h="134">
                    <a:moveTo>
                      <a:pt x="4" y="79"/>
                    </a:moveTo>
                    <a:lnTo>
                      <a:pt x="4" y="79"/>
                    </a:lnTo>
                    <a:cubicBezTo>
                      <a:pt x="94" y="0"/>
                      <a:pt x="229" y="0"/>
                      <a:pt x="319" y="79"/>
                    </a:cubicBezTo>
                    <a:cubicBezTo>
                      <a:pt x="321" y="82"/>
                      <a:pt x="323" y="84"/>
                      <a:pt x="323" y="88"/>
                    </a:cubicBezTo>
                    <a:cubicBezTo>
                      <a:pt x="323" y="91"/>
                      <a:pt x="322" y="94"/>
                      <a:pt x="319" y="96"/>
                    </a:cubicBezTo>
                    <a:cubicBezTo>
                      <a:pt x="300" y="116"/>
                      <a:pt x="303" y="113"/>
                      <a:pt x="286" y="130"/>
                    </a:cubicBezTo>
                    <a:cubicBezTo>
                      <a:pt x="283" y="134"/>
                      <a:pt x="276" y="134"/>
                      <a:pt x="272" y="131"/>
                    </a:cubicBezTo>
                    <a:cubicBezTo>
                      <a:pt x="257" y="118"/>
                      <a:pt x="241" y="108"/>
                      <a:pt x="223" y="101"/>
                    </a:cubicBezTo>
                    <a:cubicBezTo>
                      <a:pt x="215" y="98"/>
                      <a:pt x="210" y="90"/>
                      <a:pt x="210" y="82"/>
                    </a:cubicBezTo>
                    <a:lnTo>
                      <a:pt x="210" y="65"/>
                    </a:lnTo>
                    <a:cubicBezTo>
                      <a:pt x="178" y="57"/>
                      <a:pt x="145" y="57"/>
                      <a:pt x="113" y="65"/>
                    </a:cubicBezTo>
                    <a:lnTo>
                      <a:pt x="113" y="82"/>
                    </a:lnTo>
                    <a:cubicBezTo>
                      <a:pt x="113" y="90"/>
                      <a:pt x="108" y="98"/>
                      <a:pt x="100" y="101"/>
                    </a:cubicBezTo>
                    <a:cubicBezTo>
                      <a:pt x="82" y="108"/>
                      <a:pt x="65" y="118"/>
                      <a:pt x="51" y="131"/>
                    </a:cubicBezTo>
                    <a:cubicBezTo>
                      <a:pt x="46" y="134"/>
                      <a:pt x="40" y="134"/>
                      <a:pt x="36" y="130"/>
                    </a:cubicBezTo>
                    <a:cubicBezTo>
                      <a:pt x="20" y="113"/>
                      <a:pt x="23" y="116"/>
                      <a:pt x="3" y="96"/>
                    </a:cubicBezTo>
                    <a:cubicBezTo>
                      <a:pt x="1" y="94"/>
                      <a:pt x="0" y="91"/>
                      <a:pt x="0" y="88"/>
                    </a:cubicBezTo>
                    <a:cubicBezTo>
                      <a:pt x="0" y="84"/>
                      <a:pt x="1" y="82"/>
                      <a:pt x="4" y="79"/>
                    </a:cubicBezTo>
                    <a:close/>
                  </a:path>
                </a:pathLst>
              </a:custGeom>
              <a:grpFill/>
              <a:ln w="0">
                <a:solidFill>
                  <a:srgbClr val="FFFFFF"/>
                </a:solidFill>
                <a:prstDash val="solid"/>
                <a:round/>
                <a:headEnd/>
                <a:tailEnd/>
              </a:ln>
            </p:spPr>
            <p:txBody>
              <a:bodyPr vert="horz" wrap="square" lIns="95117" tIns="47558" rIns="95117" bIns="47558"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73">
                  <a:solidFill>
                    <a:srgbClr val="FFFFFF"/>
                  </a:solidFill>
                  <a:latin typeface="Segoe UI"/>
                </a:endParaRPr>
              </a:p>
            </p:txBody>
          </p:sp>
        </p:grpSp>
        <p:grpSp>
          <p:nvGrpSpPr>
            <p:cNvPr id="557" name="Group 556"/>
            <p:cNvGrpSpPr/>
            <p:nvPr/>
          </p:nvGrpSpPr>
          <p:grpSpPr>
            <a:xfrm>
              <a:off x="1429568" y="4437187"/>
              <a:ext cx="1161344" cy="946836"/>
              <a:chOff x="1671272" y="4224598"/>
              <a:chExt cx="1161344" cy="946836"/>
            </a:xfrm>
            <a:solidFill>
              <a:srgbClr val="FFFFFF"/>
            </a:solidFill>
          </p:grpSpPr>
          <p:grpSp>
            <p:nvGrpSpPr>
              <p:cNvPr id="558" name="Group 557"/>
              <p:cNvGrpSpPr/>
              <p:nvPr/>
            </p:nvGrpSpPr>
            <p:grpSpPr>
              <a:xfrm>
                <a:off x="2055896" y="4224598"/>
                <a:ext cx="392096" cy="368617"/>
                <a:chOff x="5277860" y="3548824"/>
                <a:chExt cx="1413454" cy="1386878"/>
              </a:xfrm>
              <a:grpFill/>
            </p:grpSpPr>
            <p:sp>
              <p:nvSpPr>
                <p:cNvPr id="560" name="Man's Body"/>
                <p:cNvSpPr>
                  <a:spLocks/>
                </p:cNvSpPr>
                <p:nvPr/>
              </p:nvSpPr>
              <p:spPr bwMode="auto">
                <a:xfrm>
                  <a:off x="5392664" y="3677502"/>
                  <a:ext cx="492497" cy="598735"/>
                </a:xfrm>
                <a:custGeom>
                  <a:avLst/>
                  <a:gdLst>
                    <a:gd name="connsiteX0" fmla="*/ 257122 w 716749"/>
                    <a:gd name="connsiteY0" fmla="*/ 499120 h 871362"/>
                    <a:gd name="connsiteX1" fmla="*/ 356917 w 716749"/>
                    <a:gd name="connsiteY1" fmla="*/ 556496 h 871362"/>
                    <a:gd name="connsiteX2" fmla="*/ 472065 w 716749"/>
                    <a:gd name="connsiteY2" fmla="*/ 500486 h 871362"/>
                    <a:gd name="connsiteX3" fmla="*/ 509922 w 716749"/>
                    <a:gd name="connsiteY3" fmla="*/ 569637 h 871362"/>
                    <a:gd name="connsiteX4" fmla="*/ 511216 w 716749"/>
                    <a:gd name="connsiteY4" fmla="*/ 570724 h 871362"/>
                    <a:gd name="connsiteX5" fmla="*/ 634175 w 716749"/>
                    <a:gd name="connsiteY5" fmla="*/ 619705 h 871362"/>
                    <a:gd name="connsiteX6" fmla="*/ 633245 w 716749"/>
                    <a:gd name="connsiteY6" fmla="*/ 620073 h 871362"/>
                    <a:gd name="connsiteX7" fmla="*/ 707810 w 716749"/>
                    <a:gd name="connsiteY7" fmla="*/ 666146 h 871362"/>
                    <a:gd name="connsiteX8" fmla="*/ 644614 w 716749"/>
                    <a:gd name="connsiteY8" fmla="*/ 863319 h 871362"/>
                    <a:gd name="connsiteX9" fmla="*/ 584427 w 716749"/>
                    <a:gd name="connsiteY9" fmla="*/ 762228 h 871362"/>
                    <a:gd name="connsiteX10" fmla="*/ 609361 w 716749"/>
                    <a:gd name="connsiteY10" fmla="*/ 866051 h 871362"/>
                    <a:gd name="connsiteX11" fmla="*/ 197152 w 716749"/>
                    <a:gd name="connsiteY11" fmla="*/ 871278 h 871362"/>
                    <a:gd name="connsiteX12" fmla="*/ 197125 w 716749"/>
                    <a:gd name="connsiteY12" fmla="*/ 871362 h 871362"/>
                    <a:gd name="connsiteX13" fmla="*/ 196057 w 716749"/>
                    <a:gd name="connsiteY13" fmla="*/ 871299 h 871362"/>
                    <a:gd name="connsiteX14" fmla="*/ 192768 w 716749"/>
                    <a:gd name="connsiteY14" fmla="*/ 871362 h 871362"/>
                    <a:gd name="connsiteX15" fmla="*/ 192433 w 716749"/>
                    <a:gd name="connsiteY15" fmla="*/ 871084 h 871362"/>
                    <a:gd name="connsiteX16" fmla="*/ 107388 w 716749"/>
                    <a:gd name="connsiteY16" fmla="*/ 866051 h 871362"/>
                    <a:gd name="connsiteX17" fmla="*/ 132322 w 716749"/>
                    <a:gd name="connsiteY17" fmla="*/ 762228 h 871362"/>
                    <a:gd name="connsiteX18" fmla="*/ 72135 w 716749"/>
                    <a:gd name="connsiteY18" fmla="*/ 863319 h 871362"/>
                    <a:gd name="connsiteX19" fmla="*/ 8939 w 716749"/>
                    <a:gd name="connsiteY19" fmla="*/ 666146 h 871362"/>
                    <a:gd name="connsiteX20" fmla="*/ 126514 w 716749"/>
                    <a:gd name="connsiteY20" fmla="*/ 602728 h 871362"/>
                    <a:gd name="connsiteX21" fmla="*/ 125721 w 716749"/>
                    <a:gd name="connsiteY21" fmla="*/ 601673 h 871362"/>
                    <a:gd name="connsiteX22" fmla="*/ 189649 w 716749"/>
                    <a:gd name="connsiteY22" fmla="*/ 578809 h 871362"/>
                    <a:gd name="connsiteX23" fmla="*/ 348432 w 716749"/>
                    <a:gd name="connsiteY23" fmla="*/ 647569 h 871362"/>
                    <a:gd name="connsiteX24" fmla="*/ 434280 w 716749"/>
                    <a:gd name="connsiteY24" fmla="*/ 621574 h 871362"/>
                    <a:gd name="connsiteX25" fmla="*/ 433343 w 716749"/>
                    <a:gd name="connsiteY25" fmla="*/ 617114 h 871362"/>
                    <a:gd name="connsiteX26" fmla="*/ 447663 w 716749"/>
                    <a:gd name="connsiteY26" fmla="*/ 603030 h 871362"/>
                    <a:gd name="connsiteX27" fmla="*/ 353281 w 716749"/>
                    <a:gd name="connsiteY27" fmla="*/ 622524 h 871362"/>
                    <a:gd name="connsiteX28" fmla="*/ 228840 w 716749"/>
                    <a:gd name="connsiteY28" fmla="*/ 558317 h 871362"/>
                    <a:gd name="connsiteX29" fmla="*/ 257122 w 716749"/>
                    <a:gd name="connsiteY29" fmla="*/ 499120 h 871362"/>
                    <a:gd name="connsiteX30" fmla="*/ 349093 w 716749"/>
                    <a:gd name="connsiteY30" fmla="*/ 167 h 871362"/>
                    <a:gd name="connsiteX31" fmla="*/ 475948 w 716749"/>
                    <a:gd name="connsiteY31" fmla="*/ 42250 h 871362"/>
                    <a:gd name="connsiteX32" fmla="*/ 523135 w 716749"/>
                    <a:gd name="connsiteY32" fmla="*/ 125796 h 871362"/>
                    <a:gd name="connsiteX33" fmla="*/ 517697 w 716749"/>
                    <a:gd name="connsiteY33" fmla="*/ 186030 h 871362"/>
                    <a:gd name="connsiteX34" fmla="*/ 504770 w 716749"/>
                    <a:gd name="connsiteY34" fmla="*/ 213819 h 871362"/>
                    <a:gd name="connsiteX35" fmla="*/ 504770 w 716749"/>
                    <a:gd name="connsiteY35" fmla="*/ 254364 h 871362"/>
                    <a:gd name="connsiteX36" fmla="*/ 523353 w 716749"/>
                    <a:gd name="connsiteY36" fmla="*/ 269398 h 871362"/>
                    <a:gd name="connsiteX37" fmla="*/ 503558 w 716749"/>
                    <a:gd name="connsiteY37" fmla="*/ 358232 h 871362"/>
                    <a:gd name="connsiteX38" fmla="*/ 492246 w 716749"/>
                    <a:gd name="connsiteY38" fmla="*/ 365977 h 871362"/>
                    <a:gd name="connsiteX39" fmla="*/ 444576 w 716749"/>
                    <a:gd name="connsiteY39" fmla="*/ 473034 h 871362"/>
                    <a:gd name="connsiteX40" fmla="*/ 356911 w 716749"/>
                    <a:gd name="connsiteY40" fmla="*/ 522690 h 871362"/>
                    <a:gd name="connsiteX41" fmla="*/ 262783 w 716749"/>
                    <a:gd name="connsiteY41" fmla="*/ 460734 h 871362"/>
                    <a:gd name="connsiteX42" fmla="*/ 221576 w 716749"/>
                    <a:gd name="connsiteY42" fmla="*/ 361421 h 871362"/>
                    <a:gd name="connsiteX43" fmla="*/ 188449 w 716749"/>
                    <a:gd name="connsiteY43" fmla="*/ 283520 h 871362"/>
                    <a:gd name="connsiteX44" fmla="*/ 201376 w 716749"/>
                    <a:gd name="connsiteY44" fmla="*/ 261653 h 871362"/>
                    <a:gd name="connsiteX45" fmla="*/ 173905 w 716749"/>
                    <a:gd name="connsiteY45" fmla="*/ 181930 h 871362"/>
                    <a:gd name="connsiteX46" fmla="*/ 283790 w 716749"/>
                    <a:gd name="connsiteY46" fmla="*/ 17472 h 871362"/>
                    <a:gd name="connsiteX47" fmla="*/ 349093 w 716749"/>
                    <a:gd name="connsiteY47" fmla="*/ 167 h 871362"/>
                    <a:gd name="connsiteX0" fmla="*/ 257122 w 716749"/>
                    <a:gd name="connsiteY0" fmla="*/ 499120 h 871362"/>
                    <a:gd name="connsiteX1" fmla="*/ 356917 w 716749"/>
                    <a:gd name="connsiteY1" fmla="*/ 556496 h 871362"/>
                    <a:gd name="connsiteX2" fmla="*/ 472065 w 716749"/>
                    <a:gd name="connsiteY2" fmla="*/ 500486 h 871362"/>
                    <a:gd name="connsiteX3" fmla="*/ 509922 w 716749"/>
                    <a:gd name="connsiteY3" fmla="*/ 569637 h 871362"/>
                    <a:gd name="connsiteX4" fmla="*/ 511216 w 716749"/>
                    <a:gd name="connsiteY4" fmla="*/ 570724 h 871362"/>
                    <a:gd name="connsiteX5" fmla="*/ 634175 w 716749"/>
                    <a:gd name="connsiteY5" fmla="*/ 619705 h 871362"/>
                    <a:gd name="connsiteX6" fmla="*/ 633245 w 716749"/>
                    <a:gd name="connsiteY6" fmla="*/ 620073 h 871362"/>
                    <a:gd name="connsiteX7" fmla="*/ 707810 w 716749"/>
                    <a:gd name="connsiteY7" fmla="*/ 666146 h 871362"/>
                    <a:gd name="connsiteX8" fmla="*/ 644614 w 716749"/>
                    <a:gd name="connsiteY8" fmla="*/ 863319 h 871362"/>
                    <a:gd name="connsiteX9" fmla="*/ 584427 w 716749"/>
                    <a:gd name="connsiteY9" fmla="*/ 762228 h 871362"/>
                    <a:gd name="connsiteX10" fmla="*/ 609361 w 716749"/>
                    <a:gd name="connsiteY10" fmla="*/ 866051 h 871362"/>
                    <a:gd name="connsiteX11" fmla="*/ 197152 w 716749"/>
                    <a:gd name="connsiteY11" fmla="*/ 871278 h 871362"/>
                    <a:gd name="connsiteX12" fmla="*/ 197125 w 716749"/>
                    <a:gd name="connsiteY12" fmla="*/ 871362 h 871362"/>
                    <a:gd name="connsiteX13" fmla="*/ 196057 w 716749"/>
                    <a:gd name="connsiteY13" fmla="*/ 871299 h 871362"/>
                    <a:gd name="connsiteX14" fmla="*/ 192768 w 716749"/>
                    <a:gd name="connsiteY14" fmla="*/ 871362 h 871362"/>
                    <a:gd name="connsiteX15" fmla="*/ 192433 w 716749"/>
                    <a:gd name="connsiteY15" fmla="*/ 871084 h 871362"/>
                    <a:gd name="connsiteX16" fmla="*/ 107388 w 716749"/>
                    <a:gd name="connsiteY16" fmla="*/ 866051 h 871362"/>
                    <a:gd name="connsiteX17" fmla="*/ 132322 w 716749"/>
                    <a:gd name="connsiteY17" fmla="*/ 762228 h 871362"/>
                    <a:gd name="connsiteX18" fmla="*/ 72135 w 716749"/>
                    <a:gd name="connsiteY18" fmla="*/ 863319 h 871362"/>
                    <a:gd name="connsiteX19" fmla="*/ 8939 w 716749"/>
                    <a:gd name="connsiteY19" fmla="*/ 666146 h 871362"/>
                    <a:gd name="connsiteX20" fmla="*/ 126514 w 716749"/>
                    <a:gd name="connsiteY20" fmla="*/ 602728 h 871362"/>
                    <a:gd name="connsiteX21" fmla="*/ 189649 w 716749"/>
                    <a:gd name="connsiteY21" fmla="*/ 578809 h 871362"/>
                    <a:gd name="connsiteX22" fmla="*/ 348432 w 716749"/>
                    <a:gd name="connsiteY22" fmla="*/ 647569 h 871362"/>
                    <a:gd name="connsiteX23" fmla="*/ 434280 w 716749"/>
                    <a:gd name="connsiteY23" fmla="*/ 621574 h 871362"/>
                    <a:gd name="connsiteX24" fmla="*/ 433343 w 716749"/>
                    <a:gd name="connsiteY24" fmla="*/ 617114 h 871362"/>
                    <a:gd name="connsiteX25" fmla="*/ 447663 w 716749"/>
                    <a:gd name="connsiteY25" fmla="*/ 603030 h 871362"/>
                    <a:gd name="connsiteX26" fmla="*/ 353281 w 716749"/>
                    <a:gd name="connsiteY26" fmla="*/ 622524 h 871362"/>
                    <a:gd name="connsiteX27" fmla="*/ 228840 w 716749"/>
                    <a:gd name="connsiteY27" fmla="*/ 558317 h 871362"/>
                    <a:gd name="connsiteX28" fmla="*/ 257122 w 716749"/>
                    <a:gd name="connsiteY28" fmla="*/ 499120 h 871362"/>
                    <a:gd name="connsiteX29" fmla="*/ 349093 w 716749"/>
                    <a:gd name="connsiteY29" fmla="*/ 167 h 871362"/>
                    <a:gd name="connsiteX30" fmla="*/ 475948 w 716749"/>
                    <a:gd name="connsiteY30" fmla="*/ 42250 h 871362"/>
                    <a:gd name="connsiteX31" fmla="*/ 523135 w 716749"/>
                    <a:gd name="connsiteY31" fmla="*/ 125796 h 871362"/>
                    <a:gd name="connsiteX32" fmla="*/ 517697 w 716749"/>
                    <a:gd name="connsiteY32" fmla="*/ 186030 h 871362"/>
                    <a:gd name="connsiteX33" fmla="*/ 504770 w 716749"/>
                    <a:gd name="connsiteY33" fmla="*/ 213819 h 871362"/>
                    <a:gd name="connsiteX34" fmla="*/ 504770 w 716749"/>
                    <a:gd name="connsiteY34" fmla="*/ 254364 h 871362"/>
                    <a:gd name="connsiteX35" fmla="*/ 523353 w 716749"/>
                    <a:gd name="connsiteY35" fmla="*/ 269398 h 871362"/>
                    <a:gd name="connsiteX36" fmla="*/ 503558 w 716749"/>
                    <a:gd name="connsiteY36" fmla="*/ 358232 h 871362"/>
                    <a:gd name="connsiteX37" fmla="*/ 492246 w 716749"/>
                    <a:gd name="connsiteY37" fmla="*/ 365977 h 871362"/>
                    <a:gd name="connsiteX38" fmla="*/ 444576 w 716749"/>
                    <a:gd name="connsiteY38" fmla="*/ 473034 h 871362"/>
                    <a:gd name="connsiteX39" fmla="*/ 356911 w 716749"/>
                    <a:gd name="connsiteY39" fmla="*/ 522690 h 871362"/>
                    <a:gd name="connsiteX40" fmla="*/ 262783 w 716749"/>
                    <a:gd name="connsiteY40" fmla="*/ 460734 h 871362"/>
                    <a:gd name="connsiteX41" fmla="*/ 221576 w 716749"/>
                    <a:gd name="connsiteY41" fmla="*/ 361421 h 871362"/>
                    <a:gd name="connsiteX42" fmla="*/ 188449 w 716749"/>
                    <a:gd name="connsiteY42" fmla="*/ 283520 h 871362"/>
                    <a:gd name="connsiteX43" fmla="*/ 201376 w 716749"/>
                    <a:gd name="connsiteY43" fmla="*/ 261653 h 871362"/>
                    <a:gd name="connsiteX44" fmla="*/ 173905 w 716749"/>
                    <a:gd name="connsiteY44" fmla="*/ 181930 h 871362"/>
                    <a:gd name="connsiteX45" fmla="*/ 283790 w 716749"/>
                    <a:gd name="connsiteY45" fmla="*/ 17472 h 871362"/>
                    <a:gd name="connsiteX46" fmla="*/ 349093 w 716749"/>
                    <a:gd name="connsiteY46" fmla="*/ 167 h 871362"/>
                    <a:gd name="connsiteX0" fmla="*/ 257122 w 716749"/>
                    <a:gd name="connsiteY0" fmla="*/ 499120 h 871362"/>
                    <a:gd name="connsiteX1" fmla="*/ 356917 w 716749"/>
                    <a:gd name="connsiteY1" fmla="*/ 556496 h 871362"/>
                    <a:gd name="connsiteX2" fmla="*/ 472065 w 716749"/>
                    <a:gd name="connsiteY2" fmla="*/ 500486 h 871362"/>
                    <a:gd name="connsiteX3" fmla="*/ 509922 w 716749"/>
                    <a:gd name="connsiteY3" fmla="*/ 569637 h 871362"/>
                    <a:gd name="connsiteX4" fmla="*/ 511216 w 716749"/>
                    <a:gd name="connsiteY4" fmla="*/ 570724 h 871362"/>
                    <a:gd name="connsiteX5" fmla="*/ 634175 w 716749"/>
                    <a:gd name="connsiteY5" fmla="*/ 619705 h 871362"/>
                    <a:gd name="connsiteX6" fmla="*/ 633245 w 716749"/>
                    <a:gd name="connsiteY6" fmla="*/ 620073 h 871362"/>
                    <a:gd name="connsiteX7" fmla="*/ 707810 w 716749"/>
                    <a:gd name="connsiteY7" fmla="*/ 666146 h 871362"/>
                    <a:gd name="connsiteX8" fmla="*/ 644614 w 716749"/>
                    <a:gd name="connsiteY8" fmla="*/ 863319 h 871362"/>
                    <a:gd name="connsiteX9" fmla="*/ 605858 w 716749"/>
                    <a:gd name="connsiteY9" fmla="*/ 805091 h 871362"/>
                    <a:gd name="connsiteX10" fmla="*/ 609361 w 716749"/>
                    <a:gd name="connsiteY10" fmla="*/ 866051 h 871362"/>
                    <a:gd name="connsiteX11" fmla="*/ 197152 w 716749"/>
                    <a:gd name="connsiteY11" fmla="*/ 871278 h 871362"/>
                    <a:gd name="connsiteX12" fmla="*/ 197125 w 716749"/>
                    <a:gd name="connsiteY12" fmla="*/ 871362 h 871362"/>
                    <a:gd name="connsiteX13" fmla="*/ 196057 w 716749"/>
                    <a:gd name="connsiteY13" fmla="*/ 871299 h 871362"/>
                    <a:gd name="connsiteX14" fmla="*/ 192768 w 716749"/>
                    <a:gd name="connsiteY14" fmla="*/ 871362 h 871362"/>
                    <a:gd name="connsiteX15" fmla="*/ 192433 w 716749"/>
                    <a:gd name="connsiteY15" fmla="*/ 871084 h 871362"/>
                    <a:gd name="connsiteX16" fmla="*/ 107388 w 716749"/>
                    <a:gd name="connsiteY16" fmla="*/ 866051 h 871362"/>
                    <a:gd name="connsiteX17" fmla="*/ 132322 w 716749"/>
                    <a:gd name="connsiteY17" fmla="*/ 762228 h 871362"/>
                    <a:gd name="connsiteX18" fmla="*/ 72135 w 716749"/>
                    <a:gd name="connsiteY18" fmla="*/ 863319 h 871362"/>
                    <a:gd name="connsiteX19" fmla="*/ 8939 w 716749"/>
                    <a:gd name="connsiteY19" fmla="*/ 666146 h 871362"/>
                    <a:gd name="connsiteX20" fmla="*/ 126514 w 716749"/>
                    <a:gd name="connsiteY20" fmla="*/ 602728 h 871362"/>
                    <a:gd name="connsiteX21" fmla="*/ 189649 w 716749"/>
                    <a:gd name="connsiteY21" fmla="*/ 578809 h 871362"/>
                    <a:gd name="connsiteX22" fmla="*/ 348432 w 716749"/>
                    <a:gd name="connsiteY22" fmla="*/ 647569 h 871362"/>
                    <a:gd name="connsiteX23" fmla="*/ 434280 w 716749"/>
                    <a:gd name="connsiteY23" fmla="*/ 621574 h 871362"/>
                    <a:gd name="connsiteX24" fmla="*/ 433343 w 716749"/>
                    <a:gd name="connsiteY24" fmla="*/ 617114 h 871362"/>
                    <a:gd name="connsiteX25" fmla="*/ 447663 w 716749"/>
                    <a:gd name="connsiteY25" fmla="*/ 603030 h 871362"/>
                    <a:gd name="connsiteX26" fmla="*/ 353281 w 716749"/>
                    <a:gd name="connsiteY26" fmla="*/ 622524 h 871362"/>
                    <a:gd name="connsiteX27" fmla="*/ 228840 w 716749"/>
                    <a:gd name="connsiteY27" fmla="*/ 558317 h 871362"/>
                    <a:gd name="connsiteX28" fmla="*/ 257122 w 716749"/>
                    <a:gd name="connsiteY28" fmla="*/ 499120 h 871362"/>
                    <a:gd name="connsiteX29" fmla="*/ 349093 w 716749"/>
                    <a:gd name="connsiteY29" fmla="*/ 167 h 871362"/>
                    <a:gd name="connsiteX30" fmla="*/ 475948 w 716749"/>
                    <a:gd name="connsiteY30" fmla="*/ 42250 h 871362"/>
                    <a:gd name="connsiteX31" fmla="*/ 523135 w 716749"/>
                    <a:gd name="connsiteY31" fmla="*/ 125796 h 871362"/>
                    <a:gd name="connsiteX32" fmla="*/ 517697 w 716749"/>
                    <a:gd name="connsiteY32" fmla="*/ 186030 h 871362"/>
                    <a:gd name="connsiteX33" fmla="*/ 504770 w 716749"/>
                    <a:gd name="connsiteY33" fmla="*/ 213819 h 871362"/>
                    <a:gd name="connsiteX34" fmla="*/ 504770 w 716749"/>
                    <a:gd name="connsiteY34" fmla="*/ 254364 h 871362"/>
                    <a:gd name="connsiteX35" fmla="*/ 523353 w 716749"/>
                    <a:gd name="connsiteY35" fmla="*/ 269398 h 871362"/>
                    <a:gd name="connsiteX36" fmla="*/ 503558 w 716749"/>
                    <a:gd name="connsiteY36" fmla="*/ 358232 h 871362"/>
                    <a:gd name="connsiteX37" fmla="*/ 492246 w 716749"/>
                    <a:gd name="connsiteY37" fmla="*/ 365977 h 871362"/>
                    <a:gd name="connsiteX38" fmla="*/ 444576 w 716749"/>
                    <a:gd name="connsiteY38" fmla="*/ 473034 h 871362"/>
                    <a:gd name="connsiteX39" fmla="*/ 356911 w 716749"/>
                    <a:gd name="connsiteY39" fmla="*/ 522690 h 871362"/>
                    <a:gd name="connsiteX40" fmla="*/ 262783 w 716749"/>
                    <a:gd name="connsiteY40" fmla="*/ 460734 h 871362"/>
                    <a:gd name="connsiteX41" fmla="*/ 221576 w 716749"/>
                    <a:gd name="connsiteY41" fmla="*/ 361421 h 871362"/>
                    <a:gd name="connsiteX42" fmla="*/ 188449 w 716749"/>
                    <a:gd name="connsiteY42" fmla="*/ 283520 h 871362"/>
                    <a:gd name="connsiteX43" fmla="*/ 201376 w 716749"/>
                    <a:gd name="connsiteY43" fmla="*/ 261653 h 871362"/>
                    <a:gd name="connsiteX44" fmla="*/ 173905 w 716749"/>
                    <a:gd name="connsiteY44" fmla="*/ 181930 h 871362"/>
                    <a:gd name="connsiteX45" fmla="*/ 283790 w 716749"/>
                    <a:gd name="connsiteY45" fmla="*/ 17472 h 871362"/>
                    <a:gd name="connsiteX46" fmla="*/ 349093 w 716749"/>
                    <a:gd name="connsiteY46" fmla="*/ 167 h 871362"/>
                    <a:gd name="connsiteX0" fmla="*/ 257122 w 716749"/>
                    <a:gd name="connsiteY0" fmla="*/ 499120 h 871362"/>
                    <a:gd name="connsiteX1" fmla="*/ 356917 w 716749"/>
                    <a:gd name="connsiteY1" fmla="*/ 556496 h 871362"/>
                    <a:gd name="connsiteX2" fmla="*/ 472065 w 716749"/>
                    <a:gd name="connsiteY2" fmla="*/ 500486 h 871362"/>
                    <a:gd name="connsiteX3" fmla="*/ 509922 w 716749"/>
                    <a:gd name="connsiteY3" fmla="*/ 569637 h 871362"/>
                    <a:gd name="connsiteX4" fmla="*/ 511216 w 716749"/>
                    <a:gd name="connsiteY4" fmla="*/ 570724 h 871362"/>
                    <a:gd name="connsiteX5" fmla="*/ 634175 w 716749"/>
                    <a:gd name="connsiteY5" fmla="*/ 619705 h 871362"/>
                    <a:gd name="connsiteX6" fmla="*/ 633245 w 716749"/>
                    <a:gd name="connsiteY6" fmla="*/ 620073 h 871362"/>
                    <a:gd name="connsiteX7" fmla="*/ 707810 w 716749"/>
                    <a:gd name="connsiteY7" fmla="*/ 666146 h 871362"/>
                    <a:gd name="connsiteX8" fmla="*/ 644614 w 716749"/>
                    <a:gd name="connsiteY8" fmla="*/ 863319 h 871362"/>
                    <a:gd name="connsiteX9" fmla="*/ 605858 w 716749"/>
                    <a:gd name="connsiteY9" fmla="*/ 805091 h 871362"/>
                    <a:gd name="connsiteX10" fmla="*/ 609361 w 716749"/>
                    <a:gd name="connsiteY10" fmla="*/ 866051 h 871362"/>
                    <a:gd name="connsiteX11" fmla="*/ 197152 w 716749"/>
                    <a:gd name="connsiteY11" fmla="*/ 871278 h 871362"/>
                    <a:gd name="connsiteX12" fmla="*/ 197125 w 716749"/>
                    <a:gd name="connsiteY12" fmla="*/ 871362 h 871362"/>
                    <a:gd name="connsiteX13" fmla="*/ 196057 w 716749"/>
                    <a:gd name="connsiteY13" fmla="*/ 871299 h 871362"/>
                    <a:gd name="connsiteX14" fmla="*/ 192768 w 716749"/>
                    <a:gd name="connsiteY14" fmla="*/ 871362 h 871362"/>
                    <a:gd name="connsiteX15" fmla="*/ 192433 w 716749"/>
                    <a:gd name="connsiteY15" fmla="*/ 871084 h 871362"/>
                    <a:gd name="connsiteX16" fmla="*/ 107388 w 716749"/>
                    <a:gd name="connsiteY16" fmla="*/ 866051 h 871362"/>
                    <a:gd name="connsiteX17" fmla="*/ 115653 w 716749"/>
                    <a:gd name="connsiteY17" fmla="*/ 802709 h 871362"/>
                    <a:gd name="connsiteX18" fmla="*/ 72135 w 716749"/>
                    <a:gd name="connsiteY18" fmla="*/ 863319 h 871362"/>
                    <a:gd name="connsiteX19" fmla="*/ 8939 w 716749"/>
                    <a:gd name="connsiteY19" fmla="*/ 666146 h 871362"/>
                    <a:gd name="connsiteX20" fmla="*/ 126514 w 716749"/>
                    <a:gd name="connsiteY20" fmla="*/ 602728 h 871362"/>
                    <a:gd name="connsiteX21" fmla="*/ 189649 w 716749"/>
                    <a:gd name="connsiteY21" fmla="*/ 578809 h 871362"/>
                    <a:gd name="connsiteX22" fmla="*/ 348432 w 716749"/>
                    <a:gd name="connsiteY22" fmla="*/ 647569 h 871362"/>
                    <a:gd name="connsiteX23" fmla="*/ 434280 w 716749"/>
                    <a:gd name="connsiteY23" fmla="*/ 621574 h 871362"/>
                    <a:gd name="connsiteX24" fmla="*/ 433343 w 716749"/>
                    <a:gd name="connsiteY24" fmla="*/ 617114 h 871362"/>
                    <a:gd name="connsiteX25" fmla="*/ 447663 w 716749"/>
                    <a:gd name="connsiteY25" fmla="*/ 603030 h 871362"/>
                    <a:gd name="connsiteX26" fmla="*/ 353281 w 716749"/>
                    <a:gd name="connsiteY26" fmla="*/ 622524 h 871362"/>
                    <a:gd name="connsiteX27" fmla="*/ 228840 w 716749"/>
                    <a:gd name="connsiteY27" fmla="*/ 558317 h 871362"/>
                    <a:gd name="connsiteX28" fmla="*/ 257122 w 716749"/>
                    <a:gd name="connsiteY28" fmla="*/ 499120 h 871362"/>
                    <a:gd name="connsiteX29" fmla="*/ 349093 w 716749"/>
                    <a:gd name="connsiteY29" fmla="*/ 167 h 871362"/>
                    <a:gd name="connsiteX30" fmla="*/ 475948 w 716749"/>
                    <a:gd name="connsiteY30" fmla="*/ 42250 h 871362"/>
                    <a:gd name="connsiteX31" fmla="*/ 523135 w 716749"/>
                    <a:gd name="connsiteY31" fmla="*/ 125796 h 871362"/>
                    <a:gd name="connsiteX32" fmla="*/ 517697 w 716749"/>
                    <a:gd name="connsiteY32" fmla="*/ 186030 h 871362"/>
                    <a:gd name="connsiteX33" fmla="*/ 504770 w 716749"/>
                    <a:gd name="connsiteY33" fmla="*/ 213819 h 871362"/>
                    <a:gd name="connsiteX34" fmla="*/ 504770 w 716749"/>
                    <a:gd name="connsiteY34" fmla="*/ 254364 h 871362"/>
                    <a:gd name="connsiteX35" fmla="*/ 523353 w 716749"/>
                    <a:gd name="connsiteY35" fmla="*/ 269398 h 871362"/>
                    <a:gd name="connsiteX36" fmla="*/ 503558 w 716749"/>
                    <a:gd name="connsiteY36" fmla="*/ 358232 h 871362"/>
                    <a:gd name="connsiteX37" fmla="*/ 492246 w 716749"/>
                    <a:gd name="connsiteY37" fmla="*/ 365977 h 871362"/>
                    <a:gd name="connsiteX38" fmla="*/ 444576 w 716749"/>
                    <a:gd name="connsiteY38" fmla="*/ 473034 h 871362"/>
                    <a:gd name="connsiteX39" fmla="*/ 356911 w 716749"/>
                    <a:gd name="connsiteY39" fmla="*/ 522690 h 871362"/>
                    <a:gd name="connsiteX40" fmla="*/ 262783 w 716749"/>
                    <a:gd name="connsiteY40" fmla="*/ 460734 h 871362"/>
                    <a:gd name="connsiteX41" fmla="*/ 221576 w 716749"/>
                    <a:gd name="connsiteY41" fmla="*/ 361421 h 871362"/>
                    <a:gd name="connsiteX42" fmla="*/ 188449 w 716749"/>
                    <a:gd name="connsiteY42" fmla="*/ 283520 h 871362"/>
                    <a:gd name="connsiteX43" fmla="*/ 201376 w 716749"/>
                    <a:gd name="connsiteY43" fmla="*/ 261653 h 871362"/>
                    <a:gd name="connsiteX44" fmla="*/ 173905 w 716749"/>
                    <a:gd name="connsiteY44" fmla="*/ 181930 h 871362"/>
                    <a:gd name="connsiteX45" fmla="*/ 283790 w 716749"/>
                    <a:gd name="connsiteY45" fmla="*/ 17472 h 871362"/>
                    <a:gd name="connsiteX46" fmla="*/ 349093 w 716749"/>
                    <a:gd name="connsiteY46" fmla="*/ 167 h 871362"/>
                    <a:gd name="connsiteX0" fmla="*/ 257122 w 716749"/>
                    <a:gd name="connsiteY0" fmla="*/ 499120 h 871362"/>
                    <a:gd name="connsiteX1" fmla="*/ 356917 w 716749"/>
                    <a:gd name="connsiteY1" fmla="*/ 556496 h 871362"/>
                    <a:gd name="connsiteX2" fmla="*/ 472065 w 716749"/>
                    <a:gd name="connsiteY2" fmla="*/ 500486 h 871362"/>
                    <a:gd name="connsiteX3" fmla="*/ 509922 w 716749"/>
                    <a:gd name="connsiteY3" fmla="*/ 569637 h 871362"/>
                    <a:gd name="connsiteX4" fmla="*/ 511216 w 716749"/>
                    <a:gd name="connsiteY4" fmla="*/ 570724 h 871362"/>
                    <a:gd name="connsiteX5" fmla="*/ 634175 w 716749"/>
                    <a:gd name="connsiteY5" fmla="*/ 619705 h 871362"/>
                    <a:gd name="connsiteX6" fmla="*/ 633245 w 716749"/>
                    <a:gd name="connsiteY6" fmla="*/ 620073 h 871362"/>
                    <a:gd name="connsiteX7" fmla="*/ 707810 w 716749"/>
                    <a:gd name="connsiteY7" fmla="*/ 666146 h 871362"/>
                    <a:gd name="connsiteX8" fmla="*/ 644614 w 716749"/>
                    <a:gd name="connsiteY8" fmla="*/ 863319 h 871362"/>
                    <a:gd name="connsiteX9" fmla="*/ 605858 w 716749"/>
                    <a:gd name="connsiteY9" fmla="*/ 805091 h 871362"/>
                    <a:gd name="connsiteX10" fmla="*/ 609361 w 716749"/>
                    <a:gd name="connsiteY10" fmla="*/ 866051 h 871362"/>
                    <a:gd name="connsiteX11" fmla="*/ 197152 w 716749"/>
                    <a:gd name="connsiteY11" fmla="*/ 871278 h 871362"/>
                    <a:gd name="connsiteX12" fmla="*/ 197125 w 716749"/>
                    <a:gd name="connsiteY12" fmla="*/ 871362 h 871362"/>
                    <a:gd name="connsiteX13" fmla="*/ 196057 w 716749"/>
                    <a:gd name="connsiteY13" fmla="*/ 871299 h 871362"/>
                    <a:gd name="connsiteX14" fmla="*/ 192768 w 716749"/>
                    <a:gd name="connsiteY14" fmla="*/ 871362 h 871362"/>
                    <a:gd name="connsiteX15" fmla="*/ 192433 w 716749"/>
                    <a:gd name="connsiteY15" fmla="*/ 871084 h 871362"/>
                    <a:gd name="connsiteX16" fmla="*/ 107388 w 716749"/>
                    <a:gd name="connsiteY16" fmla="*/ 866051 h 871362"/>
                    <a:gd name="connsiteX17" fmla="*/ 115653 w 716749"/>
                    <a:gd name="connsiteY17" fmla="*/ 802709 h 871362"/>
                    <a:gd name="connsiteX18" fmla="*/ 72135 w 716749"/>
                    <a:gd name="connsiteY18" fmla="*/ 863319 h 871362"/>
                    <a:gd name="connsiteX19" fmla="*/ 8939 w 716749"/>
                    <a:gd name="connsiteY19" fmla="*/ 666146 h 871362"/>
                    <a:gd name="connsiteX20" fmla="*/ 126514 w 716749"/>
                    <a:gd name="connsiteY20" fmla="*/ 602728 h 871362"/>
                    <a:gd name="connsiteX21" fmla="*/ 189649 w 716749"/>
                    <a:gd name="connsiteY21" fmla="*/ 578809 h 871362"/>
                    <a:gd name="connsiteX22" fmla="*/ 348432 w 716749"/>
                    <a:gd name="connsiteY22" fmla="*/ 647569 h 871362"/>
                    <a:gd name="connsiteX23" fmla="*/ 434280 w 716749"/>
                    <a:gd name="connsiteY23" fmla="*/ 621574 h 871362"/>
                    <a:gd name="connsiteX24" fmla="*/ 447663 w 716749"/>
                    <a:gd name="connsiteY24" fmla="*/ 603030 h 871362"/>
                    <a:gd name="connsiteX25" fmla="*/ 353281 w 716749"/>
                    <a:gd name="connsiteY25" fmla="*/ 622524 h 871362"/>
                    <a:gd name="connsiteX26" fmla="*/ 228840 w 716749"/>
                    <a:gd name="connsiteY26" fmla="*/ 558317 h 871362"/>
                    <a:gd name="connsiteX27" fmla="*/ 257122 w 716749"/>
                    <a:gd name="connsiteY27" fmla="*/ 499120 h 871362"/>
                    <a:gd name="connsiteX28" fmla="*/ 349093 w 716749"/>
                    <a:gd name="connsiteY28" fmla="*/ 167 h 871362"/>
                    <a:gd name="connsiteX29" fmla="*/ 475948 w 716749"/>
                    <a:gd name="connsiteY29" fmla="*/ 42250 h 871362"/>
                    <a:gd name="connsiteX30" fmla="*/ 523135 w 716749"/>
                    <a:gd name="connsiteY30" fmla="*/ 125796 h 871362"/>
                    <a:gd name="connsiteX31" fmla="*/ 517697 w 716749"/>
                    <a:gd name="connsiteY31" fmla="*/ 186030 h 871362"/>
                    <a:gd name="connsiteX32" fmla="*/ 504770 w 716749"/>
                    <a:gd name="connsiteY32" fmla="*/ 213819 h 871362"/>
                    <a:gd name="connsiteX33" fmla="*/ 504770 w 716749"/>
                    <a:gd name="connsiteY33" fmla="*/ 254364 h 871362"/>
                    <a:gd name="connsiteX34" fmla="*/ 523353 w 716749"/>
                    <a:gd name="connsiteY34" fmla="*/ 269398 h 871362"/>
                    <a:gd name="connsiteX35" fmla="*/ 503558 w 716749"/>
                    <a:gd name="connsiteY35" fmla="*/ 358232 h 871362"/>
                    <a:gd name="connsiteX36" fmla="*/ 492246 w 716749"/>
                    <a:gd name="connsiteY36" fmla="*/ 365977 h 871362"/>
                    <a:gd name="connsiteX37" fmla="*/ 444576 w 716749"/>
                    <a:gd name="connsiteY37" fmla="*/ 473034 h 871362"/>
                    <a:gd name="connsiteX38" fmla="*/ 356911 w 716749"/>
                    <a:gd name="connsiteY38" fmla="*/ 522690 h 871362"/>
                    <a:gd name="connsiteX39" fmla="*/ 262783 w 716749"/>
                    <a:gd name="connsiteY39" fmla="*/ 460734 h 871362"/>
                    <a:gd name="connsiteX40" fmla="*/ 221576 w 716749"/>
                    <a:gd name="connsiteY40" fmla="*/ 361421 h 871362"/>
                    <a:gd name="connsiteX41" fmla="*/ 188449 w 716749"/>
                    <a:gd name="connsiteY41" fmla="*/ 283520 h 871362"/>
                    <a:gd name="connsiteX42" fmla="*/ 201376 w 716749"/>
                    <a:gd name="connsiteY42" fmla="*/ 261653 h 871362"/>
                    <a:gd name="connsiteX43" fmla="*/ 173905 w 716749"/>
                    <a:gd name="connsiteY43" fmla="*/ 181930 h 871362"/>
                    <a:gd name="connsiteX44" fmla="*/ 283790 w 716749"/>
                    <a:gd name="connsiteY44" fmla="*/ 17472 h 871362"/>
                    <a:gd name="connsiteX45" fmla="*/ 349093 w 716749"/>
                    <a:gd name="connsiteY45" fmla="*/ 167 h 871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716749" h="871362">
                      <a:moveTo>
                        <a:pt x="257122" y="499120"/>
                      </a:moveTo>
                      <a:cubicBezTo>
                        <a:pt x="264799" y="497298"/>
                        <a:pt x="329443" y="557407"/>
                        <a:pt x="356917" y="556496"/>
                      </a:cubicBezTo>
                      <a:cubicBezTo>
                        <a:pt x="430854" y="553308"/>
                        <a:pt x="464793" y="497754"/>
                        <a:pt x="472065" y="500486"/>
                      </a:cubicBezTo>
                      <a:cubicBezTo>
                        <a:pt x="479560" y="502709"/>
                        <a:pt x="493602" y="563094"/>
                        <a:pt x="509922" y="569637"/>
                      </a:cubicBezTo>
                      <a:lnTo>
                        <a:pt x="511216" y="570724"/>
                      </a:lnTo>
                      <a:cubicBezTo>
                        <a:pt x="537268" y="577651"/>
                        <a:pt x="593709" y="598027"/>
                        <a:pt x="634175" y="619705"/>
                      </a:cubicBezTo>
                      <a:lnTo>
                        <a:pt x="633245" y="620073"/>
                      </a:lnTo>
                      <a:cubicBezTo>
                        <a:pt x="666648" y="634645"/>
                        <a:pt x="699453" y="652545"/>
                        <a:pt x="707810" y="666146"/>
                      </a:cubicBezTo>
                      <a:cubicBezTo>
                        <a:pt x="725866" y="695289"/>
                        <a:pt x="721997" y="769969"/>
                        <a:pt x="644614" y="863319"/>
                      </a:cubicBezTo>
                      <a:cubicBezTo>
                        <a:pt x="636445" y="809586"/>
                        <a:pt x="615745" y="811011"/>
                        <a:pt x="605858" y="805091"/>
                      </a:cubicBezTo>
                      <a:cubicBezTo>
                        <a:pt x="618755" y="831047"/>
                        <a:pt x="608931" y="836453"/>
                        <a:pt x="609361" y="866051"/>
                      </a:cubicBezTo>
                      <a:cubicBezTo>
                        <a:pt x="578994" y="868349"/>
                        <a:pt x="246530" y="870038"/>
                        <a:pt x="197152" y="871278"/>
                      </a:cubicBezTo>
                      <a:cubicBezTo>
                        <a:pt x="197145" y="871307"/>
                        <a:pt x="197135" y="871334"/>
                        <a:pt x="197125" y="871362"/>
                      </a:cubicBezTo>
                      <a:lnTo>
                        <a:pt x="196057" y="871299"/>
                      </a:lnTo>
                      <a:lnTo>
                        <a:pt x="192768" y="871362"/>
                      </a:lnTo>
                      <a:cubicBezTo>
                        <a:pt x="192638" y="871303"/>
                        <a:pt x="192508" y="871243"/>
                        <a:pt x="192433" y="871084"/>
                      </a:cubicBezTo>
                      <a:cubicBezTo>
                        <a:pt x="165787" y="869971"/>
                        <a:pt x="137155" y="868303"/>
                        <a:pt x="107388" y="866051"/>
                      </a:cubicBezTo>
                      <a:cubicBezTo>
                        <a:pt x="107817" y="836453"/>
                        <a:pt x="102756" y="828665"/>
                        <a:pt x="115653" y="802709"/>
                      </a:cubicBezTo>
                      <a:cubicBezTo>
                        <a:pt x="105766" y="808629"/>
                        <a:pt x="80304" y="809586"/>
                        <a:pt x="72135" y="863319"/>
                      </a:cubicBezTo>
                      <a:cubicBezTo>
                        <a:pt x="-5248" y="769969"/>
                        <a:pt x="-9117" y="695289"/>
                        <a:pt x="8939" y="666146"/>
                      </a:cubicBezTo>
                      <a:cubicBezTo>
                        <a:pt x="21048" y="646437"/>
                        <a:pt x="84495" y="617701"/>
                        <a:pt x="126514" y="602728"/>
                      </a:cubicBezTo>
                      <a:lnTo>
                        <a:pt x="189649" y="578809"/>
                      </a:lnTo>
                      <a:cubicBezTo>
                        <a:pt x="199346" y="580630"/>
                        <a:pt x="259142" y="648935"/>
                        <a:pt x="348432" y="647569"/>
                      </a:cubicBezTo>
                      <a:cubicBezTo>
                        <a:pt x="392274" y="646882"/>
                        <a:pt x="418782" y="634129"/>
                        <a:pt x="434280" y="621574"/>
                      </a:cubicBezTo>
                      <a:lnTo>
                        <a:pt x="447663" y="603030"/>
                      </a:lnTo>
                      <a:cubicBezTo>
                        <a:pt x="437487" y="611334"/>
                        <a:pt x="411701" y="623772"/>
                        <a:pt x="353281" y="622524"/>
                      </a:cubicBezTo>
                      <a:cubicBezTo>
                        <a:pt x="293081" y="621613"/>
                        <a:pt x="230052" y="568791"/>
                        <a:pt x="228840" y="558317"/>
                      </a:cubicBezTo>
                      <a:cubicBezTo>
                        <a:pt x="227628" y="547388"/>
                        <a:pt x="249042" y="500486"/>
                        <a:pt x="257122" y="499120"/>
                      </a:cubicBezTo>
                      <a:close/>
                      <a:moveTo>
                        <a:pt x="349093" y="167"/>
                      </a:moveTo>
                      <a:cubicBezTo>
                        <a:pt x="388971" y="2218"/>
                        <a:pt x="446942" y="21312"/>
                        <a:pt x="475948" y="42250"/>
                      </a:cubicBezTo>
                      <a:cubicBezTo>
                        <a:pt x="504955" y="63189"/>
                        <a:pt x="524347" y="113952"/>
                        <a:pt x="523135" y="125796"/>
                      </a:cubicBezTo>
                      <a:cubicBezTo>
                        <a:pt x="521923" y="137186"/>
                        <a:pt x="520758" y="171360"/>
                        <a:pt x="517697" y="186030"/>
                      </a:cubicBezTo>
                      <a:cubicBezTo>
                        <a:pt x="514637" y="200701"/>
                        <a:pt x="506925" y="202430"/>
                        <a:pt x="504770" y="213819"/>
                      </a:cubicBezTo>
                      <a:cubicBezTo>
                        <a:pt x="509213" y="224750"/>
                        <a:pt x="504772" y="254352"/>
                        <a:pt x="504770" y="254364"/>
                      </a:cubicBezTo>
                      <a:cubicBezTo>
                        <a:pt x="504801" y="254367"/>
                        <a:pt x="523353" y="255742"/>
                        <a:pt x="523353" y="269398"/>
                      </a:cubicBezTo>
                      <a:cubicBezTo>
                        <a:pt x="523353" y="283062"/>
                        <a:pt x="503565" y="358204"/>
                        <a:pt x="503558" y="358232"/>
                      </a:cubicBezTo>
                      <a:cubicBezTo>
                        <a:pt x="503542" y="358258"/>
                        <a:pt x="498297" y="367342"/>
                        <a:pt x="492246" y="365977"/>
                      </a:cubicBezTo>
                      <a:cubicBezTo>
                        <a:pt x="485783" y="421555"/>
                        <a:pt x="463563" y="456178"/>
                        <a:pt x="444576" y="473034"/>
                      </a:cubicBezTo>
                      <a:cubicBezTo>
                        <a:pt x="425993" y="489434"/>
                        <a:pt x="382766" y="522690"/>
                        <a:pt x="356911" y="522690"/>
                      </a:cubicBezTo>
                      <a:cubicBezTo>
                        <a:pt x="331056" y="522690"/>
                        <a:pt x="267630" y="469845"/>
                        <a:pt x="262783" y="460734"/>
                      </a:cubicBezTo>
                      <a:cubicBezTo>
                        <a:pt x="257531" y="451623"/>
                        <a:pt x="222788" y="411077"/>
                        <a:pt x="221576" y="361421"/>
                      </a:cubicBezTo>
                      <a:cubicBezTo>
                        <a:pt x="204608" y="360054"/>
                        <a:pt x="194913" y="309943"/>
                        <a:pt x="188449" y="283520"/>
                      </a:cubicBezTo>
                      <a:cubicBezTo>
                        <a:pt x="183199" y="261207"/>
                        <a:pt x="201363" y="261653"/>
                        <a:pt x="201376" y="261653"/>
                      </a:cubicBezTo>
                      <a:cubicBezTo>
                        <a:pt x="201357" y="261601"/>
                        <a:pt x="175925" y="191494"/>
                        <a:pt x="173905" y="181930"/>
                      </a:cubicBezTo>
                      <a:cubicBezTo>
                        <a:pt x="172289" y="172819"/>
                        <a:pt x="155322" y="11550"/>
                        <a:pt x="283790" y="17472"/>
                      </a:cubicBezTo>
                      <a:cubicBezTo>
                        <a:pt x="302575" y="4488"/>
                        <a:pt x="325167" y="-1064"/>
                        <a:pt x="349093" y="167"/>
                      </a:cubicBezTo>
                      <a:close/>
                    </a:path>
                  </a:pathLst>
                </a:custGeom>
                <a:grpFill/>
                <a:ln>
                  <a:noFill/>
                  <a:headEnd type="none" w="med" len="med"/>
                  <a:tailEnd type="none" w="med" len="med"/>
                </a:ln>
                <a:effectLst/>
                <a:scene3d>
                  <a:camera prst="orthographicFront" fov="0">
                    <a:rot lat="0" lon="0" rev="0"/>
                  </a:camera>
                  <a:lightRig rig="glow" dir="t">
                    <a:rot lat="0" lon="0" rev="6360000"/>
                  </a:lightRig>
                </a:scene3d>
                <a:sp3d prstMaterial="flat">
                  <a:contourClr>
                    <a:srgbClr val="B4009E">
                      <a:satMod val="300000"/>
                    </a:srgbClr>
                  </a:contourClr>
                </a:sp3d>
                <a:extLst/>
              </p:spPr>
              <p:txBody>
                <a:bodyPr vert="horz" wrap="square" lIns="114140" tIns="57070" rIns="114140" bIns="57070" numCol="1" rtlCol="0" anchor="ctr" anchorCtr="0" compatLnSpc="1">
                  <a:prstTxWarp prst="textNoShape">
                    <a:avLst/>
                  </a:prstTxWarp>
                </a:bodyPr>
                <a:lstStyle/>
                <a:p>
                  <a:pPr algn="ctr" defTabSz="1141011" fontAlgn="base">
                    <a:spcBef>
                      <a:spcPct val="0"/>
                    </a:spcBef>
                    <a:spcAft>
                      <a:spcPct val="0"/>
                    </a:spcAft>
                    <a:defRPr/>
                  </a:pPr>
                  <a:endParaRPr lang="en-US" sz="2913" kern="0">
                    <a:solidFill>
                      <a:srgbClr val="FFFFFF"/>
                    </a:solidFill>
                    <a:effectLst>
                      <a:outerShdw blurRad="38100" dist="38100" dir="2700000" algn="tl">
                        <a:srgbClr val="000000">
                          <a:alpha val="43137"/>
                        </a:srgbClr>
                      </a:outerShdw>
                    </a:effectLst>
                    <a:latin typeface="Segoe UI"/>
                  </a:endParaRPr>
                </a:p>
              </p:txBody>
            </p:sp>
            <p:sp>
              <p:nvSpPr>
                <p:cNvPr id="561" name="Rectangle 560"/>
                <p:cNvSpPr/>
                <p:nvPr/>
              </p:nvSpPr>
              <p:spPr>
                <a:xfrm>
                  <a:off x="5962667" y="3904245"/>
                  <a:ext cx="611964" cy="45719"/>
                </a:xfrm>
                <a:prstGeom prst="rect">
                  <a:avLst/>
                </a:prstGeom>
                <a:grpFill/>
                <a:ln w="10795" cap="flat" cmpd="sng" algn="ctr">
                  <a:noFill/>
                  <a:prstDash val="solid"/>
                </a:ln>
                <a:effectLst/>
              </p:spPr>
              <p:txBody>
                <a:bodyPr rtlCol="0" anchor="ctr"/>
                <a:lstStyle/>
                <a:p>
                  <a:pPr algn="ctr" defTabSz="932597">
                    <a:defRPr/>
                  </a:pPr>
                  <a:endParaRPr lang="en-US" sz="1873" kern="0">
                    <a:solidFill>
                      <a:srgbClr val="FFFFFF"/>
                    </a:solidFill>
                    <a:latin typeface="Segoe UI"/>
                  </a:endParaRPr>
                </a:p>
              </p:txBody>
            </p:sp>
            <p:sp>
              <p:nvSpPr>
                <p:cNvPr id="562" name="Rounded Rectangle 581"/>
                <p:cNvSpPr/>
                <p:nvPr/>
              </p:nvSpPr>
              <p:spPr>
                <a:xfrm>
                  <a:off x="5277860" y="3548824"/>
                  <a:ext cx="1413454" cy="1386878"/>
                </a:xfrm>
                <a:custGeom>
                  <a:avLst/>
                  <a:gdLst/>
                  <a:ahLst/>
                  <a:cxnLst/>
                  <a:rect l="l" t="t" r="r" b="b"/>
                  <a:pathLst>
                    <a:path w="1413454" h="1386878">
                      <a:moveTo>
                        <a:pt x="145143" y="44720"/>
                      </a:moveTo>
                      <a:cubicBezTo>
                        <a:pt x="90155" y="44720"/>
                        <a:pt x="45578" y="89297"/>
                        <a:pt x="45578" y="144285"/>
                      </a:cubicBezTo>
                      <a:lnTo>
                        <a:pt x="45578" y="1242592"/>
                      </a:lnTo>
                      <a:cubicBezTo>
                        <a:pt x="45578" y="1297580"/>
                        <a:pt x="90155" y="1342157"/>
                        <a:pt x="145143" y="1342157"/>
                      </a:cubicBezTo>
                      <a:lnTo>
                        <a:pt x="1268310" y="1342157"/>
                      </a:lnTo>
                      <a:cubicBezTo>
                        <a:pt x="1323298" y="1342157"/>
                        <a:pt x="1367875" y="1297580"/>
                        <a:pt x="1367875" y="1242592"/>
                      </a:cubicBezTo>
                      <a:lnTo>
                        <a:pt x="1367875" y="144285"/>
                      </a:lnTo>
                      <a:cubicBezTo>
                        <a:pt x="1367875" y="89297"/>
                        <a:pt x="1323298" y="44720"/>
                        <a:pt x="1268310" y="44720"/>
                      </a:cubicBezTo>
                      <a:close/>
                      <a:moveTo>
                        <a:pt x="144527" y="0"/>
                      </a:moveTo>
                      <a:lnTo>
                        <a:pt x="1268927" y="0"/>
                      </a:lnTo>
                      <a:cubicBezTo>
                        <a:pt x="1348747" y="0"/>
                        <a:pt x="1413454" y="64707"/>
                        <a:pt x="1413454" y="144527"/>
                      </a:cubicBezTo>
                      <a:lnTo>
                        <a:pt x="1413454" y="1242351"/>
                      </a:lnTo>
                      <a:cubicBezTo>
                        <a:pt x="1413454" y="1322171"/>
                        <a:pt x="1348747" y="1386878"/>
                        <a:pt x="1268927" y="1386878"/>
                      </a:cubicBezTo>
                      <a:lnTo>
                        <a:pt x="144527" y="1386878"/>
                      </a:lnTo>
                      <a:cubicBezTo>
                        <a:pt x="64707" y="1386878"/>
                        <a:pt x="0" y="1322171"/>
                        <a:pt x="0" y="1242351"/>
                      </a:cubicBezTo>
                      <a:lnTo>
                        <a:pt x="0" y="144527"/>
                      </a:lnTo>
                      <a:cubicBezTo>
                        <a:pt x="0" y="64707"/>
                        <a:pt x="64707" y="0"/>
                        <a:pt x="144527" y="0"/>
                      </a:cubicBezTo>
                      <a:close/>
                    </a:path>
                  </a:pathLst>
                </a:custGeom>
                <a:grpFill/>
                <a:ln w="38100">
                  <a:noFill/>
                  <a:headEnd type="none" w="med" len="med"/>
                  <a:tailEnd type="none" w="med" len="med"/>
                </a:ln>
                <a:effectLst/>
                <a:scene3d>
                  <a:camera prst="orthographicFront" fov="0">
                    <a:rot lat="0" lon="0" rev="0"/>
                  </a:camera>
                  <a:lightRig rig="glow" dir="t">
                    <a:rot lat="0" lon="0" rev="6360000"/>
                  </a:lightRig>
                </a:scene3d>
                <a:sp3d prstMaterial="flat">
                  <a:contourClr>
                    <a:srgbClr val="B4009E">
                      <a:satMod val="300000"/>
                    </a:srgbClr>
                  </a:contourClr>
                </a:sp3d>
              </p:spPr>
              <p:txBody>
                <a:bodyPr vert="horz" wrap="square" lIns="114140" tIns="57070" rIns="114140" bIns="57070" numCol="1" rtlCol="0" anchor="ctr" anchorCtr="0" compatLnSpc="1">
                  <a:prstTxWarp prst="textNoShape">
                    <a:avLst/>
                  </a:prstTxWarp>
                </a:bodyPr>
                <a:lstStyle/>
                <a:p>
                  <a:pPr algn="ctr" defTabSz="1141011" fontAlgn="base">
                    <a:spcBef>
                      <a:spcPct val="0"/>
                    </a:spcBef>
                    <a:spcAft>
                      <a:spcPct val="0"/>
                    </a:spcAft>
                    <a:defRPr/>
                  </a:pPr>
                  <a:endParaRPr lang="en-US" sz="2913" kern="0">
                    <a:solidFill>
                      <a:srgbClr val="FFFFFF"/>
                    </a:solidFill>
                    <a:effectLst>
                      <a:outerShdw blurRad="38100" dist="38100" dir="2700000" algn="tl">
                        <a:srgbClr val="000000">
                          <a:alpha val="43137"/>
                        </a:srgbClr>
                      </a:outerShdw>
                    </a:effectLst>
                    <a:latin typeface="Segoe UI"/>
                  </a:endParaRPr>
                </a:p>
              </p:txBody>
            </p:sp>
            <p:sp>
              <p:nvSpPr>
                <p:cNvPr id="563" name="Rectangle 562"/>
                <p:cNvSpPr/>
                <p:nvPr/>
              </p:nvSpPr>
              <p:spPr>
                <a:xfrm>
                  <a:off x="5962667" y="4202921"/>
                  <a:ext cx="611964" cy="45719"/>
                </a:xfrm>
                <a:prstGeom prst="rect">
                  <a:avLst/>
                </a:prstGeom>
                <a:grpFill/>
                <a:ln w="10795" cap="flat" cmpd="sng" algn="ctr">
                  <a:noFill/>
                  <a:prstDash val="solid"/>
                </a:ln>
                <a:effectLst/>
              </p:spPr>
              <p:txBody>
                <a:bodyPr rtlCol="0" anchor="ctr"/>
                <a:lstStyle/>
                <a:p>
                  <a:pPr algn="ctr" defTabSz="932597">
                    <a:defRPr/>
                  </a:pPr>
                  <a:endParaRPr lang="en-US" sz="1873" kern="0">
                    <a:solidFill>
                      <a:srgbClr val="FFFFFF"/>
                    </a:solidFill>
                    <a:latin typeface="Segoe UI"/>
                  </a:endParaRPr>
                </a:p>
              </p:txBody>
            </p:sp>
            <p:sp>
              <p:nvSpPr>
                <p:cNvPr id="564" name="Rectangle 563"/>
                <p:cNvSpPr/>
                <p:nvPr/>
              </p:nvSpPr>
              <p:spPr>
                <a:xfrm>
                  <a:off x="5962667" y="4053583"/>
                  <a:ext cx="611964" cy="45719"/>
                </a:xfrm>
                <a:prstGeom prst="rect">
                  <a:avLst/>
                </a:prstGeom>
                <a:grpFill/>
                <a:ln w="10795" cap="flat" cmpd="sng" algn="ctr">
                  <a:noFill/>
                  <a:prstDash val="solid"/>
                </a:ln>
                <a:effectLst/>
              </p:spPr>
              <p:txBody>
                <a:bodyPr rtlCol="0" anchor="ctr"/>
                <a:lstStyle/>
                <a:p>
                  <a:pPr algn="ctr" defTabSz="932597">
                    <a:defRPr/>
                  </a:pPr>
                  <a:endParaRPr lang="en-US" sz="1873" kern="0">
                    <a:solidFill>
                      <a:srgbClr val="FFFFFF"/>
                    </a:solidFill>
                    <a:latin typeface="Segoe UI"/>
                  </a:endParaRPr>
                </a:p>
              </p:txBody>
            </p:sp>
            <p:sp>
              <p:nvSpPr>
                <p:cNvPr id="565" name="Rectangle 564"/>
                <p:cNvSpPr/>
                <p:nvPr/>
              </p:nvSpPr>
              <p:spPr>
                <a:xfrm>
                  <a:off x="5395465" y="4352259"/>
                  <a:ext cx="1179166" cy="45719"/>
                </a:xfrm>
                <a:prstGeom prst="rect">
                  <a:avLst/>
                </a:prstGeom>
                <a:grpFill/>
                <a:ln w="10795" cap="flat" cmpd="sng" algn="ctr">
                  <a:noFill/>
                  <a:prstDash val="solid"/>
                </a:ln>
                <a:effectLst/>
              </p:spPr>
              <p:txBody>
                <a:bodyPr rtlCol="0" anchor="ctr"/>
                <a:lstStyle/>
                <a:p>
                  <a:pPr algn="ctr" defTabSz="932597">
                    <a:defRPr/>
                  </a:pPr>
                  <a:endParaRPr lang="en-US" sz="1873" kern="0">
                    <a:solidFill>
                      <a:srgbClr val="FFFFFF"/>
                    </a:solidFill>
                    <a:latin typeface="Segoe UI"/>
                  </a:endParaRPr>
                </a:p>
              </p:txBody>
            </p:sp>
            <p:sp>
              <p:nvSpPr>
                <p:cNvPr id="566" name="Rectangle 565"/>
                <p:cNvSpPr/>
                <p:nvPr/>
              </p:nvSpPr>
              <p:spPr>
                <a:xfrm>
                  <a:off x="5395465" y="4501597"/>
                  <a:ext cx="1179166" cy="45719"/>
                </a:xfrm>
                <a:prstGeom prst="rect">
                  <a:avLst/>
                </a:prstGeom>
                <a:grpFill/>
                <a:ln w="10795" cap="flat" cmpd="sng" algn="ctr">
                  <a:noFill/>
                  <a:prstDash val="solid"/>
                </a:ln>
                <a:effectLst/>
              </p:spPr>
              <p:txBody>
                <a:bodyPr rtlCol="0" anchor="ctr"/>
                <a:lstStyle/>
                <a:p>
                  <a:pPr algn="ctr" defTabSz="932597">
                    <a:defRPr/>
                  </a:pPr>
                  <a:endParaRPr lang="en-US" sz="1873" kern="0">
                    <a:solidFill>
                      <a:srgbClr val="FFFFFF"/>
                    </a:solidFill>
                    <a:latin typeface="Segoe UI"/>
                  </a:endParaRPr>
                </a:p>
              </p:txBody>
            </p:sp>
            <p:sp>
              <p:nvSpPr>
                <p:cNvPr id="567" name="Rectangle 566"/>
                <p:cNvSpPr/>
                <p:nvPr/>
              </p:nvSpPr>
              <p:spPr>
                <a:xfrm>
                  <a:off x="5395465" y="4650933"/>
                  <a:ext cx="1179166" cy="45719"/>
                </a:xfrm>
                <a:prstGeom prst="rect">
                  <a:avLst/>
                </a:prstGeom>
                <a:grpFill/>
                <a:ln w="10795" cap="flat" cmpd="sng" algn="ctr">
                  <a:noFill/>
                  <a:prstDash val="solid"/>
                </a:ln>
                <a:effectLst/>
              </p:spPr>
              <p:txBody>
                <a:bodyPr rtlCol="0" anchor="ctr"/>
                <a:lstStyle/>
                <a:p>
                  <a:pPr algn="ctr" defTabSz="932597">
                    <a:defRPr/>
                  </a:pPr>
                  <a:endParaRPr lang="en-US" sz="1873" kern="0">
                    <a:solidFill>
                      <a:srgbClr val="FFFFFF"/>
                    </a:solidFill>
                    <a:latin typeface="Segoe UI"/>
                  </a:endParaRPr>
                </a:p>
              </p:txBody>
            </p:sp>
          </p:grpSp>
          <p:sp>
            <p:nvSpPr>
              <p:cNvPr id="559" name="Rectangle 558"/>
              <p:cNvSpPr/>
              <p:nvPr/>
            </p:nvSpPr>
            <p:spPr>
              <a:xfrm>
                <a:off x="1671272" y="4740193"/>
                <a:ext cx="1161344" cy="431241"/>
              </a:xfrm>
              <a:prstGeom prst="rect">
                <a:avLst/>
              </a:prstGeom>
              <a:noFill/>
              <a:ln>
                <a:noFill/>
              </a:ln>
              <a:extLst>
                <a:ext uri="{91240B29-F687-4F45-9708-019B960494DF}">
                  <a14:hiddenLine xmlns:a14="http://schemas.microsoft.com/office/drawing/2010/main" w="3175">
                    <a:solidFill>
                      <a:srgbClr val="000000"/>
                    </a:solidFill>
                    <a:prstDash val="sysDot"/>
                    <a:miter lim="800000"/>
                    <a:headEnd/>
                    <a:tailEnd type="oval" w="lg" len="lg"/>
                  </a14:hiddenLine>
                </a:ext>
              </a:extLst>
            </p:spPr>
            <p:txBody>
              <a:bodyPr wrap="none" lIns="46630" tIns="46630" rIns="46630" bIns="46630" anchor="ctr">
                <a:noAutofit/>
              </a:bodyPr>
              <a:lstStyle/>
              <a:p>
                <a:pPr algn="ctr" defTabSz="932597">
                  <a:defRPr/>
                </a:pPr>
                <a:r>
                  <a:rPr lang="en-US" sz="1224" kern="0">
                    <a:solidFill>
                      <a:srgbClr val="FFFFFF"/>
                    </a:solidFill>
                    <a:latin typeface="Segoe UI"/>
                    <a:cs typeface="Segoe UI" panose="020B0502040204020203" pitchFamily="34" charset="0"/>
                  </a:rPr>
                  <a:t>System</a:t>
                </a:r>
                <a:br>
                  <a:rPr lang="en-US" sz="1224" kern="0">
                    <a:solidFill>
                      <a:srgbClr val="FFFFFF"/>
                    </a:solidFill>
                    <a:latin typeface="Segoe UI"/>
                    <a:cs typeface="Segoe UI" panose="020B0502040204020203" pitchFamily="34" charset="0"/>
                  </a:rPr>
                </a:br>
                <a:r>
                  <a:rPr lang="en-US" sz="1224" kern="0">
                    <a:solidFill>
                      <a:srgbClr val="FFFFFF"/>
                    </a:solidFill>
                    <a:latin typeface="Segoe UI"/>
                    <a:cs typeface="Segoe UI" panose="020B0502040204020203" pitchFamily="34" charset="0"/>
                  </a:rPr>
                  <a:t>check</a:t>
                </a:r>
              </a:p>
            </p:txBody>
          </p:sp>
        </p:grpSp>
      </p:grpSp>
      <p:grpSp>
        <p:nvGrpSpPr>
          <p:cNvPr id="576" name="Group 575"/>
          <p:cNvGrpSpPr/>
          <p:nvPr/>
        </p:nvGrpSpPr>
        <p:grpSpPr>
          <a:xfrm>
            <a:off x="2616874" y="1959979"/>
            <a:ext cx="3279776" cy="2626177"/>
            <a:chOff x="2564931" y="1895727"/>
            <a:chExt cx="3215759" cy="2574917"/>
          </a:xfrm>
        </p:grpSpPr>
        <p:sp>
          <p:nvSpPr>
            <p:cNvPr id="577" name="Rectangle 576"/>
            <p:cNvSpPr/>
            <p:nvPr/>
          </p:nvSpPr>
          <p:spPr>
            <a:xfrm>
              <a:off x="4017321" y="4078399"/>
              <a:ext cx="1486538" cy="392245"/>
            </a:xfrm>
            <a:prstGeom prst="rect">
              <a:avLst/>
            </a:prstGeom>
            <a:noFill/>
          </p:spPr>
          <p:txBody>
            <a:bodyPr wrap="square" anchor="ctr">
              <a:noAutofit/>
            </a:bodyPr>
            <a:lstStyle/>
            <a:p>
              <a:pPr algn="ctr" defTabSz="932293" fontAlgn="base">
                <a:spcBef>
                  <a:spcPct val="0"/>
                </a:spcBef>
                <a:spcAft>
                  <a:spcPct val="0"/>
                </a:spcAft>
                <a:defRPr/>
              </a:pPr>
              <a:r>
                <a:rPr lang="en-IN" sz="1836" kern="0">
                  <a:solidFill>
                    <a:srgbClr val="FFFFFF"/>
                  </a:solidFill>
                  <a:latin typeface="Segoe UI Semibold" panose="020B0702040204020203" pitchFamily="34" charset="0"/>
                  <a:ea typeface="Segoe UI" pitchFamily="34" charset="0"/>
                  <a:cs typeface="Segoe UI Semibold" panose="020B0702040204020203" pitchFamily="34" charset="0"/>
                </a:rPr>
                <a:t>PERIMETER</a:t>
              </a:r>
            </a:p>
          </p:txBody>
        </p:sp>
        <p:grpSp>
          <p:nvGrpSpPr>
            <p:cNvPr id="578" name="Group 577"/>
            <p:cNvGrpSpPr/>
            <p:nvPr/>
          </p:nvGrpSpPr>
          <p:grpSpPr>
            <a:xfrm>
              <a:off x="4545816" y="2563647"/>
              <a:ext cx="1234874" cy="815864"/>
              <a:chOff x="4431792" y="2219944"/>
              <a:chExt cx="1234874" cy="815864"/>
            </a:xfrm>
          </p:grpSpPr>
          <p:sp>
            <p:nvSpPr>
              <p:cNvPr id="588" name="Rectangle 587">
                <a:extLst/>
              </p:cNvPr>
              <p:cNvSpPr/>
              <p:nvPr/>
            </p:nvSpPr>
            <p:spPr bwMode="auto">
              <a:xfrm>
                <a:off x="4769550" y="2219944"/>
                <a:ext cx="559358" cy="353341"/>
              </a:xfrm>
              <a:prstGeom prst="rect">
                <a:avLst/>
              </a:prstGeom>
              <a:noFill/>
              <a:ln w="9525" cap="flat" cmpd="sng" algn="ctr">
                <a:solidFill>
                  <a:srgbClr val="FFFFFF"/>
                </a:solidFill>
                <a:prstDash val="solid"/>
              </a:ln>
              <a:effectLst/>
            </p:spPr>
            <p:txBody>
              <a:bodyPr anchor="ctr"/>
              <a:lstStyle/>
              <a:p>
                <a:pPr algn="ctr" defTabSz="932597">
                  <a:defRPr/>
                </a:pPr>
                <a:endParaRPr lang="en-US" sz="1836" kern="0">
                  <a:ln>
                    <a:solidFill>
                      <a:srgbClr val="505050"/>
                    </a:solidFill>
                  </a:ln>
                  <a:solidFill>
                    <a:srgbClr val="FFFFFF"/>
                  </a:solidFill>
                  <a:latin typeface="Segoe UI Light"/>
                </a:endParaRPr>
              </a:p>
            </p:txBody>
          </p:sp>
          <p:sp>
            <p:nvSpPr>
              <p:cNvPr id="589" name="Rectangle 588">
                <a:extLst/>
              </p:cNvPr>
              <p:cNvSpPr/>
              <p:nvPr/>
            </p:nvSpPr>
            <p:spPr bwMode="auto">
              <a:xfrm>
                <a:off x="5120010" y="2374424"/>
                <a:ext cx="89528" cy="198861"/>
              </a:xfrm>
              <a:prstGeom prst="rect">
                <a:avLst/>
              </a:prstGeom>
              <a:noFill/>
              <a:ln w="9525" cap="flat" cmpd="sng" algn="ctr">
                <a:solidFill>
                  <a:srgbClr val="FFFFFF"/>
                </a:solidFill>
                <a:prstDash val="solid"/>
              </a:ln>
              <a:effectLst/>
            </p:spPr>
            <p:txBody>
              <a:bodyPr anchor="ctr"/>
              <a:lstStyle/>
              <a:p>
                <a:pPr algn="ctr" defTabSz="932597">
                  <a:defRPr/>
                </a:pPr>
                <a:endParaRPr lang="en-US" sz="1836" kern="0">
                  <a:ln>
                    <a:solidFill>
                      <a:srgbClr val="505050"/>
                    </a:solidFill>
                  </a:ln>
                  <a:solidFill>
                    <a:srgbClr val="FFFFFF"/>
                  </a:solidFill>
                  <a:latin typeface="Segoe UI Light"/>
                </a:endParaRPr>
              </a:p>
            </p:txBody>
          </p:sp>
          <p:sp>
            <p:nvSpPr>
              <p:cNvPr id="590" name="TextBox 110"/>
              <p:cNvSpPr txBox="1">
                <a:spLocks noChangeArrowheads="1"/>
              </p:cNvSpPr>
              <p:nvPr/>
            </p:nvSpPr>
            <p:spPr bwMode="auto">
              <a:xfrm>
                <a:off x="5036774" y="2246992"/>
                <a:ext cx="279857" cy="326293"/>
              </a:xfrm>
              <a:prstGeom prst="rect">
                <a:avLst/>
              </a:prstGeom>
              <a:noFill/>
              <a:ln w="9525">
                <a:solidFill>
                  <a:srgbClr val="FFFFFF"/>
                </a:solidFill>
                <a:miter lim="800000"/>
                <a:headEnd/>
                <a:tailEnd/>
              </a:ln>
              <a:extLst/>
            </p:spPr>
            <p:txBody>
              <a:bodyPr wrap="square">
                <a:noAutofit/>
              </a:bodyPr>
              <a:lstStyle>
                <a:lvl1pPr>
                  <a:defRPr>
                    <a:solidFill>
                      <a:schemeClr val="tx1"/>
                    </a:solidFill>
                    <a:latin typeface="Segoe UI" panose="020B0502040204020203" pitchFamily="34" charset="0"/>
                  </a:defRPr>
                </a:lvl1pPr>
                <a:lvl2pPr marL="742950" indent="-285750">
                  <a:defRPr>
                    <a:solidFill>
                      <a:schemeClr val="tx1"/>
                    </a:solidFill>
                    <a:latin typeface="Segoe UI" panose="020B0502040204020203" pitchFamily="34" charset="0"/>
                  </a:defRPr>
                </a:lvl2pPr>
                <a:lvl3pPr marL="1143000" indent="-228600">
                  <a:defRPr>
                    <a:solidFill>
                      <a:schemeClr val="tx1"/>
                    </a:solidFill>
                    <a:latin typeface="Segoe UI" panose="020B0502040204020203" pitchFamily="34" charset="0"/>
                  </a:defRPr>
                </a:lvl3pPr>
                <a:lvl4pPr marL="1600200" indent="-228600">
                  <a:defRPr>
                    <a:solidFill>
                      <a:schemeClr val="tx1"/>
                    </a:solidFill>
                    <a:latin typeface="Segoe UI" panose="020B0502040204020203" pitchFamily="34" charset="0"/>
                  </a:defRPr>
                </a:lvl4pPr>
                <a:lvl5pPr marL="2057400" indent="-228600">
                  <a:defRPr>
                    <a:solidFill>
                      <a:schemeClr val="tx1"/>
                    </a:solidFill>
                    <a:latin typeface="Segoe UI" panose="020B0502040204020203" pitchFamily="34" charset="0"/>
                  </a:defRPr>
                </a:lvl5pPr>
                <a:lvl6pPr marL="2514600" indent="-228600" fontAlgn="base">
                  <a:spcBef>
                    <a:spcPct val="0"/>
                  </a:spcBef>
                  <a:spcAft>
                    <a:spcPct val="0"/>
                  </a:spcAft>
                  <a:defRPr>
                    <a:solidFill>
                      <a:schemeClr val="tx1"/>
                    </a:solidFill>
                    <a:latin typeface="Segoe UI" panose="020B0502040204020203" pitchFamily="34" charset="0"/>
                  </a:defRPr>
                </a:lvl6pPr>
                <a:lvl7pPr marL="2971800" indent="-228600" fontAlgn="base">
                  <a:spcBef>
                    <a:spcPct val="0"/>
                  </a:spcBef>
                  <a:spcAft>
                    <a:spcPct val="0"/>
                  </a:spcAft>
                  <a:defRPr>
                    <a:solidFill>
                      <a:schemeClr val="tx1"/>
                    </a:solidFill>
                    <a:latin typeface="Segoe UI" panose="020B0502040204020203" pitchFamily="34" charset="0"/>
                  </a:defRPr>
                </a:lvl7pPr>
                <a:lvl8pPr marL="3429000" indent="-228600" fontAlgn="base">
                  <a:spcBef>
                    <a:spcPct val="0"/>
                  </a:spcBef>
                  <a:spcAft>
                    <a:spcPct val="0"/>
                  </a:spcAft>
                  <a:defRPr>
                    <a:solidFill>
                      <a:schemeClr val="tx1"/>
                    </a:solidFill>
                    <a:latin typeface="Segoe UI" panose="020B0502040204020203" pitchFamily="34" charset="0"/>
                  </a:defRPr>
                </a:lvl8pPr>
                <a:lvl9pPr marL="3886200" indent="-228600" fontAlgn="base">
                  <a:spcBef>
                    <a:spcPct val="0"/>
                  </a:spcBef>
                  <a:spcAft>
                    <a:spcPct val="0"/>
                  </a:spcAft>
                  <a:defRPr>
                    <a:solidFill>
                      <a:schemeClr val="tx1"/>
                    </a:solidFill>
                    <a:latin typeface="Segoe UI" panose="020B0502040204020203" pitchFamily="34" charset="0"/>
                  </a:defRPr>
                </a:lvl9pPr>
              </a:lstStyle>
              <a:p>
                <a:pPr algn="ctr" defTabSz="932597">
                  <a:defRPr/>
                </a:pPr>
                <a:endParaRPr lang="en-US" altLang="en-US" sz="918" kern="0">
                  <a:solidFill>
                    <a:srgbClr val="FFFFFF"/>
                  </a:solidFill>
                  <a:latin typeface="Segoe UI Light"/>
                </a:endParaRPr>
              </a:p>
            </p:txBody>
          </p:sp>
          <p:cxnSp>
            <p:nvCxnSpPr>
              <p:cNvPr id="591" name="Straight Arrow Connector 590">
                <a:extLst/>
              </p:cNvPr>
              <p:cNvCxnSpPr/>
              <p:nvPr/>
            </p:nvCxnSpPr>
            <p:spPr bwMode="auto">
              <a:xfrm>
                <a:off x="4827705" y="2314680"/>
                <a:ext cx="250219" cy="59743"/>
              </a:xfrm>
              <a:prstGeom prst="straightConnector1">
                <a:avLst/>
              </a:prstGeom>
              <a:noFill/>
              <a:ln w="9525" cap="flat" cmpd="sng" algn="ctr">
                <a:solidFill>
                  <a:srgbClr val="FFFFFF"/>
                </a:solidFill>
                <a:prstDash val="solid"/>
                <a:tailEnd type="triangle"/>
              </a:ln>
              <a:effectLst/>
            </p:spPr>
          </p:cxnSp>
          <p:sp>
            <p:nvSpPr>
              <p:cNvPr id="592" name="TextBox 21"/>
              <p:cNvSpPr txBox="1">
                <a:spLocks noChangeArrowheads="1"/>
              </p:cNvSpPr>
              <p:nvPr/>
            </p:nvSpPr>
            <p:spPr bwMode="auto">
              <a:xfrm>
                <a:off x="4431792" y="2699624"/>
                <a:ext cx="1234874" cy="336184"/>
              </a:xfrm>
              <a:prstGeom prst="rect">
                <a:avLst/>
              </a:prstGeom>
              <a:noFill/>
              <a:ln w="3175">
                <a:noFill/>
                <a:prstDash val="sysDot"/>
                <a:miter lim="800000"/>
                <a:headEnd/>
                <a:tailEnd type="oval" w="lg" len="lg"/>
              </a:ln>
              <a:extLst>
                <a:ext uri="{909E8E84-426E-40DD-AFC4-6F175D3DCCD1}">
                  <a14:hiddenFill xmlns:a14="http://schemas.microsoft.com/office/drawing/2010/main">
                    <a:solidFill>
                      <a:srgbClr val="FFFFFF"/>
                    </a:solidFill>
                  </a14:hiddenFill>
                </a:ext>
              </a:extLst>
            </p:spPr>
            <p:txBody>
              <a:bodyPr lIns="124347" tIns="62174" rIns="124347" bIns="62174" anchor="ctr"/>
              <a:lstStyle>
                <a:lvl1pPr>
                  <a:defRPr>
                    <a:solidFill>
                      <a:schemeClr val="tx1"/>
                    </a:solidFill>
                    <a:latin typeface="Segoe UI" panose="020B0502040204020203" pitchFamily="34" charset="0"/>
                  </a:defRPr>
                </a:lvl1pPr>
                <a:lvl2pPr marL="742950" indent="-285750">
                  <a:defRPr>
                    <a:solidFill>
                      <a:schemeClr val="tx1"/>
                    </a:solidFill>
                    <a:latin typeface="Segoe UI" panose="020B0502040204020203" pitchFamily="34" charset="0"/>
                  </a:defRPr>
                </a:lvl2pPr>
                <a:lvl3pPr marL="1143000" indent="-228600">
                  <a:defRPr>
                    <a:solidFill>
                      <a:schemeClr val="tx1"/>
                    </a:solidFill>
                    <a:latin typeface="Segoe UI" panose="020B0502040204020203" pitchFamily="34" charset="0"/>
                  </a:defRPr>
                </a:lvl3pPr>
                <a:lvl4pPr marL="1600200" indent="-228600">
                  <a:defRPr>
                    <a:solidFill>
                      <a:schemeClr val="tx1"/>
                    </a:solidFill>
                    <a:latin typeface="Segoe UI" panose="020B0502040204020203" pitchFamily="34" charset="0"/>
                  </a:defRPr>
                </a:lvl4pPr>
                <a:lvl5pPr marL="2057400" indent="-228600">
                  <a:defRPr>
                    <a:solidFill>
                      <a:schemeClr val="tx1"/>
                    </a:solidFill>
                    <a:latin typeface="Segoe UI" panose="020B0502040204020203" pitchFamily="34" charset="0"/>
                  </a:defRPr>
                </a:lvl5pPr>
                <a:lvl6pPr marL="2514600" indent="-228600" fontAlgn="base">
                  <a:spcBef>
                    <a:spcPct val="0"/>
                  </a:spcBef>
                  <a:spcAft>
                    <a:spcPct val="0"/>
                  </a:spcAft>
                  <a:defRPr>
                    <a:solidFill>
                      <a:schemeClr val="tx1"/>
                    </a:solidFill>
                    <a:latin typeface="Segoe UI" panose="020B0502040204020203" pitchFamily="34" charset="0"/>
                  </a:defRPr>
                </a:lvl6pPr>
                <a:lvl7pPr marL="2971800" indent="-228600" fontAlgn="base">
                  <a:spcBef>
                    <a:spcPct val="0"/>
                  </a:spcBef>
                  <a:spcAft>
                    <a:spcPct val="0"/>
                  </a:spcAft>
                  <a:defRPr>
                    <a:solidFill>
                      <a:schemeClr val="tx1"/>
                    </a:solidFill>
                    <a:latin typeface="Segoe UI" panose="020B0502040204020203" pitchFamily="34" charset="0"/>
                  </a:defRPr>
                </a:lvl7pPr>
                <a:lvl8pPr marL="3429000" indent="-228600" fontAlgn="base">
                  <a:spcBef>
                    <a:spcPct val="0"/>
                  </a:spcBef>
                  <a:spcAft>
                    <a:spcPct val="0"/>
                  </a:spcAft>
                  <a:defRPr>
                    <a:solidFill>
                      <a:schemeClr val="tx1"/>
                    </a:solidFill>
                    <a:latin typeface="Segoe UI" panose="020B0502040204020203" pitchFamily="34" charset="0"/>
                  </a:defRPr>
                </a:lvl8pPr>
                <a:lvl9pPr marL="3886200" indent="-228600" fontAlgn="base">
                  <a:spcBef>
                    <a:spcPct val="0"/>
                  </a:spcBef>
                  <a:spcAft>
                    <a:spcPct val="0"/>
                  </a:spcAft>
                  <a:defRPr>
                    <a:solidFill>
                      <a:schemeClr val="tx1"/>
                    </a:solidFill>
                    <a:latin typeface="Segoe UI" panose="020B0502040204020203" pitchFamily="34" charset="0"/>
                  </a:defRPr>
                </a:lvl9pPr>
              </a:lstStyle>
              <a:p>
                <a:pPr algn="ctr" defTabSz="932597">
                  <a:defRPr/>
                </a:pPr>
                <a:r>
                  <a:rPr lang="en-US" altLang="en-US" sz="1224" kern="0">
                    <a:solidFill>
                      <a:srgbClr val="FFFFFF"/>
                    </a:solidFill>
                    <a:latin typeface="Segoe UI"/>
                    <a:cs typeface="Segoe UI" panose="020B0502040204020203" pitchFamily="34" charset="0"/>
                  </a:rPr>
                  <a:t>One d</a:t>
                </a:r>
                <a:r>
                  <a:rPr lang="en-US" altLang="en-US" sz="1224" kern="0" err="1">
                    <a:solidFill>
                      <a:srgbClr val="FFFFFF"/>
                    </a:solidFill>
                    <a:latin typeface="Segoe UI"/>
                    <a:cs typeface="Segoe UI" panose="020B0502040204020203" pitchFamily="34" charset="0"/>
                  </a:rPr>
                  <a:t>efined</a:t>
                </a:r>
                <a:br>
                  <a:rPr lang="en-US" altLang="en-US" sz="1224" kern="0">
                    <a:solidFill>
                      <a:srgbClr val="FFFFFF"/>
                    </a:solidFill>
                    <a:latin typeface="Segoe UI"/>
                    <a:cs typeface="Segoe UI" panose="020B0502040204020203" pitchFamily="34" charset="0"/>
                  </a:rPr>
                </a:br>
                <a:r>
                  <a:rPr lang="en-US" altLang="en-US" sz="1224" kern="0">
                    <a:solidFill>
                      <a:srgbClr val="FFFFFF"/>
                    </a:solidFill>
                    <a:latin typeface="Segoe UI"/>
                    <a:cs typeface="Segoe UI" panose="020B0502040204020203" pitchFamily="34" charset="0"/>
                  </a:rPr>
                  <a:t>access point</a:t>
                </a:r>
              </a:p>
            </p:txBody>
          </p:sp>
        </p:grpSp>
        <p:grpSp>
          <p:nvGrpSpPr>
            <p:cNvPr id="579" name="Group 578"/>
            <p:cNvGrpSpPr/>
            <p:nvPr/>
          </p:nvGrpSpPr>
          <p:grpSpPr>
            <a:xfrm>
              <a:off x="2564931" y="2977072"/>
              <a:ext cx="1455150" cy="862592"/>
              <a:chOff x="2946189" y="3393280"/>
              <a:chExt cx="1455150" cy="862592"/>
            </a:xfrm>
          </p:grpSpPr>
          <p:sp>
            <p:nvSpPr>
              <p:cNvPr id="584" name="Freeform 7"/>
              <p:cNvSpPr>
                <a:spLocks/>
              </p:cNvSpPr>
              <p:nvPr/>
            </p:nvSpPr>
            <p:spPr bwMode="auto">
              <a:xfrm>
                <a:off x="3856790" y="3609015"/>
                <a:ext cx="110084" cy="75163"/>
              </a:xfrm>
              <a:custGeom>
                <a:avLst/>
                <a:gdLst>
                  <a:gd name="T0" fmla="*/ 76 w 175"/>
                  <a:gd name="T1" fmla="*/ 108 h 108"/>
                  <a:gd name="T2" fmla="*/ 85 w 175"/>
                  <a:gd name="T3" fmla="*/ 106 h 108"/>
                  <a:gd name="T4" fmla="*/ 168 w 175"/>
                  <a:gd name="T5" fmla="*/ 43 h 108"/>
                  <a:gd name="T6" fmla="*/ 165 w 175"/>
                  <a:gd name="T7" fmla="*/ 29 h 108"/>
                  <a:gd name="T8" fmla="*/ 104 w 175"/>
                  <a:gd name="T9" fmla="*/ 3 h 108"/>
                  <a:gd name="T10" fmla="*/ 88 w 175"/>
                  <a:gd name="T11" fmla="*/ 6 h 108"/>
                  <a:gd name="T12" fmla="*/ 12 w 175"/>
                  <a:gd name="T13" fmla="*/ 65 h 108"/>
                  <a:gd name="T14" fmla="*/ 10 w 175"/>
                  <a:gd name="T15" fmla="*/ 81 h 108"/>
                  <a:gd name="T16" fmla="*/ 76 w 175"/>
                  <a:gd name="T17" fmla="*/ 108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5" h="108">
                    <a:moveTo>
                      <a:pt x="76" y="108"/>
                    </a:moveTo>
                    <a:cubicBezTo>
                      <a:pt x="80" y="108"/>
                      <a:pt x="83" y="108"/>
                      <a:pt x="85" y="106"/>
                    </a:cubicBezTo>
                    <a:cubicBezTo>
                      <a:pt x="113" y="85"/>
                      <a:pt x="141" y="64"/>
                      <a:pt x="168" y="43"/>
                    </a:cubicBezTo>
                    <a:cubicBezTo>
                      <a:pt x="175" y="37"/>
                      <a:pt x="171" y="32"/>
                      <a:pt x="165" y="29"/>
                    </a:cubicBezTo>
                    <a:cubicBezTo>
                      <a:pt x="144" y="21"/>
                      <a:pt x="124" y="12"/>
                      <a:pt x="104" y="3"/>
                    </a:cubicBezTo>
                    <a:cubicBezTo>
                      <a:pt x="98" y="0"/>
                      <a:pt x="93" y="2"/>
                      <a:pt x="88" y="6"/>
                    </a:cubicBezTo>
                    <a:cubicBezTo>
                      <a:pt x="63" y="26"/>
                      <a:pt x="37" y="45"/>
                      <a:pt x="12" y="65"/>
                    </a:cubicBezTo>
                    <a:cubicBezTo>
                      <a:pt x="7" y="69"/>
                      <a:pt x="0" y="76"/>
                      <a:pt x="10" y="81"/>
                    </a:cubicBezTo>
                    <a:cubicBezTo>
                      <a:pt x="32" y="91"/>
                      <a:pt x="54" y="99"/>
                      <a:pt x="76" y="108"/>
                    </a:cubicBezTo>
                    <a:close/>
                  </a:path>
                </a:pathLst>
              </a:custGeom>
              <a:noFill/>
              <a:ln>
                <a:solidFill>
                  <a:srgbClr val="FFFFFF"/>
                </a:solidFill>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FFFFFF"/>
                  </a:solidFill>
                  <a:latin typeface="Segoe UI"/>
                </a:endParaRPr>
              </a:p>
            </p:txBody>
          </p:sp>
          <p:sp>
            <p:nvSpPr>
              <p:cNvPr id="585" name="Freeform 9"/>
              <p:cNvSpPr>
                <a:spLocks/>
              </p:cNvSpPr>
              <p:nvPr/>
            </p:nvSpPr>
            <p:spPr bwMode="auto">
              <a:xfrm>
                <a:off x="3497214" y="3393280"/>
                <a:ext cx="423876" cy="437206"/>
              </a:xfrm>
              <a:custGeom>
                <a:avLst/>
                <a:gdLst>
                  <a:gd name="T0" fmla="*/ 1 w 675"/>
                  <a:gd name="T1" fmla="*/ 313 h 627"/>
                  <a:gd name="T2" fmla="*/ 1 w 675"/>
                  <a:gd name="T3" fmla="*/ 600 h 627"/>
                  <a:gd name="T4" fmla="*/ 22 w 675"/>
                  <a:gd name="T5" fmla="*/ 627 h 627"/>
                  <a:gd name="T6" fmla="*/ 44 w 675"/>
                  <a:gd name="T7" fmla="*/ 602 h 627"/>
                  <a:gd name="T8" fmla="*/ 43 w 675"/>
                  <a:gd name="T9" fmla="*/ 509 h 627"/>
                  <a:gd name="T10" fmla="*/ 64 w 675"/>
                  <a:gd name="T11" fmla="*/ 488 h 627"/>
                  <a:gd name="T12" fmla="*/ 178 w 675"/>
                  <a:gd name="T13" fmla="*/ 488 h 627"/>
                  <a:gd name="T14" fmla="*/ 314 w 675"/>
                  <a:gd name="T15" fmla="*/ 360 h 627"/>
                  <a:gd name="T16" fmla="*/ 337 w 675"/>
                  <a:gd name="T17" fmla="*/ 347 h 627"/>
                  <a:gd name="T18" fmla="*/ 461 w 675"/>
                  <a:gd name="T19" fmla="*/ 398 h 627"/>
                  <a:gd name="T20" fmla="*/ 491 w 675"/>
                  <a:gd name="T21" fmla="*/ 396 h 627"/>
                  <a:gd name="T22" fmla="*/ 655 w 675"/>
                  <a:gd name="T23" fmla="*/ 272 h 627"/>
                  <a:gd name="T24" fmla="*/ 650 w 675"/>
                  <a:gd name="T25" fmla="*/ 246 h 627"/>
                  <a:gd name="T26" fmla="*/ 382 w 675"/>
                  <a:gd name="T27" fmla="*/ 136 h 627"/>
                  <a:gd name="T28" fmla="*/ 208 w 675"/>
                  <a:gd name="T29" fmla="*/ 64 h 627"/>
                  <a:gd name="T30" fmla="*/ 179 w 675"/>
                  <a:gd name="T31" fmla="*/ 70 h 627"/>
                  <a:gd name="T32" fmla="*/ 113 w 675"/>
                  <a:gd name="T33" fmla="*/ 230 h 627"/>
                  <a:gd name="T34" fmla="*/ 129 w 675"/>
                  <a:gd name="T35" fmla="*/ 261 h 627"/>
                  <a:gd name="T36" fmla="*/ 253 w 675"/>
                  <a:gd name="T37" fmla="*/ 313 h 627"/>
                  <a:gd name="T38" fmla="*/ 272 w 675"/>
                  <a:gd name="T39" fmla="*/ 329 h 627"/>
                  <a:gd name="T40" fmla="*/ 185 w 675"/>
                  <a:gd name="T41" fmla="*/ 442 h 627"/>
                  <a:gd name="T42" fmla="*/ 71 w 675"/>
                  <a:gd name="T43" fmla="*/ 443 h 627"/>
                  <a:gd name="T44" fmla="*/ 43 w 675"/>
                  <a:gd name="T45" fmla="*/ 414 h 627"/>
                  <a:gd name="T46" fmla="*/ 43 w 675"/>
                  <a:gd name="T47" fmla="*/ 39 h 627"/>
                  <a:gd name="T48" fmla="*/ 43 w 675"/>
                  <a:gd name="T49" fmla="*/ 18 h 627"/>
                  <a:gd name="T50" fmla="*/ 30 w 675"/>
                  <a:gd name="T51" fmla="*/ 3 h 627"/>
                  <a:gd name="T52" fmla="*/ 1 w 675"/>
                  <a:gd name="T53" fmla="*/ 28 h 627"/>
                  <a:gd name="T54" fmla="*/ 1 w 675"/>
                  <a:gd name="T55" fmla="*/ 313 h 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75" h="627">
                    <a:moveTo>
                      <a:pt x="1" y="313"/>
                    </a:moveTo>
                    <a:cubicBezTo>
                      <a:pt x="1" y="409"/>
                      <a:pt x="1" y="504"/>
                      <a:pt x="1" y="600"/>
                    </a:cubicBezTo>
                    <a:cubicBezTo>
                      <a:pt x="1" y="615"/>
                      <a:pt x="0" y="627"/>
                      <a:pt x="22" y="627"/>
                    </a:cubicBezTo>
                    <a:cubicBezTo>
                      <a:pt x="42" y="627"/>
                      <a:pt x="44" y="618"/>
                      <a:pt x="44" y="602"/>
                    </a:cubicBezTo>
                    <a:cubicBezTo>
                      <a:pt x="43" y="571"/>
                      <a:pt x="44" y="540"/>
                      <a:pt x="43" y="509"/>
                    </a:cubicBezTo>
                    <a:cubicBezTo>
                      <a:pt x="43" y="493"/>
                      <a:pt x="48" y="487"/>
                      <a:pt x="64" y="488"/>
                    </a:cubicBezTo>
                    <a:cubicBezTo>
                      <a:pt x="102" y="489"/>
                      <a:pt x="140" y="488"/>
                      <a:pt x="178" y="488"/>
                    </a:cubicBezTo>
                    <a:cubicBezTo>
                      <a:pt x="258" y="488"/>
                      <a:pt x="310" y="439"/>
                      <a:pt x="314" y="360"/>
                    </a:cubicBezTo>
                    <a:cubicBezTo>
                      <a:pt x="315" y="338"/>
                      <a:pt x="322" y="341"/>
                      <a:pt x="337" y="347"/>
                    </a:cubicBezTo>
                    <a:cubicBezTo>
                      <a:pt x="378" y="365"/>
                      <a:pt x="420" y="381"/>
                      <a:pt x="461" y="398"/>
                    </a:cubicBezTo>
                    <a:cubicBezTo>
                      <a:pt x="472" y="403"/>
                      <a:pt x="480" y="405"/>
                      <a:pt x="491" y="396"/>
                    </a:cubicBezTo>
                    <a:cubicBezTo>
                      <a:pt x="545" y="354"/>
                      <a:pt x="602" y="316"/>
                      <a:pt x="655" y="272"/>
                    </a:cubicBezTo>
                    <a:cubicBezTo>
                      <a:pt x="675" y="257"/>
                      <a:pt x="667" y="253"/>
                      <a:pt x="650" y="246"/>
                    </a:cubicBezTo>
                    <a:cubicBezTo>
                      <a:pt x="561" y="209"/>
                      <a:pt x="471" y="173"/>
                      <a:pt x="382" y="136"/>
                    </a:cubicBezTo>
                    <a:cubicBezTo>
                      <a:pt x="324" y="112"/>
                      <a:pt x="266" y="88"/>
                      <a:pt x="208" y="64"/>
                    </a:cubicBezTo>
                    <a:cubicBezTo>
                      <a:pt x="198" y="60"/>
                      <a:pt x="186" y="51"/>
                      <a:pt x="179" y="70"/>
                    </a:cubicBezTo>
                    <a:cubicBezTo>
                      <a:pt x="157" y="123"/>
                      <a:pt x="135" y="177"/>
                      <a:pt x="113" y="230"/>
                    </a:cubicBezTo>
                    <a:cubicBezTo>
                      <a:pt x="105" y="249"/>
                      <a:pt x="114" y="255"/>
                      <a:pt x="129" y="261"/>
                    </a:cubicBezTo>
                    <a:cubicBezTo>
                      <a:pt x="170" y="278"/>
                      <a:pt x="211" y="296"/>
                      <a:pt x="253" y="313"/>
                    </a:cubicBezTo>
                    <a:cubicBezTo>
                      <a:pt x="261" y="317"/>
                      <a:pt x="269" y="318"/>
                      <a:pt x="272" y="329"/>
                    </a:cubicBezTo>
                    <a:cubicBezTo>
                      <a:pt x="287" y="387"/>
                      <a:pt x="246" y="441"/>
                      <a:pt x="185" y="442"/>
                    </a:cubicBezTo>
                    <a:cubicBezTo>
                      <a:pt x="147" y="442"/>
                      <a:pt x="109" y="441"/>
                      <a:pt x="71" y="443"/>
                    </a:cubicBezTo>
                    <a:cubicBezTo>
                      <a:pt x="49" y="444"/>
                      <a:pt x="43" y="436"/>
                      <a:pt x="43" y="414"/>
                    </a:cubicBezTo>
                    <a:cubicBezTo>
                      <a:pt x="44" y="289"/>
                      <a:pt x="43" y="164"/>
                      <a:pt x="43" y="39"/>
                    </a:cubicBezTo>
                    <a:cubicBezTo>
                      <a:pt x="43" y="32"/>
                      <a:pt x="43" y="25"/>
                      <a:pt x="43" y="18"/>
                    </a:cubicBezTo>
                    <a:cubicBezTo>
                      <a:pt x="44" y="8"/>
                      <a:pt x="40" y="4"/>
                      <a:pt x="30" y="3"/>
                    </a:cubicBezTo>
                    <a:cubicBezTo>
                      <a:pt x="7" y="0"/>
                      <a:pt x="1" y="4"/>
                      <a:pt x="1" y="28"/>
                    </a:cubicBezTo>
                    <a:cubicBezTo>
                      <a:pt x="1" y="123"/>
                      <a:pt x="1" y="218"/>
                      <a:pt x="1" y="313"/>
                    </a:cubicBezTo>
                    <a:close/>
                  </a:path>
                </a:pathLst>
              </a:custGeom>
              <a:noFill/>
              <a:ln>
                <a:solidFill>
                  <a:srgbClr val="FFFFFF"/>
                </a:solidFill>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FFFFFF"/>
                  </a:solidFill>
                  <a:latin typeface="Segoe UI"/>
                </a:endParaRPr>
              </a:p>
            </p:txBody>
          </p:sp>
          <p:sp>
            <p:nvSpPr>
              <p:cNvPr id="586" name="Freeform 13"/>
              <p:cNvSpPr>
                <a:spLocks/>
              </p:cNvSpPr>
              <p:nvPr/>
            </p:nvSpPr>
            <p:spPr bwMode="auto">
              <a:xfrm>
                <a:off x="3652568" y="3529262"/>
                <a:ext cx="57100" cy="63688"/>
              </a:xfrm>
              <a:custGeom>
                <a:avLst/>
                <a:gdLst>
                  <a:gd name="T0" fmla="*/ 44 w 91"/>
                  <a:gd name="T1" fmla="*/ 1 h 91"/>
                  <a:gd name="T2" fmla="*/ 1 w 91"/>
                  <a:gd name="T3" fmla="*/ 46 h 91"/>
                  <a:gd name="T4" fmla="*/ 48 w 91"/>
                  <a:gd name="T5" fmla="*/ 89 h 91"/>
                  <a:gd name="T6" fmla="*/ 90 w 91"/>
                  <a:gd name="T7" fmla="*/ 43 h 91"/>
                  <a:gd name="T8" fmla="*/ 44 w 91"/>
                  <a:gd name="T9" fmla="*/ 1 h 91"/>
                </a:gdLst>
                <a:ahLst/>
                <a:cxnLst>
                  <a:cxn ang="0">
                    <a:pos x="T0" y="T1"/>
                  </a:cxn>
                  <a:cxn ang="0">
                    <a:pos x="T2" y="T3"/>
                  </a:cxn>
                  <a:cxn ang="0">
                    <a:pos x="T4" y="T5"/>
                  </a:cxn>
                  <a:cxn ang="0">
                    <a:pos x="T6" y="T7"/>
                  </a:cxn>
                  <a:cxn ang="0">
                    <a:pos x="T8" y="T9"/>
                  </a:cxn>
                </a:cxnLst>
                <a:rect l="0" t="0" r="r" b="b"/>
                <a:pathLst>
                  <a:path w="91" h="91">
                    <a:moveTo>
                      <a:pt x="44" y="1"/>
                    </a:moveTo>
                    <a:cubicBezTo>
                      <a:pt x="20" y="1"/>
                      <a:pt x="0" y="22"/>
                      <a:pt x="1" y="46"/>
                    </a:cubicBezTo>
                    <a:cubicBezTo>
                      <a:pt x="1" y="70"/>
                      <a:pt x="24" y="91"/>
                      <a:pt x="48" y="89"/>
                    </a:cubicBezTo>
                    <a:cubicBezTo>
                      <a:pt x="71" y="88"/>
                      <a:pt x="91" y="66"/>
                      <a:pt x="90" y="43"/>
                    </a:cubicBezTo>
                    <a:cubicBezTo>
                      <a:pt x="88" y="20"/>
                      <a:pt x="67" y="0"/>
                      <a:pt x="44" y="1"/>
                    </a:cubicBezTo>
                    <a:close/>
                  </a:path>
                </a:pathLst>
              </a:custGeom>
              <a:noFill/>
              <a:ln w="9525">
                <a:solidFill>
                  <a:srgbClr val="FFFFFF"/>
                </a:solidFill>
                <a:round/>
                <a:headEnd/>
                <a:tailEnd/>
              </a:ln>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FFFFFF"/>
                  </a:solidFill>
                  <a:latin typeface="Segoe UI"/>
                </a:endParaRPr>
              </a:p>
            </p:txBody>
          </p:sp>
          <p:sp>
            <p:nvSpPr>
              <p:cNvPr id="587" name="TextBox 20"/>
              <p:cNvSpPr txBox="1">
                <a:spLocks noChangeArrowheads="1"/>
              </p:cNvSpPr>
              <p:nvPr/>
            </p:nvSpPr>
            <p:spPr bwMode="auto">
              <a:xfrm>
                <a:off x="2946189" y="3917420"/>
                <a:ext cx="1455150" cy="338452"/>
              </a:xfrm>
              <a:prstGeom prst="rect">
                <a:avLst/>
              </a:prstGeom>
              <a:noFill/>
              <a:ln w="3175">
                <a:noFill/>
                <a:prstDash val="sysDot"/>
                <a:miter lim="800000"/>
                <a:headEnd/>
                <a:tailEnd type="oval" w="lg" len="lg"/>
              </a:ln>
              <a:extLst>
                <a:ext uri="{909E8E84-426E-40DD-AFC4-6F175D3DCCD1}">
                  <a14:hiddenFill xmlns:a14="http://schemas.microsoft.com/office/drawing/2010/main">
                    <a:solidFill>
                      <a:srgbClr val="FFFFFF"/>
                    </a:solidFill>
                  </a14:hiddenFill>
                </a:ext>
              </a:extLst>
            </p:spPr>
            <p:txBody>
              <a:bodyPr lIns="124347" tIns="62174" rIns="124347" bIns="62174" anchor="ctr"/>
              <a:lstStyle>
                <a:lvl1pPr>
                  <a:defRPr>
                    <a:solidFill>
                      <a:schemeClr val="tx1"/>
                    </a:solidFill>
                    <a:latin typeface="Segoe UI" panose="020B0502040204020203" pitchFamily="34" charset="0"/>
                  </a:defRPr>
                </a:lvl1pPr>
                <a:lvl2pPr marL="742950" indent="-285750">
                  <a:defRPr>
                    <a:solidFill>
                      <a:schemeClr val="tx1"/>
                    </a:solidFill>
                    <a:latin typeface="Segoe UI" panose="020B0502040204020203" pitchFamily="34" charset="0"/>
                  </a:defRPr>
                </a:lvl2pPr>
                <a:lvl3pPr marL="1143000" indent="-228600">
                  <a:defRPr>
                    <a:solidFill>
                      <a:schemeClr val="tx1"/>
                    </a:solidFill>
                    <a:latin typeface="Segoe UI" panose="020B0502040204020203" pitchFamily="34" charset="0"/>
                  </a:defRPr>
                </a:lvl3pPr>
                <a:lvl4pPr marL="1600200" indent="-228600">
                  <a:defRPr>
                    <a:solidFill>
                      <a:schemeClr val="tx1"/>
                    </a:solidFill>
                    <a:latin typeface="Segoe UI" panose="020B0502040204020203" pitchFamily="34" charset="0"/>
                  </a:defRPr>
                </a:lvl4pPr>
                <a:lvl5pPr marL="2057400" indent="-228600">
                  <a:defRPr>
                    <a:solidFill>
                      <a:schemeClr val="tx1"/>
                    </a:solidFill>
                    <a:latin typeface="Segoe UI" panose="020B0502040204020203" pitchFamily="34" charset="0"/>
                  </a:defRPr>
                </a:lvl5pPr>
                <a:lvl6pPr marL="2514600" indent="-228600" fontAlgn="base">
                  <a:spcBef>
                    <a:spcPct val="0"/>
                  </a:spcBef>
                  <a:spcAft>
                    <a:spcPct val="0"/>
                  </a:spcAft>
                  <a:defRPr>
                    <a:solidFill>
                      <a:schemeClr val="tx1"/>
                    </a:solidFill>
                    <a:latin typeface="Segoe UI" panose="020B0502040204020203" pitchFamily="34" charset="0"/>
                  </a:defRPr>
                </a:lvl6pPr>
                <a:lvl7pPr marL="2971800" indent="-228600" fontAlgn="base">
                  <a:spcBef>
                    <a:spcPct val="0"/>
                  </a:spcBef>
                  <a:spcAft>
                    <a:spcPct val="0"/>
                  </a:spcAft>
                  <a:defRPr>
                    <a:solidFill>
                      <a:schemeClr val="tx1"/>
                    </a:solidFill>
                    <a:latin typeface="Segoe UI" panose="020B0502040204020203" pitchFamily="34" charset="0"/>
                  </a:defRPr>
                </a:lvl7pPr>
                <a:lvl8pPr marL="3429000" indent="-228600" fontAlgn="base">
                  <a:spcBef>
                    <a:spcPct val="0"/>
                  </a:spcBef>
                  <a:spcAft>
                    <a:spcPct val="0"/>
                  </a:spcAft>
                  <a:defRPr>
                    <a:solidFill>
                      <a:schemeClr val="tx1"/>
                    </a:solidFill>
                    <a:latin typeface="Segoe UI" panose="020B0502040204020203" pitchFamily="34" charset="0"/>
                  </a:defRPr>
                </a:lvl8pPr>
                <a:lvl9pPr marL="3886200" indent="-228600" fontAlgn="base">
                  <a:spcBef>
                    <a:spcPct val="0"/>
                  </a:spcBef>
                  <a:spcAft>
                    <a:spcPct val="0"/>
                  </a:spcAft>
                  <a:defRPr>
                    <a:solidFill>
                      <a:schemeClr val="tx1"/>
                    </a:solidFill>
                    <a:latin typeface="Segoe UI" panose="020B0502040204020203" pitchFamily="34" charset="0"/>
                  </a:defRPr>
                </a:lvl9pPr>
              </a:lstStyle>
              <a:p>
                <a:pPr algn="ctr" defTabSz="932597">
                  <a:defRPr/>
                </a:pPr>
                <a:r>
                  <a:rPr lang="en-US" altLang="en-US" sz="1224" kern="0">
                    <a:solidFill>
                      <a:srgbClr val="FFFFFF"/>
                    </a:solidFill>
                    <a:latin typeface="Segoe UI"/>
                    <a:cs typeface="Segoe UI" panose="020B0502040204020203" pitchFamily="34" charset="0"/>
                  </a:rPr>
                  <a:t>Video</a:t>
                </a:r>
                <a:br>
                  <a:rPr lang="en-US" altLang="en-US" sz="1224" kern="0">
                    <a:solidFill>
                      <a:srgbClr val="FFFFFF"/>
                    </a:solidFill>
                    <a:latin typeface="Segoe UI"/>
                    <a:cs typeface="Segoe UI" panose="020B0502040204020203" pitchFamily="34" charset="0"/>
                  </a:rPr>
                </a:br>
                <a:r>
                  <a:rPr lang="en-US" altLang="en-US" sz="1224" kern="0">
                    <a:solidFill>
                      <a:srgbClr val="FFFFFF"/>
                    </a:solidFill>
                    <a:latin typeface="Segoe UI"/>
                    <a:cs typeface="Segoe UI" panose="020B0502040204020203" pitchFamily="34" charset="0"/>
                  </a:rPr>
                  <a:t>coverage</a:t>
                </a:r>
              </a:p>
            </p:txBody>
          </p:sp>
        </p:grpSp>
        <p:grpSp>
          <p:nvGrpSpPr>
            <p:cNvPr id="580" name="Group 579"/>
            <p:cNvGrpSpPr/>
            <p:nvPr/>
          </p:nvGrpSpPr>
          <p:grpSpPr>
            <a:xfrm>
              <a:off x="3550200" y="1895727"/>
              <a:ext cx="905204" cy="848233"/>
              <a:chOff x="2002588" y="2187575"/>
              <a:chExt cx="905204" cy="848233"/>
            </a:xfrm>
          </p:grpSpPr>
          <p:sp>
            <p:nvSpPr>
              <p:cNvPr id="581" name="Freeform: Shape 315">
                <a:extLst/>
              </p:cNvPr>
              <p:cNvSpPr/>
              <p:nvPr/>
            </p:nvSpPr>
            <p:spPr bwMode="auto">
              <a:xfrm>
                <a:off x="2183721" y="2187575"/>
                <a:ext cx="418021" cy="418078"/>
              </a:xfrm>
              <a:custGeom>
                <a:avLst/>
                <a:gdLst>
                  <a:gd name="connsiteX0" fmla="*/ 87613 w 1632856"/>
                  <a:gd name="connsiteY0" fmla="*/ 887143 h 1633083"/>
                  <a:gd name="connsiteX1" fmla="*/ 980815 w 1632856"/>
                  <a:gd name="connsiteY1" fmla="*/ 887143 h 1633083"/>
                  <a:gd name="connsiteX2" fmla="*/ 980815 w 1632856"/>
                  <a:gd name="connsiteY2" fmla="*/ 1545395 h 1633083"/>
                  <a:gd name="connsiteX3" fmla="*/ 87613 w 1632856"/>
                  <a:gd name="connsiteY3" fmla="*/ 1545395 h 1633083"/>
                  <a:gd name="connsiteX4" fmla="*/ 0 w 1632856"/>
                  <a:gd name="connsiteY4" fmla="*/ 0 h 1633083"/>
                  <a:gd name="connsiteX5" fmla="*/ 1632856 w 1632856"/>
                  <a:gd name="connsiteY5" fmla="*/ 0 h 1633083"/>
                  <a:gd name="connsiteX6" fmla="*/ 1632856 w 1632856"/>
                  <a:gd name="connsiteY6" fmla="*/ 1633083 h 1633083"/>
                  <a:gd name="connsiteX7" fmla="*/ 1068428 w 1632856"/>
                  <a:gd name="connsiteY7" fmla="*/ 1633083 h 1633083"/>
                  <a:gd name="connsiteX8" fmla="*/ 1068428 w 1632856"/>
                  <a:gd name="connsiteY8" fmla="*/ 564506 h 1633083"/>
                  <a:gd name="connsiteX9" fmla="*/ 0 w 1632856"/>
                  <a:gd name="connsiteY9" fmla="*/ 564506 h 1633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32856" h="1633083">
                    <a:moveTo>
                      <a:pt x="87613" y="887143"/>
                    </a:moveTo>
                    <a:lnTo>
                      <a:pt x="980815" y="887143"/>
                    </a:lnTo>
                    <a:lnTo>
                      <a:pt x="980815" y="1545395"/>
                    </a:lnTo>
                    <a:lnTo>
                      <a:pt x="87613" y="1545395"/>
                    </a:lnTo>
                    <a:close/>
                    <a:moveTo>
                      <a:pt x="0" y="0"/>
                    </a:moveTo>
                    <a:lnTo>
                      <a:pt x="1632856" y="0"/>
                    </a:lnTo>
                    <a:lnTo>
                      <a:pt x="1632856" y="1633083"/>
                    </a:lnTo>
                    <a:lnTo>
                      <a:pt x="1068428" y="1633083"/>
                    </a:lnTo>
                    <a:lnTo>
                      <a:pt x="1068428" y="564506"/>
                    </a:lnTo>
                    <a:lnTo>
                      <a:pt x="0" y="564506"/>
                    </a:lnTo>
                    <a:close/>
                  </a:path>
                </a:pathLst>
              </a:custGeom>
              <a:noFill/>
              <a:ln w="9525" cap="flat" cmpd="sng" algn="ctr">
                <a:solidFill>
                  <a:srgbClr val="FFFFFF"/>
                </a:solidFill>
                <a:prstDash val="dash"/>
                <a:headEnd type="none" w="med" len="med"/>
                <a:tailEnd type="none" w="med" len="med"/>
              </a:ln>
              <a:effectLst/>
            </p:spPr>
            <p:txBody>
              <a:bodyPr lIns="186521" tIns="149217" rIns="186521" bIns="149217"/>
              <a:lstStyle/>
              <a:p>
                <a:pPr algn="ctr" defTabSz="951028">
                  <a:defRPr/>
                </a:pPr>
                <a:endParaRPr lang="en-US" sz="2448" kern="0">
                  <a:solidFill>
                    <a:srgbClr val="FFFFFF"/>
                  </a:solidFill>
                  <a:latin typeface="Segoe UI Light"/>
                  <a:ea typeface="Segoe UI" pitchFamily="34" charset="0"/>
                  <a:cs typeface="Segoe UI" pitchFamily="34" charset="0"/>
                </a:endParaRPr>
              </a:p>
            </p:txBody>
          </p:sp>
          <p:sp>
            <p:nvSpPr>
              <p:cNvPr id="582" name="Freeform: Shape 316">
                <a:extLst/>
              </p:cNvPr>
              <p:cNvSpPr/>
              <p:nvPr/>
            </p:nvSpPr>
            <p:spPr bwMode="auto">
              <a:xfrm>
                <a:off x="2183721" y="2204033"/>
                <a:ext cx="397804" cy="401620"/>
              </a:xfrm>
              <a:custGeom>
                <a:avLst/>
                <a:gdLst>
                  <a:gd name="connsiteX0" fmla="*/ 87613 w 1553886"/>
                  <a:gd name="connsiteY0" fmla="*/ 822854 h 1568794"/>
                  <a:gd name="connsiteX1" fmla="*/ 87613 w 1553886"/>
                  <a:gd name="connsiteY1" fmla="*/ 1481106 h 1568794"/>
                  <a:gd name="connsiteX2" fmla="*/ 980815 w 1553886"/>
                  <a:gd name="connsiteY2" fmla="*/ 1481106 h 1568794"/>
                  <a:gd name="connsiteX3" fmla="*/ 980815 w 1553886"/>
                  <a:gd name="connsiteY3" fmla="*/ 822854 h 1568794"/>
                  <a:gd name="connsiteX4" fmla="*/ 1553530 w 1553886"/>
                  <a:gd name="connsiteY4" fmla="*/ 0 h 1568794"/>
                  <a:gd name="connsiteX5" fmla="*/ 1553886 w 1553886"/>
                  <a:gd name="connsiteY5" fmla="*/ 128934 h 1568794"/>
                  <a:gd name="connsiteX6" fmla="*/ 1521563 w 1553886"/>
                  <a:gd name="connsiteY6" fmla="*/ 96789 h 1568794"/>
                  <a:gd name="connsiteX7" fmla="*/ 1068428 w 1553886"/>
                  <a:gd name="connsiteY7" fmla="*/ 552433 h 1568794"/>
                  <a:gd name="connsiteX8" fmla="*/ 1068428 w 1553886"/>
                  <a:gd name="connsiteY8" fmla="*/ 1568794 h 1568794"/>
                  <a:gd name="connsiteX9" fmla="*/ 0 w 1553886"/>
                  <a:gd name="connsiteY9" fmla="*/ 1568794 h 1568794"/>
                  <a:gd name="connsiteX10" fmla="*/ 0 w 1553886"/>
                  <a:gd name="connsiteY10" fmla="*/ 500217 h 1568794"/>
                  <a:gd name="connsiteX11" fmla="*/ 991776 w 1553886"/>
                  <a:gd name="connsiteY11" fmla="*/ 500217 h 1568794"/>
                  <a:gd name="connsiteX12" fmla="*/ 1456918 w 1553886"/>
                  <a:gd name="connsiteY12" fmla="*/ 32500 h 1568794"/>
                  <a:gd name="connsiteX13" fmla="*/ 1424596 w 1553886"/>
                  <a:gd name="connsiteY13" fmla="*/ 355 h 1568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53886" h="1568794">
                    <a:moveTo>
                      <a:pt x="87613" y="822854"/>
                    </a:moveTo>
                    <a:lnTo>
                      <a:pt x="87613" y="1481106"/>
                    </a:lnTo>
                    <a:lnTo>
                      <a:pt x="980815" y="1481106"/>
                    </a:lnTo>
                    <a:lnTo>
                      <a:pt x="980815" y="822854"/>
                    </a:lnTo>
                    <a:close/>
                    <a:moveTo>
                      <a:pt x="1553530" y="0"/>
                    </a:moveTo>
                    <a:lnTo>
                      <a:pt x="1553886" y="128934"/>
                    </a:lnTo>
                    <a:lnTo>
                      <a:pt x="1521563" y="96789"/>
                    </a:lnTo>
                    <a:lnTo>
                      <a:pt x="1068428" y="552433"/>
                    </a:lnTo>
                    <a:lnTo>
                      <a:pt x="1068428" y="1568794"/>
                    </a:lnTo>
                    <a:lnTo>
                      <a:pt x="0" y="1568794"/>
                    </a:lnTo>
                    <a:lnTo>
                      <a:pt x="0" y="500217"/>
                    </a:lnTo>
                    <a:lnTo>
                      <a:pt x="991776" y="500217"/>
                    </a:lnTo>
                    <a:lnTo>
                      <a:pt x="1456918" y="32500"/>
                    </a:lnTo>
                    <a:lnTo>
                      <a:pt x="1424596" y="355"/>
                    </a:lnTo>
                    <a:close/>
                  </a:path>
                </a:pathLst>
              </a:custGeom>
              <a:noFill/>
              <a:ln w="9525" cap="flat" cmpd="sng" algn="ctr">
                <a:solidFill>
                  <a:srgbClr val="FFFFFF"/>
                </a:solidFill>
                <a:prstDash val="solid"/>
                <a:headEnd type="none" w="med" len="med"/>
                <a:tailEnd type="none" w="med" len="med"/>
              </a:ln>
              <a:effectLst/>
            </p:spPr>
            <p:txBody>
              <a:bodyPr lIns="186521" tIns="149217" rIns="186521" bIns="149217"/>
              <a:lstStyle/>
              <a:p>
                <a:pPr algn="ctr" defTabSz="951028">
                  <a:defRPr/>
                </a:pPr>
                <a:endParaRPr lang="en-US" sz="2448" kern="0">
                  <a:solidFill>
                    <a:srgbClr val="FFFFFF"/>
                  </a:solidFill>
                  <a:latin typeface="Segoe UI Light"/>
                  <a:ea typeface="Segoe UI" pitchFamily="34" charset="0"/>
                  <a:cs typeface="Segoe UI" pitchFamily="34" charset="0"/>
                </a:endParaRPr>
              </a:p>
            </p:txBody>
          </p:sp>
          <p:sp>
            <p:nvSpPr>
              <p:cNvPr id="583" name="TextBox 18"/>
              <p:cNvSpPr txBox="1">
                <a:spLocks noChangeArrowheads="1"/>
              </p:cNvSpPr>
              <p:nvPr/>
            </p:nvSpPr>
            <p:spPr bwMode="auto">
              <a:xfrm>
                <a:off x="2002588" y="2699624"/>
                <a:ext cx="905204" cy="336184"/>
              </a:xfrm>
              <a:prstGeom prst="rect">
                <a:avLst/>
              </a:prstGeom>
              <a:noFill/>
              <a:ln w="3175">
                <a:noFill/>
                <a:prstDash val="sysDot"/>
                <a:miter lim="800000"/>
                <a:headEnd/>
                <a:tailEnd type="oval" w="lg" len="lg"/>
              </a:ln>
              <a:extLst>
                <a:ext uri="{909E8E84-426E-40DD-AFC4-6F175D3DCCD1}">
                  <a14:hiddenFill xmlns:a14="http://schemas.microsoft.com/office/drawing/2010/main">
                    <a:solidFill>
                      <a:srgbClr val="FFFFFF"/>
                    </a:solidFill>
                  </a14:hiddenFill>
                </a:ext>
              </a:extLst>
            </p:spPr>
            <p:txBody>
              <a:bodyPr lIns="124347" tIns="62174" rIns="124347" bIns="62174" anchor="ctr"/>
              <a:lstStyle>
                <a:lvl1pPr>
                  <a:defRPr>
                    <a:solidFill>
                      <a:schemeClr val="tx1"/>
                    </a:solidFill>
                    <a:latin typeface="Segoe UI" panose="020B0502040204020203" pitchFamily="34" charset="0"/>
                  </a:defRPr>
                </a:lvl1pPr>
                <a:lvl2pPr marL="742950" indent="-285750">
                  <a:defRPr>
                    <a:solidFill>
                      <a:schemeClr val="tx1"/>
                    </a:solidFill>
                    <a:latin typeface="Segoe UI" panose="020B0502040204020203" pitchFamily="34" charset="0"/>
                  </a:defRPr>
                </a:lvl2pPr>
                <a:lvl3pPr marL="1143000" indent="-228600">
                  <a:defRPr>
                    <a:solidFill>
                      <a:schemeClr val="tx1"/>
                    </a:solidFill>
                    <a:latin typeface="Segoe UI" panose="020B0502040204020203" pitchFamily="34" charset="0"/>
                  </a:defRPr>
                </a:lvl3pPr>
                <a:lvl4pPr marL="1600200" indent="-228600">
                  <a:defRPr>
                    <a:solidFill>
                      <a:schemeClr val="tx1"/>
                    </a:solidFill>
                    <a:latin typeface="Segoe UI" panose="020B0502040204020203" pitchFamily="34" charset="0"/>
                  </a:defRPr>
                </a:lvl4pPr>
                <a:lvl5pPr marL="2057400" indent="-228600">
                  <a:defRPr>
                    <a:solidFill>
                      <a:schemeClr val="tx1"/>
                    </a:solidFill>
                    <a:latin typeface="Segoe UI" panose="020B0502040204020203" pitchFamily="34" charset="0"/>
                  </a:defRPr>
                </a:lvl5pPr>
                <a:lvl6pPr marL="2514600" indent="-228600" fontAlgn="base">
                  <a:spcBef>
                    <a:spcPct val="0"/>
                  </a:spcBef>
                  <a:spcAft>
                    <a:spcPct val="0"/>
                  </a:spcAft>
                  <a:defRPr>
                    <a:solidFill>
                      <a:schemeClr val="tx1"/>
                    </a:solidFill>
                    <a:latin typeface="Segoe UI" panose="020B0502040204020203" pitchFamily="34" charset="0"/>
                  </a:defRPr>
                </a:lvl6pPr>
                <a:lvl7pPr marL="2971800" indent="-228600" fontAlgn="base">
                  <a:spcBef>
                    <a:spcPct val="0"/>
                  </a:spcBef>
                  <a:spcAft>
                    <a:spcPct val="0"/>
                  </a:spcAft>
                  <a:defRPr>
                    <a:solidFill>
                      <a:schemeClr val="tx1"/>
                    </a:solidFill>
                    <a:latin typeface="Segoe UI" panose="020B0502040204020203" pitchFamily="34" charset="0"/>
                  </a:defRPr>
                </a:lvl7pPr>
                <a:lvl8pPr marL="3429000" indent="-228600" fontAlgn="base">
                  <a:spcBef>
                    <a:spcPct val="0"/>
                  </a:spcBef>
                  <a:spcAft>
                    <a:spcPct val="0"/>
                  </a:spcAft>
                  <a:defRPr>
                    <a:solidFill>
                      <a:schemeClr val="tx1"/>
                    </a:solidFill>
                    <a:latin typeface="Segoe UI" panose="020B0502040204020203" pitchFamily="34" charset="0"/>
                  </a:defRPr>
                </a:lvl8pPr>
                <a:lvl9pPr marL="3886200" indent="-228600" fontAlgn="base">
                  <a:spcBef>
                    <a:spcPct val="0"/>
                  </a:spcBef>
                  <a:spcAft>
                    <a:spcPct val="0"/>
                  </a:spcAft>
                  <a:defRPr>
                    <a:solidFill>
                      <a:schemeClr val="tx1"/>
                    </a:solidFill>
                    <a:latin typeface="Segoe UI" panose="020B0502040204020203" pitchFamily="34" charset="0"/>
                  </a:defRPr>
                </a:lvl9pPr>
              </a:lstStyle>
              <a:p>
                <a:pPr algn="ctr" defTabSz="932597">
                  <a:defRPr/>
                </a:pPr>
                <a:r>
                  <a:rPr lang="en-US" altLang="en-US" sz="1224" kern="0">
                    <a:solidFill>
                      <a:srgbClr val="FFFFFF"/>
                    </a:solidFill>
                    <a:latin typeface="Segoe UI"/>
                    <a:cs typeface="Segoe UI" panose="020B0502040204020203" pitchFamily="34" charset="0"/>
                  </a:rPr>
                  <a:t>Perimeter</a:t>
                </a:r>
                <a:br>
                  <a:rPr lang="en-US" altLang="en-US" sz="1224" kern="0">
                    <a:solidFill>
                      <a:srgbClr val="FFFFFF"/>
                    </a:solidFill>
                    <a:latin typeface="Segoe UI"/>
                    <a:cs typeface="Segoe UI" panose="020B0502040204020203" pitchFamily="34" charset="0"/>
                  </a:rPr>
                </a:br>
                <a:r>
                  <a:rPr lang="en-US" altLang="en-US" sz="1224" kern="0">
                    <a:solidFill>
                      <a:srgbClr val="FFFFFF"/>
                    </a:solidFill>
                    <a:latin typeface="Segoe UI"/>
                    <a:cs typeface="Segoe UI" panose="020B0502040204020203" pitchFamily="34" charset="0"/>
                  </a:rPr>
                  <a:t>fencing</a:t>
                </a:r>
              </a:p>
            </p:txBody>
          </p:sp>
        </p:grpSp>
      </p:grpSp>
      <p:grpSp>
        <p:nvGrpSpPr>
          <p:cNvPr id="593" name="Group 592"/>
          <p:cNvGrpSpPr/>
          <p:nvPr/>
        </p:nvGrpSpPr>
        <p:grpSpPr>
          <a:xfrm>
            <a:off x="6446513" y="1662363"/>
            <a:ext cx="3180652" cy="2911713"/>
            <a:chOff x="6495581" y="1615764"/>
            <a:chExt cx="3118569" cy="2854880"/>
          </a:xfrm>
        </p:grpSpPr>
        <p:sp>
          <p:nvSpPr>
            <p:cNvPr id="594" name="Rectangle 593"/>
            <p:cNvSpPr/>
            <p:nvPr/>
          </p:nvSpPr>
          <p:spPr>
            <a:xfrm>
              <a:off x="6790417" y="4078399"/>
              <a:ext cx="1318617" cy="392245"/>
            </a:xfrm>
            <a:prstGeom prst="rect">
              <a:avLst/>
            </a:prstGeom>
            <a:noFill/>
          </p:spPr>
          <p:txBody>
            <a:bodyPr wrap="square" anchor="ctr">
              <a:noAutofit/>
            </a:bodyPr>
            <a:lstStyle/>
            <a:p>
              <a:pPr algn="ctr" defTabSz="932293" fontAlgn="base">
                <a:spcBef>
                  <a:spcPct val="0"/>
                </a:spcBef>
                <a:spcAft>
                  <a:spcPct val="0"/>
                </a:spcAft>
                <a:defRPr/>
              </a:pPr>
              <a:r>
                <a:rPr lang="en-IN" sz="1836" kern="0">
                  <a:solidFill>
                    <a:srgbClr val="FFFFFF"/>
                  </a:solidFill>
                  <a:latin typeface="Segoe UI Semibold" panose="020B0702040204020203" pitchFamily="34" charset="0"/>
                  <a:ea typeface="Segoe UI" pitchFamily="34" charset="0"/>
                  <a:cs typeface="Segoe UI Semibold" panose="020B0702040204020203" pitchFamily="34" charset="0"/>
                </a:rPr>
                <a:t>BUILDING</a:t>
              </a:r>
            </a:p>
          </p:txBody>
        </p:sp>
        <p:grpSp>
          <p:nvGrpSpPr>
            <p:cNvPr id="595" name="Group 594"/>
            <p:cNvGrpSpPr/>
            <p:nvPr/>
          </p:nvGrpSpPr>
          <p:grpSpPr>
            <a:xfrm>
              <a:off x="7508798" y="1615764"/>
              <a:ext cx="1532110" cy="982600"/>
              <a:chOff x="6339415" y="3483005"/>
              <a:chExt cx="1532110" cy="982600"/>
            </a:xfrm>
            <a:solidFill>
              <a:srgbClr val="FFFFFF"/>
            </a:solidFill>
          </p:grpSpPr>
          <p:sp>
            <p:nvSpPr>
              <p:cNvPr id="807" name="Rectangle 806"/>
              <p:cNvSpPr/>
              <p:nvPr/>
            </p:nvSpPr>
            <p:spPr>
              <a:xfrm>
                <a:off x="6339415" y="4003940"/>
                <a:ext cx="1532110" cy="461665"/>
              </a:xfrm>
              <a:prstGeom prst="rect">
                <a:avLst/>
              </a:prstGeom>
              <a:noFill/>
              <a:ln w="3175">
                <a:noFill/>
                <a:prstDash val="sysDot"/>
                <a:miter lim="800000"/>
                <a:headEnd/>
                <a:tailEnd type="oval" w="lg" len="lg"/>
              </a:ln>
              <a:extLst/>
            </p:spPr>
            <p:txBody>
              <a:bodyPr wrap="square" lIns="46630" tIns="46630" rIns="46630" bIns="46630" anchor="ctr">
                <a:noAutofit/>
              </a:bodyPr>
              <a:lstStyle/>
              <a:p>
                <a:pPr algn="ctr" defTabSz="932597">
                  <a:defRPr/>
                </a:pPr>
                <a:r>
                  <a:rPr lang="en-US" sz="1224" kern="0">
                    <a:solidFill>
                      <a:srgbClr val="FFFFFF"/>
                    </a:solidFill>
                    <a:latin typeface="Segoe UI"/>
                    <a:cs typeface="Segoe UI" panose="020B0502040204020203" pitchFamily="34" charset="0"/>
                  </a:rPr>
                  <a:t>Two-factor authentication with biometrics</a:t>
                </a:r>
              </a:p>
            </p:txBody>
          </p:sp>
          <p:sp>
            <p:nvSpPr>
              <p:cNvPr id="808" name="Freeform 164"/>
              <p:cNvSpPr>
                <a:spLocks noEditPoints="1"/>
              </p:cNvSpPr>
              <p:nvPr/>
            </p:nvSpPr>
            <p:spPr bwMode="black">
              <a:xfrm>
                <a:off x="6961154" y="3483005"/>
                <a:ext cx="324259" cy="403181"/>
              </a:xfrm>
              <a:custGeom>
                <a:avLst/>
                <a:gdLst>
                  <a:gd name="T0" fmla="*/ 346370 w 288"/>
                  <a:gd name="T1" fmla="*/ 585015 h 399"/>
                  <a:gd name="T2" fmla="*/ 304053 w 288"/>
                  <a:gd name="T3" fmla="*/ 548941 h 399"/>
                  <a:gd name="T4" fmla="*/ 214718 w 288"/>
                  <a:gd name="T5" fmla="*/ 235261 h 399"/>
                  <a:gd name="T6" fmla="*/ 258602 w 288"/>
                  <a:gd name="T7" fmla="*/ 624225 h 399"/>
                  <a:gd name="T8" fmla="*/ 147325 w 288"/>
                  <a:gd name="T9" fmla="*/ 509731 h 399"/>
                  <a:gd name="T10" fmla="*/ 300919 w 288"/>
                  <a:gd name="T11" fmla="*/ 421901 h 399"/>
                  <a:gd name="T12" fmla="*/ 349504 w 288"/>
                  <a:gd name="T13" fmla="*/ 581878 h 399"/>
                  <a:gd name="T14" fmla="*/ 211583 w 288"/>
                  <a:gd name="T15" fmla="*/ 266629 h 399"/>
                  <a:gd name="T16" fmla="*/ 280544 w 288"/>
                  <a:gd name="T17" fmla="*/ 619519 h 399"/>
                  <a:gd name="T18" fmla="*/ 211583 w 288"/>
                  <a:gd name="T19" fmla="*/ 508163 h 399"/>
                  <a:gd name="T20" fmla="*/ 241362 w 288"/>
                  <a:gd name="T21" fmla="*/ 483068 h 399"/>
                  <a:gd name="T22" fmla="*/ 325995 w 288"/>
                  <a:gd name="T23" fmla="*/ 599130 h 399"/>
                  <a:gd name="T24" fmla="*/ 133219 w 288"/>
                  <a:gd name="T25" fmla="*/ 595993 h 399"/>
                  <a:gd name="T26" fmla="*/ 224122 w 288"/>
                  <a:gd name="T27" fmla="*/ 128609 h 399"/>
                  <a:gd name="T28" fmla="*/ 357341 w 288"/>
                  <a:gd name="T29" fmla="*/ 451700 h 399"/>
                  <a:gd name="T30" fmla="*/ 396523 w 288"/>
                  <a:gd name="T31" fmla="*/ 533257 h 399"/>
                  <a:gd name="T32" fmla="*/ 387119 w 288"/>
                  <a:gd name="T33" fmla="*/ 365438 h 399"/>
                  <a:gd name="T34" fmla="*/ 31346 w 288"/>
                  <a:gd name="T35" fmla="*/ 412490 h 399"/>
                  <a:gd name="T36" fmla="*/ 133219 w 288"/>
                  <a:gd name="T37" fmla="*/ 595993 h 399"/>
                  <a:gd name="T38" fmla="*/ 343235 w 288"/>
                  <a:gd name="T39" fmla="*/ 379554 h 399"/>
                  <a:gd name="T40" fmla="*/ 87768 w 288"/>
                  <a:gd name="T41" fmla="*/ 478363 h 399"/>
                  <a:gd name="T42" fmla="*/ 202180 w 288"/>
                  <a:gd name="T43" fmla="*/ 622656 h 399"/>
                  <a:gd name="T44" fmla="*/ 214718 w 288"/>
                  <a:gd name="T45" fmla="*/ 180366 h 399"/>
                  <a:gd name="T46" fmla="*/ 329130 w 288"/>
                  <a:gd name="T47" fmla="*/ 523847 h 399"/>
                  <a:gd name="T48" fmla="*/ 374581 w 288"/>
                  <a:gd name="T49" fmla="*/ 559920 h 399"/>
                  <a:gd name="T50" fmla="*/ 0 w 288"/>
                  <a:gd name="T51" fmla="*/ 316818 h 399"/>
                  <a:gd name="T52" fmla="*/ 225689 w 288"/>
                  <a:gd name="T53" fmla="*/ 79989 h 399"/>
                  <a:gd name="T54" fmla="*/ 394956 w 288"/>
                  <a:gd name="T55" fmla="*/ 467384 h 399"/>
                  <a:gd name="T56" fmla="*/ 416898 w 288"/>
                  <a:gd name="T57" fmla="*/ 501889 h 399"/>
                  <a:gd name="T58" fmla="*/ 434138 w 288"/>
                  <a:gd name="T59" fmla="*/ 346617 h 399"/>
                  <a:gd name="T60" fmla="*/ 4702 w 288"/>
                  <a:gd name="T61" fmla="*/ 254081 h 399"/>
                  <a:gd name="T62" fmla="*/ 0 w 288"/>
                  <a:gd name="T63" fmla="*/ 316818 h 399"/>
                  <a:gd name="T64" fmla="*/ 227256 w 288"/>
                  <a:gd name="T65" fmla="*/ 0 h 399"/>
                  <a:gd name="T66" fmla="*/ 225689 w 288"/>
                  <a:gd name="T67" fmla="*/ 28231 h 399"/>
                  <a:gd name="T68" fmla="*/ 222554 w 288"/>
                  <a:gd name="T69" fmla="*/ 483068 h 399"/>
                  <a:gd name="T70" fmla="*/ 214718 w 288"/>
                  <a:gd name="T71" fmla="*/ 315249 h 399"/>
                  <a:gd name="T72" fmla="*/ 203747 w 288"/>
                  <a:gd name="T73" fmla="*/ 326228 h 399"/>
                  <a:gd name="T74" fmla="*/ 222554 w 288"/>
                  <a:gd name="T75" fmla="*/ 483068 h 399"/>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288" h="399">
                    <a:moveTo>
                      <a:pt x="223" y="371"/>
                    </a:moveTo>
                    <a:cubicBezTo>
                      <a:pt x="221" y="373"/>
                      <a:pt x="221" y="373"/>
                      <a:pt x="221" y="373"/>
                    </a:cubicBezTo>
                    <a:cubicBezTo>
                      <a:pt x="220" y="374"/>
                      <a:pt x="218" y="375"/>
                      <a:pt x="217" y="376"/>
                    </a:cubicBezTo>
                    <a:cubicBezTo>
                      <a:pt x="215" y="374"/>
                      <a:pt x="205" y="366"/>
                      <a:pt x="194" y="350"/>
                    </a:cubicBezTo>
                    <a:cubicBezTo>
                      <a:pt x="181" y="332"/>
                      <a:pt x="177" y="299"/>
                      <a:pt x="180" y="268"/>
                    </a:cubicBezTo>
                    <a:cubicBezTo>
                      <a:pt x="186" y="212"/>
                      <a:pt x="180" y="148"/>
                      <a:pt x="137" y="150"/>
                    </a:cubicBezTo>
                    <a:cubicBezTo>
                      <a:pt x="90" y="152"/>
                      <a:pt x="69" y="245"/>
                      <a:pt x="106" y="319"/>
                    </a:cubicBezTo>
                    <a:cubicBezTo>
                      <a:pt x="125" y="357"/>
                      <a:pt x="150" y="384"/>
                      <a:pt x="165" y="398"/>
                    </a:cubicBezTo>
                    <a:cubicBezTo>
                      <a:pt x="161" y="398"/>
                      <a:pt x="157" y="399"/>
                      <a:pt x="153" y="399"/>
                    </a:cubicBezTo>
                    <a:cubicBezTo>
                      <a:pt x="137" y="384"/>
                      <a:pt x="115" y="364"/>
                      <a:pt x="94" y="325"/>
                    </a:cubicBezTo>
                    <a:cubicBezTo>
                      <a:pt x="46" y="236"/>
                      <a:pt x="82" y="134"/>
                      <a:pt x="137" y="134"/>
                    </a:cubicBezTo>
                    <a:cubicBezTo>
                      <a:pt x="195" y="134"/>
                      <a:pt x="201" y="201"/>
                      <a:pt x="192" y="269"/>
                    </a:cubicBezTo>
                    <a:cubicBezTo>
                      <a:pt x="188" y="301"/>
                      <a:pt x="191" y="329"/>
                      <a:pt x="202" y="346"/>
                    </a:cubicBezTo>
                    <a:cubicBezTo>
                      <a:pt x="213" y="363"/>
                      <a:pt x="224" y="370"/>
                      <a:pt x="223" y="371"/>
                    </a:cubicBezTo>
                    <a:close/>
                    <a:moveTo>
                      <a:pt x="166" y="306"/>
                    </a:moveTo>
                    <a:cubicBezTo>
                      <a:pt x="163" y="275"/>
                      <a:pt x="185" y="172"/>
                      <a:pt x="135" y="170"/>
                    </a:cubicBezTo>
                    <a:cubicBezTo>
                      <a:pt x="104" y="169"/>
                      <a:pt x="77" y="248"/>
                      <a:pt x="125" y="329"/>
                    </a:cubicBezTo>
                    <a:cubicBezTo>
                      <a:pt x="143" y="361"/>
                      <a:pt x="166" y="383"/>
                      <a:pt x="179" y="395"/>
                    </a:cubicBezTo>
                    <a:cubicBezTo>
                      <a:pt x="182" y="394"/>
                      <a:pt x="185" y="393"/>
                      <a:pt x="188" y="392"/>
                    </a:cubicBezTo>
                    <a:cubicBezTo>
                      <a:pt x="177" y="381"/>
                      <a:pt x="153" y="358"/>
                      <a:pt x="135" y="324"/>
                    </a:cubicBezTo>
                    <a:cubicBezTo>
                      <a:pt x="101" y="266"/>
                      <a:pt x="110" y="186"/>
                      <a:pt x="135" y="186"/>
                    </a:cubicBezTo>
                    <a:cubicBezTo>
                      <a:pt x="168" y="186"/>
                      <a:pt x="149" y="268"/>
                      <a:pt x="154" y="308"/>
                    </a:cubicBezTo>
                    <a:cubicBezTo>
                      <a:pt x="160" y="352"/>
                      <a:pt x="187" y="377"/>
                      <a:pt x="200" y="386"/>
                    </a:cubicBezTo>
                    <a:cubicBezTo>
                      <a:pt x="203" y="385"/>
                      <a:pt x="205" y="384"/>
                      <a:pt x="208" y="382"/>
                    </a:cubicBezTo>
                    <a:cubicBezTo>
                      <a:pt x="199" y="375"/>
                      <a:pt x="170" y="350"/>
                      <a:pt x="166" y="306"/>
                    </a:cubicBezTo>
                    <a:close/>
                    <a:moveTo>
                      <a:pt x="85" y="380"/>
                    </a:moveTo>
                    <a:cubicBezTo>
                      <a:pt x="65" y="357"/>
                      <a:pt x="36" y="313"/>
                      <a:pt x="31" y="261"/>
                    </a:cubicBezTo>
                    <a:cubicBezTo>
                      <a:pt x="25" y="164"/>
                      <a:pt x="66" y="82"/>
                      <a:pt x="143" y="82"/>
                    </a:cubicBezTo>
                    <a:cubicBezTo>
                      <a:pt x="213" y="82"/>
                      <a:pt x="241" y="157"/>
                      <a:pt x="235" y="231"/>
                    </a:cubicBezTo>
                    <a:cubicBezTo>
                      <a:pt x="234" y="251"/>
                      <a:pt x="228" y="269"/>
                      <a:pt x="228" y="288"/>
                    </a:cubicBezTo>
                    <a:cubicBezTo>
                      <a:pt x="227" y="320"/>
                      <a:pt x="236" y="334"/>
                      <a:pt x="248" y="347"/>
                    </a:cubicBezTo>
                    <a:cubicBezTo>
                      <a:pt x="250" y="345"/>
                      <a:pt x="251" y="343"/>
                      <a:pt x="253" y="340"/>
                    </a:cubicBezTo>
                    <a:cubicBezTo>
                      <a:pt x="246" y="330"/>
                      <a:pt x="237" y="313"/>
                      <a:pt x="238" y="289"/>
                    </a:cubicBezTo>
                    <a:cubicBezTo>
                      <a:pt x="239" y="273"/>
                      <a:pt x="243" y="254"/>
                      <a:pt x="247" y="233"/>
                    </a:cubicBezTo>
                    <a:cubicBezTo>
                      <a:pt x="257" y="169"/>
                      <a:pt x="233" y="66"/>
                      <a:pt x="143" y="65"/>
                    </a:cubicBezTo>
                    <a:cubicBezTo>
                      <a:pt x="77" y="64"/>
                      <a:pt x="7" y="129"/>
                      <a:pt x="20" y="263"/>
                    </a:cubicBezTo>
                    <a:cubicBezTo>
                      <a:pt x="24" y="299"/>
                      <a:pt x="39" y="330"/>
                      <a:pt x="54" y="354"/>
                    </a:cubicBezTo>
                    <a:cubicBezTo>
                      <a:pt x="64" y="365"/>
                      <a:pt x="74" y="373"/>
                      <a:pt x="85" y="380"/>
                    </a:cubicBezTo>
                    <a:close/>
                    <a:moveTo>
                      <a:pt x="219" y="331"/>
                    </a:moveTo>
                    <a:cubicBezTo>
                      <a:pt x="211" y="309"/>
                      <a:pt x="212" y="277"/>
                      <a:pt x="219" y="242"/>
                    </a:cubicBezTo>
                    <a:cubicBezTo>
                      <a:pt x="228" y="183"/>
                      <a:pt x="216" y="99"/>
                      <a:pt x="137" y="99"/>
                    </a:cubicBezTo>
                    <a:cubicBezTo>
                      <a:pt x="73" y="99"/>
                      <a:pt x="16" y="198"/>
                      <a:pt x="56" y="305"/>
                    </a:cubicBezTo>
                    <a:cubicBezTo>
                      <a:pt x="72" y="346"/>
                      <a:pt x="96" y="376"/>
                      <a:pt x="113" y="393"/>
                    </a:cubicBezTo>
                    <a:cubicBezTo>
                      <a:pt x="118" y="395"/>
                      <a:pt x="123" y="396"/>
                      <a:pt x="129" y="397"/>
                    </a:cubicBezTo>
                    <a:cubicBezTo>
                      <a:pt x="113" y="382"/>
                      <a:pt x="84" y="348"/>
                      <a:pt x="67" y="300"/>
                    </a:cubicBezTo>
                    <a:cubicBezTo>
                      <a:pt x="37" y="213"/>
                      <a:pt x="79" y="116"/>
                      <a:pt x="137" y="115"/>
                    </a:cubicBezTo>
                    <a:cubicBezTo>
                      <a:pt x="189" y="114"/>
                      <a:pt x="216" y="168"/>
                      <a:pt x="208" y="239"/>
                    </a:cubicBezTo>
                    <a:cubicBezTo>
                      <a:pt x="201" y="274"/>
                      <a:pt x="200" y="310"/>
                      <a:pt x="210" y="334"/>
                    </a:cubicBezTo>
                    <a:cubicBezTo>
                      <a:pt x="217" y="351"/>
                      <a:pt x="228" y="359"/>
                      <a:pt x="233" y="363"/>
                    </a:cubicBezTo>
                    <a:cubicBezTo>
                      <a:pt x="235" y="361"/>
                      <a:pt x="237" y="359"/>
                      <a:pt x="239" y="357"/>
                    </a:cubicBezTo>
                    <a:cubicBezTo>
                      <a:pt x="235" y="354"/>
                      <a:pt x="225" y="347"/>
                      <a:pt x="219" y="331"/>
                    </a:cubicBezTo>
                    <a:close/>
                    <a:moveTo>
                      <a:pt x="0" y="202"/>
                    </a:moveTo>
                    <a:cubicBezTo>
                      <a:pt x="0" y="217"/>
                      <a:pt x="1" y="231"/>
                      <a:pt x="4" y="245"/>
                    </a:cubicBezTo>
                    <a:cubicBezTo>
                      <a:pt x="6" y="146"/>
                      <a:pt x="40" y="49"/>
                      <a:pt x="144" y="51"/>
                    </a:cubicBezTo>
                    <a:cubicBezTo>
                      <a:pt x="230" y="51"/>
                      <a:pt x="271" y="143"/>
                      <a:pt x="262" y="219"/>
                    </a:cubicBezTo>
                    <a:cubicBezTo>
                      <a:pt x="259" y="248"/>
                      <a:pt x="252" y="276"/>
                      <a:pt x="252" y="298"/>
                    </a:cubicBezTo>
                    <a:cubicBezTo>
                      <a:pt x="252" y="315"/>
                      <a:pt x="258" y="326"/>
                      <a:pt x="260" y="330"/>
                    </a:cubicBezTo>
                    <a:cubicBezTo>
                      <a:pt x="262" y="327"/>
                      <a:pt x="264" y="323"/>
                      <a:pt x="266" y="320"/>
                    </a:cubicBezTo>
                    <a:cubicBezTo>
                      <a:pt x="263" y="314"/>
                      <a:pt x="261" y="308"/>
                      <a:pt x="262" y="298"/>
                    </a:cubicBezTo>
                    <a:cubicBezTo>
                      <a:pt x="262" y="279"/>
                      <a:pt x="272" y="252"/>
                      <a:pt x="277" y="221"/>
                    </a:cubicBezTo>
                    <a:cubicBezTo>
                      <a:pt x="288" y="144"/>
                      <a:pt x="247" y="31"/>
                      <a:pt x="144" y="31"/>
                    </a:cubicBezTo>
                    <a:cubicBezTo>
                      <a:pt x="62" y="32"/>
                      <a:pt x="18" y="92"/>
                      <a:pt x="3" y="162"/>
                    </a:cubicBezTo>
                    <a:cubicBezTo>
                      <a:pt x="1" y="175"/>
                      <a:pt x="0" y="188"/>
                      <a:pt x="0" y="201"/>
                    </a:cubicBezTo>
                    <a:cubicBezTo>
                      <a:pt x="0" y="201"/>
                      <a:pt x="0" y="202"/>
                      <a:pt x="0" y="202"/>
                    </a:cubicBezTo>
                    <a:close/>
                    <a:moveTo>
                      <a:pt x="262" y="75"/>
                    </a:moveTo>
                    <a:cubicBezTo>
                      <a:pt x="244" y="44"/>
                      <a:pt x="206" y="0"/>
                      <a:pt x="145" y="0"/>
                    </a:cubicBezTo>
                    <a:cubicBezTo>
                      <a:pt x="108" y="0"/>
                      <a:pt x="80" y="18"/>
                      <a:pt x="58" y="40"/>
                    </a:cubicBezTo>
                    <a:cubicBezTo>
                      <a:pt x="60" y="39"/>
                      <a:pt x="91" y="18"/>
                      <a:pt x="144" y="18"/>
                    </a:cubicBezTo>
                    <a:cubicBezTo>
                      <a:pt x="220" y="18"/>
                      <a:pt x="262" y="75"/>
                      <a:pt x="262" y="75"/>
                    </a:cubicBezTo>
                    <a:close/>
                    <a:moveTo>
                      <a:pt x="142" y="308"/>
                    </a:moveTo>
                    <a:cubicBezTo>
                      <a:pt x="140" y="294"/>
                      <a:pt x="141" y="277"/>
                      <a:pt x="142" y="260"/>
                    </a:cubicBezTo>
                    <a:cubicBezTo>
                      <a:pt x="143" y="238"/>
                      <a:pt x="144" y="209"/>
                      <a:pt x="137" y="201"/>
                    </a:cubicBezTo>
                    <a:cubicBezTo>
                      <a:pt x="137" y="201"/>
                      <a:pt x="137" y="201"/>
                      <a:pt x="135" y="201"/>
                    </a:cubicBezTo>
                    <a:cubicBezTo>
                      <a:pt x="135" y="201"/>
                      <a:pt x="132" y="202"/>
                      <a:pt x="130" y="208"/>
                    </a:cubicBezTo>
                    <a:cubicBezTo>
                      <a:pt x="122" y="227"/>
                      <a:pt x="122" y="271"/>
                      <a:pt x="141" y="308"/>
                    </a:cubicBezTo>
                    <a:cubicBezTo>
                      <a:pt x="141" y="309"/>
                      <a:pt x="142" y="309"/>
                      <a:pt x="142" y="308"/>
                    </a:cubicBezTo>
                    <a:close/>
                  </a:path>
                </a:pathLst>
              </a:custGeom>
              <a:grpFill/>
              <a:ln w="6350">
                <a:noFill/>
                <a:round/>
                <a:headEnd/>
                <a:tailEnd/>
              </a:ln>
              <a:extLst/>
            </p:spPr>
            <p:txBody>
              <a:bodyPr lIns="83943" tIns="41972" rIns="83943" bIns="41972"/>
              <a:lstStyle/>
              <a:p>
                <a:pPr defTabSz="932597">
                  <a:defRPr/>
                </a:pPr>
                <a:endParaRPr lang="en-US" sz="1836" kern="0">
                  <a:solidFill>
                    <a:srgbClr val="FFFFFF"/>
                  </a:solidFill>
                  <a:latin typeface="Segoe UI Light"/>
                </a:endParaRPr>
              </a:p>
            </p:txBody>
          </p:sp>
        </p:grpSp>
        <p:grpSp>
          <p:nvGrpSpPr>
            <p:cNvPr id="596" name="Group 595"/>
            <p:cNvGrpSpPr/>
            <p:nvPr/>
          </p:nvGrpSpPr>
          <p:grpSpPr>
            <a:xfrm>
              <a:off x="6495581" y="2614461"/>
              <a:ext cx="1364752" cy="980225"/>
              <a:chOff x="7091200" y="2345504"/>
              <a:chExt cx="1364752" cy="980225"/>
            </a:xfrm>
            <a:noFill/>
          </p:grpSpPr>
          <p:sp>
            <p:nvSpPr>
              <p:cNvPr id="799" name="Rectangle 798"/>
              <p:cNvSpPr/>
              <p:nvPr/>
            </p:nvSpPr>
            <p:spPr>
              <a:xfrm>
                <a:off x="7091200" y="2864064"/>
                <a:ext cx="1364752" cy="461665"/>
              </a:xfrm>
              <a:prstGeom prst="rect">
                <a:avLst/>
              </a:prstGeom>
              <a:grpFill/>
              <a:ln w="3175">
                <a:noFill/>
                <a:prstDash val="sysDot"/>
                <a:miter lim="800000"/>
                <a:headEnd/>
                <a:tailEnd type="oval" w="lg" len="lg"/>
              </a:ln>
              <a:extLst/>
            </p:spPr>
            <p:txBody>
              <a:bodyPr wrap="square" lIns="46630" tIns="46630" rIns="46630" bIns="46630" anchor="ctr">
                <a:noAutofit/>
              </a:bodyPr>
              <a:lstStyle/>
              <a:p>
                <a:pPr algn="ctr" defTabSz="932597">
                  <a:defRPr/>
                </a:pPr>
                <a:r>
                  <a:rPr lang="en-US" sz="1224" kern="0">
                    <a:solidFill>
                      <a:srgbClr val="FFFFFF"/>
                    </a:solidFill>
                    <a:latin typeface="Segoe UI"/>
                    <a:cs typeface="Segoe UI" panose="020B0502040204020203" pitchFamily="34" charset="0"/>
                  </a:rPr>
                  <a:t>24x7x365</a:t>
                </a:r>
                <a:br>
                  <a:rPr lang="en-US" sz="1224" kern="0">
                    <a:solidFill>
                      <a:srgbClr val="FFFFFF"/>
                    </a:solidFill>
                    <a:latin typeface="Segoe UI"/>
                    <a:cs typeface="Segoe UI" panose="020B0502040204020203" pitchFamily="34" charset="0"/>
                  </a:rPr>
                </a:br>
                <a:r>
                  <a:rPr lang="en-US" sz="1224" kern="0">
                    <a:solidFill>
                      <a:srgbClr val="FFFFFF"/>
                    </a:solidFill>
                    <a:latin typeface="Segoe UI"/>
                    <a:cs typeface="Segoe UI" panose="020B0502040204020203" pitchFamily="34" charset="0"/>
                  </a:rPr>
                  <a:t>security operations</a:t>
                </a:r>
              </a:p>
            </p:txBody>
          </p:sp>
          <p:grpSp>
            <p:nvGrpSpPr>
              <p:cNvPr id="800" name="Group 799"/>
              <p:cNvGrpSpPr/>
              <p:nvPr/>
            </p:nvGrpSpPr>
            <p:grpSpPr>
              <a:xfrm>
                <a:off x="7554120" y="2345504"/>
                <a:ext cx="438912" cy="441699"/>
                <a:chOff x="1000760" y="1482811"/>
                <a:chExt cx="2076072" cy="2076072"/>
              </a:xfrm>
              <a:grpFill/>
            </p:grpSpPr>
            <p:sp>
              <p:nvSpPr>
                <p:cNvPr id="801" name="Oval 800"/>
                <p:cNvSpPr/>
                <p:nvPr/>
              </p:nvSpPr>
              <p:spPr bwMode="auto">
                <a:xfrm>
                  <a:off x="1000760" y="1482811"/>
                  <a:ext cx="2076072" cy="2076072"/>
                </a:xfrm>
                <a:prstGeom prst="ellipse">
                  <a:avLst/>
                </a:prstGeom>
                <a:grpFill/>
                <a:ln w="9525" cap="flat" cmpd="sng" algn="ctr">
                  <a:solidFill>
                    <a:srgbClr val="FFFFFF"/>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defRPr/>
                  </a:pPr>
                  <a:endParaRPr lang="en-US" sz="2448" kern="0" err="1">
                    <a:solidFill>
                      <a:srgbClr val="FFFFFF"/>
                    </a:solidFill>
                    <a:latin typeface="Segoe UI Light"/>
                    <a:ea typeface="Segoe UI" pitchFamily="34" charset="0"/>
                    <a:cs typeface="Segoe UI" pitchFamily="34" charset="0"/>
                  </a:endParaRPr>
                </a:p>
              </p:txBody>
            </p:sp>
            <p:sp>
              <p:nvSpPr>
                <p:cNvPr id="802" name="Oval 801"/>
                <p:cNvSpPr/>
                <p:nvPr/>
              </p:nvSpPr>
              <p:spPr bwMode="auto">
                <a:xfrm>
                  <a:off x="1179109" y="1661160"/>
                  <a:ext cx="1719374" cy="1719374"/>
                </a:xfrm>
                <a:prstGeom prst="ellipse">
                  <a:avLst/>
                </a:prstGeom>
                <a:grpFill/>
                <a:ln w="9525" cap="flat" cmpd="sng" algn="ctr">
                  <a:solidFill>
                    <a:srgbClr val="FFFFFF"/>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defRPr/>
                  </a:pPr>
                  <a:endParaRPr lang="en-US" sz="2448" kern="0" err="1">
                    <a:solidFill>
                      <a:srgbClr val="FFFFFF"/>
                    </a:solidFill>
                    <a:latin typeface="Segoe UI Light"/>
                    <a:ea typeface="Segoe UI" pitchFamily="34" charset="0"/>
                    <a:cs typeface="Segoe UI" pitchFamily="34" charset="0"/>
                  </a:endParaRPr>
                </a:p>
              </p:txBody>
            </p:sp>
            <p:sp>
              <p:nvSpPr>
                <p:cNvPr id="803" name="Oval 802"/>
                <p:cNvSpPr/>
                <p:nvPr/>
              </p:nvSpPr>
              <p:spPr bwMode="auto">
                <a:xfrm>
                  <a:off x="2667000" y="2441283"/>
                  <a:ext cx="152400" cy="152400"/>
                </a:xfrm>
                <a:prstGeom prst="ellipse">
                  <a:avLst/>
                </a:prstGeom>
                <a:grpFill/>
                <a:ln w="9525" cap="flat" cmpd="sng" algn="ctr">
                  <a:solidFill>
                    <a:srgbClr val="FFFFFF"/>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defRPr/>
                  </a:pPr>
                  <a:endParaRPr lang="en-US" sz="2448" kern="0" err="1">
                    <a:solidFill>
                      <a:srgbClr val="FFFFFF"/>
                    </a:solidFill>
                    <a:latin typeface="Segoe UI Light"/>
                    <a:ea typeface="Segoe UI" pitchFamily="34" charset="0"/>
                    <a:cs typeface="Segoe UI" pitchFamily="34" charset="0"/>
                  </a:endParaRPr>
                </a:p>
              </p:txBody>
            </p:sp>
            <p:sp>
              <p:nvSpPr>
                <p:cNvPr id="804" name="Oval 803"/>
                <p:cNvSpPr/>
                <p:nvPr/>
              </p:nvSpPr>
              <p:spPr bwMode="auto">
                <a:xfrm>
                  <a:off x="1270000" y="2436203"/>
                  <a:ext cx="152400" cy="152400"/>
                </a:xfrm>
                <a:prstGeom prst="ellipse">
                  <a:avLst/>
                </a:prstGeom>
                <a:grpFill/>
                <a:ln w="9525" cap="flat" cmpd="sng" algn="ctr">
                  <a:solidFill>
                    <a:srgbClr val="FFFFFF"/>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defRPr/>
                  </a:pPr>
                  <a:endParaRPr lang="en-US" sz="2448" kern="0" err="1">
                    <a:solidFill>
                      <a:srgbClr val="FFFFFF"/>
                    </a:solidFill>
                    <a:latin typeface="Segoe UI Light"/>
                    <a:ea typeface="Segoe UI" pitchFamily="34" charset="0"/>
                    <a:cs typeface="Segoe UI" pitchFamily="34" charset="0"/>
                  </a:endParaRPr>
                </a:p>
              </p:txBody>
            </p:sp>
            <p:sp>
              <p:nvSpPr>
                <p:cNvPr id="805" name="Oval 804"/>
                <p:cNvSpPr/>
                <p:nvPr/>
              </p:nvSpPr>
              <p:spPr bwMode="auto">
                <a:xfrm>
                  <a:off x="1960880" y="3162643"/>
                  <a:ext cx="152400" cy="152400"/>
                </a:xfrm>
                <a:prstGeom prst="ellipse">
                  <a:avLst/>
                </a:prstGeom>
                <a:grpFill/>
                <a:ln w="9525" cap="flat" cmpd="sng" algn="ctr">
                  <a:solidFill>
                    <a:srgbClr val="FFFFFF"/>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defRPr/>
                  </a:pPr>
                  <a:endParaRPr lang="en-US" sz="2448" kern="0" err="1">
                    <a:solidFill>
                      <a:srgbClr val="FFFFFF"/>
                    </a:solidFill>
                    <a:latin typeface="Segoe UI Light"/>
                    <a:ea typeface="Segoe UI" pitchFamily="34" charset="0"/>
                    <a:cs typeface="Segoe UI" pitchFamily="34" charset="0"/>
                  </a:endParaRPr>
                </a:p>
              </p:txBody>
            </p:sp>
            <p:sp>
              <p:nvSpPr>
                <p:cNvPr id="806" name="Oval 805"/>
                <p:cNvSpPr/>
                <p:nvPr/>
              </p:nvSpPr>
              <p:spPr bwMode="auto">
                <a:xfrm>
                  <a:off x="1965960" y="1740243"/>
                  <a:ext cx="152400" cy="152400"/>
                </a:xfrm>
                <a:prstGeom prst="ellipse">
                  <a:avLst/>
                </a:prstGeom>
                <a:grpFill/>
                <a:ln w="9525" cap="flat" cmpd="sng" algn="ctr">
                  <a:solidFill>
                    <a:srgbClr val="FFFFFF"/>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defRPr/>
                  </a:pPr>
                  <a:endParaRPr lang="en-US" sz="2448" kern="0" err="1">
                    <a:solidFill>
                      <a:srgbClr val="FFFFFF"/>
                    </a:solidFill>
                    <a:latin typeface="Segoe UI Light"/>
                    <a:ea typeface="Segoe UI" pitchFamily="34" charset="0"/>
                    <a:cs typeface="Segoe UI" pitchFamily="34" charset="0"/>
                  </a:endParaRPr>
                </a:p>
              </p:txBody>
            </p:sp>
          </p:grpSp>
        </p:grpSp>
        <p:grpSp>
          <p:nvGrpSpPr>
            <p:cNvPr id="597" name="Group 596"/>
            <p:cNvGrpSpPr/>
            <p:nvPr/>
          </p:nvGrpSpPr>
          <p:grpSpPr>
            <a:xfrm>
              <a:off x="8378193" y="2782400"/>
              <a:ext cx="1235957" cy="1036096"/>
              <a:chOff x="9161661" y="2271245"/>
              <a:chExt cx="1235957" cy="1036096"/>
            </a:xfrm>
          </p:grpSpPr>
          <p:sp>
            <p:nvSpPr>
              <p:cNvPr id="724" name="Rectangle 723"/>
              <p:cNvSpPr/>
              <p:nvPr/>
            </p:nvSpPr>
            <p:spPr>
              <a:xfrm>
                <a:off x="9161661" y="2845676"/>
                <a:ext cx="1235957" cy="461665"/>
              </a:xfrm>
              <a:prstGeom prst="rect">
                <a:avLst/>
              </a:prstGeom>
              <a:noFill/>
              <a:ln w="3175">
                <a:noFill/>
                <a:prstDash val="sysDot"/>
                <a:miter lim="800000"/>
                <a:headEnd/>
                <a:tailEnd type="oval" w="lg" len="lg"/>
              </a:ln>
              <a:extLst>
                <a:ext uri="{909E8E84-426E-40DD-AFC4-6F175D3DCCD1}">
                  <a14:hiddenFill xmlns:a14="http://schemas.microsoft.com/office/drawing/2010/main">
                    <a:solidFill>
                      <a:srgbClr val="FFFFFF"/>
                    </a:solidFill>
                  </a14:hiddenFill>
                </a:ext>
              </a:extLst>
            </p:spPr>
            <p:txBody>
              <a:bodyPr wrap="square" lIns="46630" tIns="46630" rIns="46630" bIns="46630" anchor="ctr">
                <a:noAutofit/>
              </a:bodyPr>
              <a:lstStyle/>
              <a:p>
                <a:pPr algn="ctr" defTabSz="932597">
                  <a:defRPr/>
                </a:pPr>
                <a:r>
                  <a:rPr lang="en-US" sz="1224" kern="0" dirty="0">
                    <a:solidFill>
                      <a:srgbClr val="FFFFFF"/>
                    </a:solidFill>
                    <a:latin typeface="Segoe UI"/>
                    <a:cs typeface="Segoe UI" panose="020B0502040204020203" pitchFamily="34" charset="0"/>
                  </a:rPr>
                  <a:t>Verified single-person entry</a:t>
                </a:r>
              </a:p>
            </p:txBody>
          </p:sp>
          <p:sp>
            <p:nvSpPr>
              <p:cNvPr id="798" name="Freeform: Shape 499"/>
              <p:cNvSpPr/>
              <p:nvPr/>
            </p:nvSpPr>
            <p:spPr bwMode="auto">
              <a:xfrm>
                <a:off x="9657597" y="2271245"/>
                <a:ext cx="217161" cy="534865"/>
              </a:xfrm>
              <a:custGeom>
                <a:avLst/>
                <a:gdLst>
                  <a:gd name="connsiteX0" fmla="*/ 341027 w 727774"/>
                  <a:gd name="connsiteY0" fmla="*/ 272730 h 1555223"/>
                  <a:gd name="connsiteX1" fmla="*/ 528670 w 727774"/>
                  <a:gd name="connsiteY1" fmla="*/ 293596 h 1555223"/>
                  <a:gd name="connsiteX2" fmla="*/ 528669 w 727774"/>
                  <a:gd name="connsiteY2" fmla="*/ 295029 h 1555223"/>
                  <a:gd name="connsiteX3" fmla="*/ 534517 w 727774"/>
                  <a:gd name="connsiteY3" fmla="*/ 294511 h 1555223"/>
                  <a:gd name="connsiteX4" fmla="*/ 586157 w 727774"/>
                  <a:gd name="connsiteY4" fmla="*/ 337807 h 1555223"/>
                  <a:gd name="connsiteX5" fmla="*/ 725253 w 727774"/>
                  <a:gd name="connsiteY5" fmla="*/ 807852 h 1555223"/>
                  <a:gd name="connsiteX6" fmla="*/ 684096 w 727774"/>
                  <a:gd name="connsiteY6" fmla="*/ 883604 h 1555223"/>
                  <a:gd name="connsiteX7" fmla="*/ 608345 w 727774"/>
                  <a:gd name="connsiteY7" fmla="*/ 842448 h 1555223"/>
                  <a:gd name="connsiteX8" fmla="*/ 528512 w 727774"/>
                  <a:gd name="connsiteY8" fmla="*/ 572670 h 1555223"/>
                  <a:gd name="connsiteX9" fmla="*/ 528511 w 727774"/>
                  <a:gd name="connsiteY9" fmla="*/ 1481246 h 1555223"/>
                  <a:gd name="connsiteX10" fmla="*/ 453049 w 727774"/>
                  <a:gd name="connsiteY10" fmla="*/ 1555223 h 1555223"/>
                  <a:gd name="connsiteX11" fmla="*/ 377588 w 727774"/>
                  <a:gd name="connsiteY11" fmla="*/ 1481247 h 1555223"/>
                  <a:gd name="connsiteX12" fmla="*/ 377589 w 727774"/>
                  <a:gd name="connsiteY12" fmla="*/ 908669 h 1555223"/>
                  <a:gd name="connsiteX13" fmla="*/ 347996 w 727774"/>
                  <a:gd name="connsiteY13" fmla="*/ 908669 h 1555223"/>
                  <a:gd name="connsiteX14" fmla="*/ 347996 w 727774"/>
                  <a:gd name="connsiteY14" fmla="*/ 1481247 h 1555223"/>
                  <a:gd name="connsiteX15" fmla="*/ 272533 w 727774"/>
                  <a:gd name="connsiteY15" fmla="*/ 1555222 h 1555223"/>
                  <a:gd name="connsiteX16" fmla="*/ 197073 w 727774"/>
                  <a:gd name="connsiteY16" fmla="*/ 1481247 h 1555223"/>
                  <a:gd name="connsiteX17" fmla="*/ 197073 w 727774"/>
                  <a:gd name="connsiteY17" fmla="*/ 1300374 h 1555223"/>
                  <a:gd name="connsiteX18" fmla="*/ 197073 w 727774"/>
                  <a:gd name="connsiteY18" fmla="*/ 1236839 h 1555223"/>
                  <a:gd name="connsiteX19" fmla="*/ 197199 w 727774"/>
                  <a:gd name="connsiteY19" fmla="*/ 1236839 h 1555223"/>
                  <a:gd name="connsiteX20" fmla="*/ 197199 w 727774"/>
                  <a:gd name="connsiteY20" fmla="*/ 579645 h 1555223"/>
                  <a:gd name="connsiteX21" fmla="*/ 119430 w 727774"/>
                  <a:gd name="connsiteY21" fmla="*/ 842448 h 1555223"/>
                  <a:gd name="connsiteX22" fmla="*/ 43678 w 727774"/>
                  <a:gd name="connsiteY22" fmla="*/ 883604 h 1555223"/>
                  <a:gd name="connsiteX23" fmla="*/ 2521 w 727774"/>
                  <a:gd name="connsiteY23" fmla="*/ 807852 h 1555223"/>
                  <a:gd name="connsiteX24" fmla="*/ 141618 w 727774"/>
                  <a:gd name="connsiteY24" fmla="*/ 337807 h 1555223"/>
                  <a:gd name="connsiteX25" fmla="*/ 193258 w 727774"/>
                  <a:gd name="connsiteY25" fmla="*/ 294511 h 1555223"/>
                  <a:gd name="connsiteX26" fmla="*/ 197199 w 727774"/>
                  <a:gd name="connsiteY26" fmla="*/ 294861 h 1555223"/>
                  <a:gd name="connsiteX27" fmla="*/ 197199 w 727774"/>
                  <a:gd name="connsiteY27" fmla="*/ 293772 h 1555223"/>
                  <a:gd name="connsiteX28" fmla="*/ 341027 w 727774"/>
                  <a:gd name="connsiteY28" fmla="*/ 272730 h 1555223"/>
                  <a:gd name="connsiteX29" fmla="*/ 363419 w 727774"/>
                  <a:gd name="connsiteY29" fmla="*/ 0 h 1555223"/>
                  <a:gd name="connsiteX30" fmla="*/ 491195 w 727774"/>
                  <a:gd name="connsiteY30" fmla="*/ 128089 h 1555223"/>
                  <a:gd name="connsiteX31" fmla="*/ 363419 w 727774"/>
                  <a:gd name="connsiteY31" fmla="*/ 256176 h 1555223"/>
                  <a:gd name="connsiteX32" fmla="*/ 235642 w 727774"/>
                  <a:gd name="connsiteY32" fmla="*/ 128089 h 1555223"/>
                  <a:gd name="connsiteX33" fmla="*/ 363419 w 727774"/>
                  <a:gd name="connsiteY33" fmla="*/ 0 h 1555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727774" h="1555223">
                    <a:moveTo>
                      <a:pt x="341027" y="272730"/>
                    </a:moveTo>
                    <a:cubicBezTo>
                      <a:pt x="397859" y="270795"/>
                      <a:pt x="461994" y="275845"/>
                      <a:pt x="528670" y="293596"/>
                    </a:cubicBezTo>
                    <a:lnTo>
                      <a:pt x="528669" y="295029"/>
                    </a:lnTo>
                    <a:lnTo>
                      <a:pt x="534517" y="294511"/>
                    </a:lnTo>
                    <a:cubicBezTo>
                      <a:pt x="558123" y="297176"/>
                      <a:pt x="578992" y="313595"/>
                      <a:pt x="586157" y="337807"/>
                    </a:cubicBezTo>
                    <a:lnTo>
                      <a:pt x="725253" y="807852"/>
                    </a:lnTo>
                    <a:cubicBezTo>
                      <a:pt x="734806" y="840136"/>
                      <a:pt x="716380" y="874051"/>
                      <a:pt x="684096" y="883604"/>
                    </a:cubicBezTo>
                    <a:cubicBezTo>
                      <a:pt x="651813" y="893157"/>
                      <a:pt x="617898" y="874731"/>
                      <a:pt x="608345" y="842448"/>
                    </a:cubicBezTo>
                    <a:lnTo>
                      <a:pt x="528512" y="572670"/>
                    </a:lnTo>
                    <a:lnTo>
                      <a:pt x="528511" y="1481246"/>
                    </a:lnTo>
                    <a:cubicBezTo>
                      <a:pt x="528512" y="1522673"/>
                      <a:pt x="494480" y="1555222"/>
                      <a:pt x="453049" y="1555223"/>
                    </a:cubicBezTo>
                    <a:cubicBezTo>
                      <a:pt x="411620" y="1555222"/>
                      <a:pt x="377588" y="1522673"/>
                      <a:pt x="377588" y="1481247"/>
                    </a:cubicBezTo>
                    <a:lnTo>
                      <a:pt x="377589" y="908669"/>
                    </a:lnTo>
                    <a:lnTo>
                      <a:pt x="347996" y="908669"/>
                    </a:lnTo>
                    <a:lnTo>
                      <a:pt x="347996" y="1481247"/>
                    </a:lnTo>
                    <a:cubicBezTo>
                      <a:pt x="347996" y="1522674"/>
                      <a:pt x="313963" y="1555222"/>
                      <a:pt x="272533" y="1555222"/>
                    </a:cubicBezTo>
                    <a:cubicBezTo>
                      <a:pt x="231105" y="1555222"/>
                      <a:pt x="197073" y="1522674"/>
                      <a:pt x="197073" y="1481247"/>
                    </a:cubicBezTo>
                    <a:lnTo>
                      <a:pt x="197073" y="1300374"/>
                    </a:lnTo>
                    <a:lnTo>
                      <a:pt x="197073" y="1236839"/>
                    </a:lnTo>
                    <a:lnTo>
                      <a:pt x="197199" y="1236839"/>
                    </a:lnTo>
                    <a:lnTo>
                      <a:pt x="197199" y="579645"/>
                    </a:lnTo>
                    <a:lnTo>
                      <a:pt x="119430" y="842448"/>
                    </a:lnTo>
                    <a:cubicBezTo>
                      <a:pt x="109877" y="874731"/>
                      <a:pt x="75961" y="893158"/>
                      <a:pt x="43678" y="883604"/>
                    </a:cubicBezTo>
                    <a:cubicBezTo>
                      <a:pt x="11395" y="874051"/>
                      <a:pt x="-7032" y="840135"/>
                      <a:pt x="2521" y="807852"/>
                    </a:cubicBezTo>
                    <a:lnTo>
                      <a:pt x="141618" y="337807"/>
                    </a:lnTo>
                    <a:cubicBezTo>
                      <a:pt x="148783" y="313595"/>
                      <a:pt x="169652" y="297177"/>
                      <a:pt x="193258" y="294511"/>
                    </a:cubicBezTo>
                    <a:lnTo>
                      <a:pt x="197199" y="294861"/>
                    </a:lnTo>
                    <a:lnTo>
                      <a:pt x="197199" y="293772"/>
                    </a:lnTo>
                    <a:cubicBezTo>
                      <a:pt x="234664" y="283582"/>
                      <a:pt x="284194" y="274663"/>
                      <a:pt x="341027" y="272730"/>
                    </a:cubicBezTo>
                    <a:close/>
                    <a:moveTo>
                      <a:pt x="363419" y="0"/>
                    </a:moveTo>
                    <a:cubicBezTo>
                      <a:pt x="433986" y="0"/>
                      <a:pt x="491194" y="57347"/>
                      <a:pt x="491195" y="128089"/>
                    </a:cubicBezTo>
                    <a:cubicBezTo>
                      <a:pt x="491194" y="198829"/>
                      <a:pt x="433986" y="256176"/>
                      <a:pt x="363419" y="256176"/>
                    </a:cubicBezTo>
                    <a:cubicBezTo>
                      <a:pt x="292850" y="256176"/>
                      <a:pt x="235642" y="198829"/>
                      <a:pt x="235642" y="128089"/>
                    </a:cubicBezTo>
                    <a:cubicBezTo>
                      <a:pt x="235642" y="57347"/>
                      <a:pt x="292850" y="0"/>
                      <a:pt x="363419" y="0"/>
                    </a:cubicBezTo>
                    <a:close/>
                  </a:path>
                </a:pathLst>
              </a:custGeom>
              <a:noFill/>
              <a:ln w="9525" cap="flat" cmpd="sng" algn="ctr">
                <a:solidFill>
                  <a:srgbClr val="FFFFFF"/>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defRPr/>
                </a:pPr>
                <a:endParaRPr lang="en-US" sz="2448" kern="0" err="1">
                  <a:solidFill>
                    <a:srgbClr val="FFFFFF"/>
                  </a:solidFill>
                  <a:latin typeface="Segoe UI Light"/>
                  <a:ea typeface="Segoe UI" pitchFamily="34" charset="0"/>
                  <a:cs typeface="Segoe UI" pitchFamily="34" charset="0"/>
                </a:endParaRPr>
              </a:p>
            </p:txBody>
          </p:sp>
        </p:grpSp>
      </p:grpSp>
      <p:grpSp>
        <p:nvGrpSpPr>
          <p:cNvPr id="809" name="Group 808"/>
          <p:cNvGrpSpPr/>
          <p:nvPr/>
        </p:nvGrpSpPr>
        <p:grpSpPr>
          <a:xfrm>
            <a:off x="8647178" y="3482720"/>
            <a:ext cx="3683028" cy="3058899"/>
            <a:chOff x="8477531" y="3414741"/>
            <a:chExt cx="3611140" cy="2999193"/>
          </a:xfrm>
        </p:grpSpPr>
        <p:grpSp>
          <p:nvGrpSpPr>
            <p:cNvPr id="810" name="Group 809"/>
            <p:cNvGrpSpPr/>
            <p:nvPr/>
          </p:nvGrpSpPr>
          <p:grpSpPr>
            <a:xfrm>
              <a:off x="8477531" y="3414741"/>
              <a:ext cx="3611140" cy="2999193"/>
              <a:chOff x="8477531" y="3414741"/>
              <a:chExt cx="3611140" cy="2999193"/>
            </a:xfrm>
          </p:grpSpPr>
          <p:sp>
            <p:nvSpPr>
              <p:cNvPr id="812" name="Rectangle 811"/>
              <p:cNvSpPr/>
              <p:nvPr/>
            </p:nvSpPr>
            <p:spPr>
              <a:xfrm>
                <a:off x="8477531" y="5820258"/>
                <a:ext cx="1880908" cy="593676"/>
              </a:xfrm>
              <a:prstGeom prst="rect">
                <a:avLst/>
              </a:prstGeom>
              <a:noFill/>
            </p:spPr>
            <p:txBody>
              <a:bodyPr wrap="square" anchor="ctr">
                <a:noAutofit/>
              </a:bodyPr>
              <a:lstStyle/>
              <a:p>
                <a:pPr algn="ctr" defTabSz="932293" fontAlgn="base">
                  <a:spcBef>
                    <a:spcPct val="0"/>
                  </a:spcBef>
                  <a:spcAft>
                    <a:spcPct val="0"/>
                  </a:spcAft>
                  <a:defRPr/>
                </a:pPr>
                <a:r>
                  <a:rPr lang="en-IN" sz="1836" kern="0">
                    <a:solidFill>
                      <a:srgbClr val="FFFFFF"/>
                    </a:solidFill>
                    <a:latin typeface="Segoe UI Semibold" panose="020B0702040204020203" pitchFamily="34" charset="0"/>
                    <a:ea typeface="Segoe UI" pitchFamily="34" charset="0"/>
                    <a:cs typeface="Segoe UI Semibold" panose="020B0702040204020203" pitchFamily="34" charset="0"/>
                  </a:rPr>
                  <a:t>SERVER ENVIRONMENT</a:t>
                </a:r>
              </a:p>
            </p:txBody>
          </p:sp>
          <p:grpSp>
            <p:nvGrpSpPr>
              <p:cNvPr id="813" name="Group 812"/>
              <p:cNvGrpSpPr/>
              <p:nvPr/>
            </p:nvGrpSpPr>
            <p:grpSpPr>
              <a:xfrm>
                <a:off x="10765213" y="5170410"/>
                <a:ext cx="1323458" cy="980213"/>
                <a:chOff x="9192260" y="3875424"/>
                <a:chExt cx="1323458" cy="980213"/>
              </a:xfrm>
            </p:grpSpPr>
            <p:sp>
              <p:nvSpPr>
                <p:cNvPr id="822" name="Rectangle 821"/>
                <p:cNvSpPr/>
                <p:nvPr/>
              </p:nvSpPr>
              <p:spPr>
                <a:xfrm>
                  <a:off x="9192260" y="4393972"/>
                  <a:ext cx="1323458" cy="461665"/>
                </a:xfrm>
                <a:prstGeom prst="rect">
                  <a:avLst/>
                </a:prstGeom>
                <a:noFill/>
                <a:ln w="3175">
                  <a:noFill/>
                  <a:prstDash val="sysDot"/>
                  <a:miter lim="800000"/>
                  <a:headEnd/>
                  <a:tailEnd type="oval" w="lg" len="lg"/>
                </a:ln>
                <a:extLst>
                  <a:ext uri="{909E8E84-426E-40DD-AFC4-6F175D3DCCD1}">
                    <a14:hiddenFill xmlns:a14="http://schemas.microsoft.com/office/drawing/2010/main">
                      <a:solidFill>
                        <a:srgbClr val="FFFFFF"/>
                      </a:solidFill>
                    </a14:hiddenFill>
                  </a:ext>
                </a:extLst>
              </p:spPr>
              <p:txBody>
                <a:bodyPr wrap="square" lIns="46630" tIns="46630" rIns="46630" bIns="46630" anchor="t">
                  <a:noAutofit/>
                </a:bodyPr>
                <a:lstStyle/>
                <a:p>
                  <a:pPr algn="ctr" defTabSz="932597">
                    <a:defRPr/>
                  </a:pPr>
                  <a:r>
                    <a:rPr lang="en-US" sz="1224" kern="0" dirty="0">
                      <a:solidFill>
                        <a:srgbClr val="FFFFFF"/>
                      </a:solidFill>
                      <a:latin typeface="Segoe UI"/>
                      <a:cs typeface="Segoe UI" panose="020B0502040204020203" pitchFamily="34" charset="0"/>
                    </a:rPr>
                    <a:t>Employee and contractor vetting</a:t>
                  </a:r>
                </a:p>
              </p:txBody>
            </p:sp>
            <p:sp>
              <p:nvSpPr>
                <p:cNvPr id="823" name="Rounded Rectangle 27">
                  <a:extLst/>
                </p:cNvPr>
                <p:cNvSpPr>
                  <a:spLocks noChangeAspect="1"/>
                </p:cNvSpPr>
                <p:nvPr/>
              </p:nvSpPr>
              <p:spPr>
                <a:xfrm>
                  <a:off x="9707999" y="3875424"/>
                  <a:ext cx="291980" cy="459980"/>
                </a:xfrm>
                <a:custGeom>
                  <a:avLst/>
                  <a:gdLst/>
                  <a:ahLst/>
                  <a:cxnLst/>
                  <a:rect l="l" t="t" r="r" b="b"/>
                  <a:pathLst>
                    <a:path w="2331720" h="3676248">
                      <a:moveTo>
                        <a:pt x="785265" y="1981892"/>
                      </a:moveTo>
                      <a:cubicBezTo>
                        <a:pt x="872246" y="2096903"/>
                        <a:pt x="1010508" y="2170079"/>
                        <a:pt x="1165860" y="2170079"/>
                      </a:cubicBezTo>
                      <a:cubicBezTo>
                        <a:pt x="1321213" y="2170079"/>
                        <a:pt x="1459474" y="2096903"/>
                        <a:pt x="1546455" y="1981892"/>
                      </a:cubicBezTo>
                      <a:cubicBezTo>
                        <a:pt x="1785440" y="2003951"/>
                        <a:pt x="1971675" y="2205654"/>
                        <a:pt x="1971675" y="2450854"/>
                      </a:cubicBezTo>
                      <a:lnTo>
                        <a:pt x="1971675" y="2789788"/>
                      </a:lnTo>
                      <a:lnTo>
                        <a:pt x="360045" y="2789788"/>
                      </a:lnTo>
                      <a:lnTo>
                        <a:pt x="360045" y="2450854"/>
                      </a:lnTo>
                      <a:cubicBezTo>
                        <a:pt x="360045" y="2205654"/>
                        <a:pt x="546281" y="2003951"/>
                        <a:pt x="785265" y="1981892"/>
                      </a:cubicBezTo>
                      <a:close/>
                      <a:moveTo>
                        <a:pt x="1165860" y="1190671"/>
                      </a:moveTo>
                      <a:cubicBezTo>
                        <a:pt x="1404424" y="1190671"/>
                        <a:pt x="1597819" y="1384066"/>
                        <a:pt x="1597819" y="1622630"/>
                      </a:cubicBezTo>
                      <a:cubicBezTo>
                        <a:pt x="1597819" y="1861194"/>
                        <a:pt x="1404424" y="2054589"/>
                        <a:pt x="1165860" y="2054589"/>
                      </a:cubicBezTo>
                      <a:cubicBezTo>
                        <a:pt x="927296" y="2054589"/>
                        <a:pt x="733901" y="1861194"/>
                        <a:pt x="733901" y="1622630"/>
                      </a:cubicBezTo>
                      <a:cubicBezTo>
                        <a:pt x="733901" y="1384066"/>
                        <a:pt x="927296" y="1190671"/>
                        <a:pt x="1165860" y="1190671"/>
                      </a:cubicBezTo>
                      <a:close/>
                      <a:moveTo>
                        <a:pt x="243129" y="976862"/>
                      </a:moveTo>
                      <a:cubicBezTo>
                        <a:pt x="220113" y="976862"/>
                        <a:pt x="201454" y="995521"/>
                        <a:pt x="201454" y="1018537"/>
                      </a:cubicBezTo>
                      <a:lnTo>
                        <a:pt x="201454" y="2773512"/>
                      </a:lnTo>
                      <a:cubicBezTo>
                        <a:pt x="201454" y="2796528"/>
                        <a:pt x="220113" y="2815187"/>
                        <a:pt x="243129" y="2815187"/>
                      </a:cubicBezTo>
                      <a:lnTo>
                        <a:pt x="2088591" y="2815187"/>
                      </a:lnTo>
                      <a:cubicBezTo>
                        <a:pt x="2111607" y="2815187"/>
                        <a:pt x="2130266" y="2796528"/>
                        <a:pt x="2130266" y="2773512"/>
                      </a:cubicBezTo>
                      <a:lnTo>
                        <a:pt x="2130266" y="1018537"/>
                      </a:lnTo>
                      <a:cubicBezTo>
                        <a:pt x="2130266" y="995521"/>
                        <a:pt x="2111607" y="976862"/>
                        <a:pt x="2088591" y="976862"/>
                      </a:cubicBezTo>
                      <a:close/>
                      <a:moveTo>
                        <a:pt x="750570" y="756517"/>
                      </a:moveTo>
                      <a:cubicBezTo>
                        <a:pt x="727424" y="756517"/>
                        <a:pt x="708660" y="775281"/>
                        <a:pt x="708660" y="798427"/>
                      </a:cubicBezTo>
                      <a:cubicBezTo>
                        <a:pt x="708660" y="821573"/>
                        <a:pt x="727424" y="840337"/>
                        <a:pt x="750570" y="840337"/>
                      </a:cubicBezTo>
                      <a:lnTo>
                        <a:pt x="1581150" y="840337"/>
                      </a:lnTo>
                      <a:cubicBezTo>
                        <a:pt x="1604296" y="840337"/>
                        <a:pt x="1623060" y="821573"/>
                        <a:pt x="1623060" y="798427"/>
                      </a:cubicBezTo>
                      <a:cubicBezTo>
                        <a:pt x="1623060" y="775281"/>
                        <a:pt x="1604296" y="756517"/>
                        <a:pt x="1581150" y="756517"/>
                      </a:cubicBezTo>
                      <a:close/>
                      <a:moveTo>
                        <a:pt x="207663" y="567288"/>
                      </a:moveTo>
                      <a:lnTo>
                        <a:pt x="894398" y="567288"/>
                      </a:lnTo>
                      <a:lnTo>
                        <a:pt x="894398" y="722542"/>
                      </a:lnTo>
                      <a:cubicBezTo>
                        <a:pt x="894398" y="729171"/>
                        <a:pt x="899771" y="734544"/>
                        <a:pt x="906400" y="734544"/>
                      </a:cubicBezTo>
                      <a:lnTo>
                        <a:pt x="1425321" y="734544"/>
                      </a:lnTo>
                      <a:cubicBezTo>
                        <a:pt x="1431950" y="734544"/>
                        <a:pt x="1437323" y="729171"/>
                        <a:pt x="1437323" y="722542"/>
                      </a:cubicBezTo>
                      <a:lnTo>
                        <a:pt x="1437323" y="567288"/>
                      </a:lnTo>
                      <a:lnTo>
                        <a:pt x="2124057" y="567288"/>
                      </a:lnTo>
                      <a:cubicBezTo>
                        <a:pt x="2238746" y="567288"/>
                        <a:pt x="2331720" y="660262"/>
                        <a:pt x="2331720" y="774951"/>
                      </a:cubicBezTo>
                      <a:lnTo>
                        <a:pt x="2331720" y="3468585"/>
                      </a:lnTo>
                      <a:cubicBezTo>
                        <a:pt x="2331720" y="3583274"/>
                        <a:pt x="2238746" y="3676248"/>
                        <a:pt x="2124057" y="3676248"/>
                      </a:cubicBezTo>
                      <a:lnTo>
                        <a:pt x="207663" y="3676248"/>
                      </a:lnTo>
                      <a:cubicBezTo>
                        <a:pt x="92974" y="3676248"/>
                        <a:pt x="0" y="3583274"/>
                        <a:pt x="0" y="3468585"/>
                      </a:cubicBezTo>
                      <a:lnTo>
                        <a:pt x="0" y="774951"/>
                      </a:lnTo>
                      <a:cubicBezTo>
                        <a:pt x="0" y="660262"/>
                        <a:pt x="92974" y="567288"/>
                        <a:pt x="207663" y="567288"/>
                      </a:cubicBezTo>
                      <a:close/>
                      <a:moveTo>
                        <a:pt x="1165861" y="471845"/>
                      </a:moveTo>
                      <a:cubicBezTo>
                        <a:pt x="1111677" y="471845"/>
                        <a:pt x="1067753" y="515769"/>
                        <a:pt x="1067753" y="569953"/>
                      </a:cubicBezTo>
                      <a:cubicBezTo>
                        <a:pt x="1067753" y="624137"/>
                        <a:pt x="1111677" y="668061"/>
                        <a:pt x="1165861" y="668061"/>
                      </a:cubicBezTo>
                      <a:cubicBezTo>
                        <a:pt x="1220045" y="668061"/>
                        <a:pt x="1263969" y="624137"/>
                        <a:pt x="1263969" y="569953"/>
                      </a:cubicBezTo>
                      <a:cubicBezTo>
                        <a:pt x="1263969" y="515769"/>
                        <a:pt x="1220045" y="471845"/>
                        <a:pt x="1165861" y="471845"/>
                      </a:cubicBezTo>
                      <a:close/>
                      <a:moveTo>
                        <a:pt x="925402" y="419076"/>
                      </a:moveTo>
                      <a:lnTo>
                        <a:pt x="1406318" y="419076"/>
                      </a:lnTo>
                      <a:cubicBezTo>
                        <a:pt x="1412394" y="419076"/>
                        <a:pt x="1417320" y="424002"/>
                        <a:pt x="1417320" y="430078"/>
                      </a:cubicBezTo>
                      <a:lnTo>
                        <a:pt x="1417320" y="709826"/>
                      </a:lnTo>
                      <a:cubicBezTo>
                        <a:pt x="1417320" y="715902"/>
                        <a:pt x="1412394" y="720828"/>
                        <a:pt x="1406318" y="720828"/>
                      </a:cubicBezTo>
                      <a:lnTo>
                        <a:pt x="925402" y="720828"/>
                      </a:lnTo>
                      <a:cubicBezTo>
                        <a:pt x="919326" y="720828"/>
                        <a:pt x="914400" y="715902"/>
                        <a:pt x="914400" y="709826"/>
                      </a:cubicBezTo>
                      <a:lnTo>
                        <a:pt x="914400" y="430078"/>
                      </a:lnTo>
                      <a:cubicBezTo>
                        <a:pt x="914400" y="424002"/>
                        <a:pt x="919326" y="419076"/>
                        <a:pt x="925402" y="419076"/>
                      </a:cubicBezTo>
                      <a:close/>
                      <a:moveTo>
                        <a:pt x="657701" y="0"/>
                      </a:moveTo>
                      <a:lnTo>
                        <a:pt x="1044535" y="0"/>
                      </a:lnTo>
                      <a:lnTo>
                        <a:pt x="1165860" y="137192"/>
                      </a:lnTo>
                      <a:lnTo>
                        <a:pt x="1287185" y="0"/>
                      </a:lnTo>
                      <a:lnTo>
                        <a:pt x="1674019" y="0"/>
                      </a:lnTo>
                      <a:lnTo>
                        <a:pt x="1417896" y="395838"/>
                      </a:lnTo>
                      <a:lnTo>
                        <a:pt x="913824" y="395838"/>
                      </a:lnTo>
                      <a:close/>
                    </a:path>
                  </a:pathLst>
                </a:custGeom>
                <a:noFill/>
                <a:ln w="9525" cap="flat" cmpd="sng" algn="ctr">
                  <a:solidFill>
                    <a:srgbClr val="FFFFFF"/>
                  </a:solidFill>
                  <a:prstDash val="solid"/>
                </a:ln>
                <a:effectLst/>
              </p:spPr>
              <p:txBody>
                <a:bodyPr tIns="93260" bIns="93260" anchor="b"/>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r" defTabSz="932559">
                    <a:defRPr/>
                  </a:pPr>
                  <a:endParaRPr lang="en-US" sz="1224">
                    <a:solidFill>
                      <a:srgbClr val="FFFFFF"/>
                    </a:solidFill>
                    <a:latin typeface="Segoe UI Light"/>
                  </a:endParaRPr>
                </a:p>
              </p:txBody>
            </p:sp>
          </p:grpSp>
          <p:grpSp>
            <p:nvGrpSpPr>
              <p:cNvPr id="814" name="Group 813"/>
              <p:cNvGrpSpPr/>
              <p:nvPr/>
            </p:nvGrpSpPr>
            <p:grpSpPr>
              <a:xfrm>
                <a:off x="9105880" y="4363903"/>
                <a:ext cx="1983952" cy="865314"/>
                <a:chOff x="9939824" y="4927083"/>
                <a:chExt cx="1983952" cy="865314"/>
              </a:xfrm>
              <a:solidFill>
                <a:srgbClr val="FFFFFF"/>
              </a:solidFill>
            </p:grpSpPr>
            <p:sp>
              <p:nvSpPr>
                <p:cNvPr id="818" name="Rectangle 817"/>
                <p:cNvSpPr/>
                <p:nvPr/>
              </p:nvSpPr>
              <p:spPr>
                <a:xfrm>
                  <a:off x="9939824" y="5330732"/>
                  <a:ext cx="1983952" cy="461665"/>
                </a:xfrm>
                <a:prstGeom prst="rect">
                  <a:avLst/>
                </a:prstGeom>
                <a:noFill/>
                <a:ln>
                  <a:noFill/>
                </a:ln>
                <a:extLst>
                  <a:ext uri="{91240B29-F687-4F45-9708-019B960494DF}">
                    <a14:hiddenLine xmlns:a14="http://schemas.microsoft.com/office/drawing/2010/main" w="3175">
                      <a:solidFill>
                        <a:srgbClr val="000000"/>
                      </a:solidFill>
                      <a:prstDash val="sysDot"/>
                      <a:miter lim="800000"/>
                      <a:headEnd/>
                      <a:tailEnd type="oval" w="lg" len="lg"/>
                    </a14:hiddenLine>
                  </a:ext>
                </a:extLst>
              </p:spPr>
              <p:txBody>
                <a:bodyPr wrap="square" lIns="46630" tIns="46630" rIns="46630" bIns="46630" anchor="t">
                  <a:noAutofit/>
                </a:bodyPr>
                <a:lstStyle/>
                <a:p>
                  <a:pPr algn="ctr" defTabSz="932597">
                    <a:defRPr/>
                  </a:pPr>
                  <a:r>
                    <a:rPr lang="en-US" sz="1224" kern="0">
                      <a:solidFill>
                        <a:srgbClr val="FFFFFF"/>
                      </a:solidFill>
                      <a:latin typeface="Segoe UI"/>
                      <a:cs typeface="Segoe UI" panose="020B0502040204020203" pitchFamily="34" charset="0"/>
                    </a:rPr>
                    <a:t>Inability to identify location of specific customer data</a:t>
                  </a:r>
                </a:p>
              </p:txBody>
            </p:sp>
            <p:grpSp>
              <p:nvGrpSpPr>
                <p:cNvPr id="819" name="Group 818"/>
                <p:cNvGrpSpPr/>
                <p:nvPr/>
              </p:nvGrpSpPr>
              <p:grpSpPr>
                <a:xfrm>
                  <a:off x="10661904" y="4927083"/>
                  <a:ext cx="539793" cy="368084"/>
                  <a:chOff x="2852057" y="1015999"/>
                  <a:chExt cx="6053817" cy="4308476"/>
                </a:xfrm>
                <a:grpFill/>
              </p:grpSpPr>
              <p:sp>
                <p:nvSpPr>
                  <p:cNvPr id="820" name="Freeform 286"/>
                  <p:cNvSpPr/>
                  <p:nvPr/>
                </p:nvSpPr>
                <p:spPr>
                  <a:xfrm>
                    <a:off x="3367314" y="1015999"/>
                    <a:ext cx="5021943" cy="3611880"/>
                  </a:xfrm>
                  <a:custGeom>
                    <a:avLst/>
                    <a:gdLst>
                      <a:gd name="connsiteX0" fmla="*/ 446584 w 5021943"/>
                      <a:gd name="connsiteY0" fmla="*/ 352044 h 3611880"/>
                      <a:gd name="connsiteX1" fmla="*/ 330127 w 5021943"/>
                      <a:gd name="connsiteY1" fmla="*/ 468501 h 3611880"/>
                      <a:gd name="connsiteX2" fmla="*/ 330127 w 5021943"/>
                      <a:gd name="connsiteY2" fmla="*/ 3143379 h 3611880"/>
                      <a:gd name="connsiteX3" fmla="*/ 446584 w 5021943"/>
                      <a:gd name="connsiteY3" fmla="*/ 3259836 h 3611880"/>
                      <a:gd name="connsiteX4" fmla="*/ 4575358 w 5021943"/>
                      <a:gd name="connsiteY4" fmla="*/ 3259836 h 3611880"/>
                      <a:gd name="connsiteX5" fmla="*/ 4691815 w 5021943"/>
                      <a:gd name="connsiteY5" fmla="*/ 3143379 h 3611880"/>
                      <a:gd name="connsiteX6" fmla="*/ 4691815 w 5021943"/>
                      <a:gd name="connsiteY6" fmla="*/ 468501 h 3611880"/>
                      <a:gd name="connsiteX7" fmla="*/ 4575358 w 5021943"/>
                      <a:gd name="connsiteY7" fmla="*/ 352044 h 3611880"/>
                      <a:gd name="connsiteX8" fmla="*/ 327706 w 5021943"/>
                      <a:gd name="connsiteY8" fmla="*/ 0 h 3611880"/>
                      <a:gd name="connsiteX9" fmla="*/ 4694237 w 5021943"/>
                      <a:gd name="connsiteY9" fmla="*/ 0 h 3611880"/>
                      <a:gd name="connsiteX10" fmla="*/ 5021943 w 5021943"/>
                      <a:gd name="connsiteY10" fmla="*/ 327706 h 3611880"/>
                      <a:gd name="connsiteX11" fmla="*/ 5021943 w 5021943"/>
                      <a:gd name="connsiteY11" fmla="*/ 3284174 h 3611880"/>
                      <a:gd name="connsiteX12" fmla="*/ 4694237 w 5021943"/>
                      <a:gd name="connsiteY12" fmla="*/ 3611880 h 3611880"/>
                      <a:gd name="connsiteX13" fmla="*/ 327706 w 5021943"/>
                      <a:gd name="connsiteY13" fmla="*/ 3611880 h 3611880"/>
                      <a:gd name="connsiteX14" fmla="*/ 0 w 5021943"/>
                      <a:gd name="connsiteY14" fmla="*/ 3284174 h 3611880"/>
                      <a:gd name="connsiteX15" fmla="*/ 0 w 5021943"/>
                      <a:gd name="connsiteY15" fmla="*/ 327706 h 3611880"/>
                      <a:gd name="connsiteX16" fmla="*/ 327706 w 5021943"/>
                      <a:gd name="connsiteY16" fmla="*/ 0 h 3611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021943" h="3611880">
                        <a:moveTo>
                          <a:pt x="446584" y="352044"/>
                        </a:moveTo>
                        <a:cubicBezTo>
                          <a:pt x="382267" y="352044"/>
                          <a:pt x="330127" y="404184"/>
                          <a:pt x="330127" y="468501"/>
                        </a:cubicBezTo>
                        <a:lnTo>
                          <a:pt x="330127" y="3143379"/>
                        </a:lnTo>
                        <a:cubicBezTo>
                          <a:pt x="330127" y="3207696"/>
                          <a:pt x="382267" y="3259836"/>
                          <a:pt x="446584" y="3259836"/>
                        </a:cubicBezTo>
                        <a:lnTo>
                          <a:pt x="4575358" y="3259836"/>
                        </a:lnTo>
                        <a:cubicBezTo>
                          <a:pt x="4639675" y="3259836"/>
                          <a:pt x="4691815" y="3207696"/>
                          <a:pt x="4691815" y="3143379"/>
                        </a:cubicBezTo>
                        <a:lnTo>
                          <a:pt x="4691815" y="468501"/>
                        </a:lnTo>
                        <a:cubicBezTo>
                          <a:pt x="4691815" y="404184"/>
                          <a:pt x="4639675" y="352044"/>
                          <a:pt x="4575358" y="352044"/>
                        </a:cubicBezTo>
                        <a:close/>
                        <a:moveTo>
                          <a:pt x="327706" y="0"/>
                        </a:moveTo>
                        <a:lnTo>
                          <a:pt x="4694237" y="0"/>
                        </a:lnTo>
                        <a:cubicBezTo>
                          <a:pt x="4875224" y="0"/>
                          <a:pt x="5021943" y="146719"/>
                          <a:pt x="5021943" y="327706"/>
                        </a:cubicBezTo>
                        <a:lnTo>
                          <a:pt x="5021943" y="3284174"/>
                        </a:lnTo>
                        <a:cubicBezTo>
                          <a:pt x="5021943" y="3465161"/>
                          <a:pt x="4875224" y="3611880"/>
                          <a:pt x="4694237" y="3611880"/>
                        </a:cubicBezTo>
                        <a:lnTo>
                          <a:pt x="327706" y="3611880"/>
                        </a:lnTo>
                        <a:cubicBezTo>
                          <a:pt x="146719" y="3611880"/>
                          <a:pt x="0" y="3465161"/>
                          <a:pt x="0" y="3284174"/>
                        </a:cubicBezTo>
                        <a:lnTo>
                          <a:pt x="0" y="327706"/>
                        </a:lnTo>
                        <a:cubicBezTo>
                          <a:pt x="0" y="146719"/>
                          <a:pt x="146719" y="0"/>
                          <a:pt x="327706" y="0"/>
                        </a:cubicBezTo>
                        <a:close/>
                      </a:path>
                    </a:pathLst>
                  </a:custGeom>
                  <a:noFill/>
                  <a:ln w="9525" cap="flat" cmpd="sng" algn="ctr">
                    <a:solidFill>
                      <a:srgbClr val="FFFFFF"/>
                    </a:solidFill>
                    <a:prstDash val="solid"/>
                  </a:ln>
                  <a:effectLst/>
                </p:spPr>
                <p:txBody>
                  <a:bodyPr rtlCol="0" anchor="ctr"/>
                  <a:lstStyle/>
                  <a:p>
                    <a:pPr algn="ctr" defTabSz="932597">
                      <a:defRPr/>
                    </a:pPr>
                    <a:endParaRPr lang="en-US" sz="1836" kern="0">
                      <a:solidFill>
                        <a:srgbClr val="FFFFFF"/>
                      </a:solidFill>
                      <a:latin typeface="Segoe UI"/>
                    </a:endParaRPr>
                  </a:p>
                </p:txBody>
              </p:sp>
              <p:sp>
                <p:nvSpPr>
                  <p:cNvPr id="821" name="Freeform 287"/>
                  <p:cNvSpPr/>
                  <p:nvPr/>
                </p:nvSpPr>
                <p:spPr>
                  <a:xfrm>
                    <a:off x="2852057" y="4887459"/>
                    <a:ext cx="6053817" cy="437016"/>
                  </a:xfrm>
                  <a:custGeom>
                    <a:avLst/>
                    <a:gdLst>
                      <a:gd name="connsiteX0" fmla="*/ 2880278 w 6053817"/>
                      <a:gd name="connsiteY0" fmla="*/ 113679 h 437016"/>
                      <a:gd name="connsiteX1" fmla="*/ 2783686 w 6053817"/>
                      <a:gd name="connsiteY1" fmla="*/ 177705 h 437016"/>
                      <a:gd name="connsiteX2" fmla="*/ 2775448 w 6053817"/>
                      <a:gd name="connsiteY2" fmla="*/ 218509 h 437016"/>
                      <a:gd name="connsiteX3" fmla="*/ 2775448 w 6053817"/>
                      <a:gd name="connsiteY3" fmla="*/ 218508 h 437016"/>
                      <a:gd name="connsiteX4" fmla="*/ 2775448 w 6053817"/>
                      <a:gd name="connsiteY4" fmla="*/ 218509 h 437016"/>
                      <a:gd name="connsiteX5" fmla="*/ 2775448 w 6053817"/>
                      <a:gd name="connsiteY5" fmla="*/ 218509 h 437016"/>
                      <a:gd name="connsiteX6" fmla="*/ 2783686 w 6053817"/>
                      <a:gd name="connsiteY6" fmla="*/ 259313 h 437016"/>
                      <a:gd name="connsiteX7" fmla="*/ 2880278 w 6053817"/>
                      <a:gd name="connsiteY7" fmla="*/ 323338 h 437016"/>
                      <a:gd name="connsiteX8" fmla="*/ 3173538 w 6053817"/>
                      <a:gd name="connsiteY8" fmla="*/ 323339 h 437016"/>
                      <a:gd name="connsiteX9" fmla="*/ 3278368 w 6053817"/>
                      <a:gd name="connsiteY9" fmla="*/ 218509 h 437016"/>
                      <a:gd name="connsiteX10" fmla="*/ 3278369 w 6053817"/>
                      <a:gd name="connsiteY10" fmla="*/ 218509 h 437016"/>
                      <a:gd name="connsiteX11" fmla="*/ 3173539 w 6053817"/>
                      <a:gd name="connsiteY11" fmla="*/ 113679 h 437016"/>
                      <a:gd name="connsiteX12" fmla="*/ 0 w 6053817"/>
                      <a:gd name="connsiteY12" fmla="*/ 0 h 437016"/>
                      <a:gd name="connsiteX13" fmla="*/ 6053817 w 6053817"/>
                      <a:gd name="connsiteY13" fmla="*/ 0 h 437016"/>
                      <a:gd name="connsiteX14" fmla="*/ 6053817 w 6053817"/>
                      <a:gd name="connsiteY14" fmla="*/ 437016 h 437016"/>
                      <a:gd name="connsiteX15" fmla="*/ 0 w 6053817"/>
                      <a:gd name="connsiteY15" fmla="*/ 437016 h 437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053817" h="437016">
                        <a:moveTo>
                          <a:pt x="2880278" y="113679"/>
                        </a:moveTo>
                        <a:cubicBezTo>
                          <a:pt x="2836856" y="113679"/>
                          <a:pt x="2799600" y="140080"/>
                          <a:pt x="2783686" y="177705"/>
                        </a:cubicBezTo>
                        <a:lnTo>
                          <a:pt x="2775448" y="218509"/>
                        </a:lnTo>
                        <a:lnTo>
                          <a:pt x="2775448" y="218508"/>
                        </a:lnTo>
                        <a:lnTo>
                          <a:pt x="2775448" y="218509"/>
                        </a:lnTo>
                        <a:lnTo>
                          <a:pt x="2775448" y="218509"/>
                        </a:lnTo>
                        <a:lnTo>
                          <a:pt x="2783686" y="259313"/>
                        </a:lnTo>
                        <a:cubicBezTo>
                          <a:pt x="2799600" y="296938"/>
                          <a:pt x="2836856" y="323338"/>
                          <a:pt x="2880278" y="323338"/>
                        </a:cubicBezTo>
                        <a:lnTo>
                          <a:pt x="3173538" y="323339"/>
                        </a:lnTo>
                        <a:cubicBezTo>
                          <a:pt x="3231434" y="323339"/>
                          <a:pt x="3278368" y="276405"/>
                          <a:pt x="3278368" y="218509"/>
                        </a:cubicBezTo>
                        <a:lnTo>
                          <a:pt x="3278369" y="218509"/>
                        </a:lnTo>
                        <a:cubicBezTo>
                          <a:pt x="3278369" y="160613"/>
                          <a:pt x="3231435" y="113679"/>
                          <a:pt x="3173539" y="113679"/>
                        </a:cubicBezTo>
                        <a:close/>
                        <a:moveTo>
                          <a:pt x="0" y="0"/>
                        </a:moveTo>
                        <a:lnTo>
                          <a:pt x="6053817" y="0"/>
                        </a:lnTo>
                        <a:lnTo>
                          <a:pt x="6053817" y="437016"/>
                        </a:lnTo>
                        <a:lnTo>
                          <a:pt x="0" y="437016"/>
                        </a:lnTo>
                        <a:close/>
                      </a:path>
                    </a:pathLst>
                  </a:custGeom>
                  <a:noFill/>
                  <a:ln w="9525" cap="flat" cmpd="sng" algn="ctr">
                    <a:solidFill>
                      <a:srgbClr val="FFFFFF"/>
                    </a:solidFill>
                    <a:prstDash val="solid"/>
                  </a:ln>
                  <a:effectLst/>
                </p:spPr>
                <p:txBody>
                  <a:bodyPr rtlCol="0" anchor="ctr"/>
                  <a:lstStyle/>
                  <a:p>
                    <a:pPr algn="ctr" defTabSz="932597">
                      <a:defRPr/>
                    </a:pPr>
                    <a:endParaRPr lang="en-US" sz="1836" kern="0">
                      <a:solidFill>
                        <a:srgbClr val="FFFFFF"/>
                      </a:solidFill>
                      <a:latin typeface="Segoe UI"/>
                    </a:endParaRPr>
                  </a:p>
                </p:txBody>
              </p:sp>
            </p:grpSp>
          </p:grpSp>
          <p:grpSp>
            <p:nvGrpSpPr>
              <p:cNvPr id="815" name="Group 814"/>
              <p:cNvGrpSpPr/>
              <p:nvPr/>
            </p:nvGrpSpPr>
            <p:grpSpPr>
              <a:xfrm>
                <a:off x="10717924" y="3414741"/>
                <a:ext cx="1170552" cy="873090"/>
                <a:chOff x="10960120" y="5854772"/>
                <a:chExt cx="1170552" cy="873090"/>
              </a:xfrm>
            </p:grpSpPr>
            <p:sp>
              <p:nvSpPr>
                <p:cNvPr id="816" name="Rectangle 815"/>
                <p:cNvSpPr/>
                <p:nvPr/>
              </p:nvSpPr>
              <p:spPr>
                <a:xfrm>
                  <a:off x="10960120" y="6266197"/>
                  <a:ext cx="1170552" cy="461665"/>
                </a:xfrm>
                <a:prstGeom prst="rect">
                  <a:avLst/>
                </a:prstGeom>
                <a:noFill/>
                <a:ln w="3175">
                  <a:noFill/>
                  <a:prstDash val="sysDot"/>
                  <a:miter lim="800000"/>
                  <a:headEnd/>
                  <a:tailEnd type="oval" w="lg" len="lg"/>
                </a:ln>
                <a:extLst>
                  <a:ext uri="{909E8E84-426E-40DD-AFC4-6F175D3DCCD1}">
                    <a14:hiddenFill xmlns:a14="http://schemas.microsoft.com/office/drawing/2010/main">
                      <a:solidFill>
                        <a:srgbClr val="FFFFFF"/>
                      </a:solidFill>
                    </a14:hiddenFill>
                  </a:ext>
                </a:extLst>
              </p:spPr>
              <p:txBody>
                <a:bodyPr wrap="square" lIns="46630" tIns="46630" rIns="46630" bIns="46630" anchor="t">
                  <a:noAutofit/>
                </a:bodyPr>
                <a:lstStyle/>
                <a:p>
                  <a:pPr algn="ctr" defTabSz="932597">
                    <a:defRPr/>
                  </a:pPr>
                  <a:r>
                    <a:rPr lang="en-US" sz="1224" kern="0">
                      <a:solidFill>
                        <a:srgbClr val="FFFFFF"/>
                      </a:solidFill>
                      <a:latin typeface="Segoe UI"/>
                      <a:cs typeface="Segoe UI" panose="020B0502040204020203" pitchFamily="34" charset="0"/>
                    </a:rPr>
                    <a:t>Secure destruction bins</a:t>
                  </a:r>
                </a:p>
              </p:txBody>
            </p:sp>
            <p:sp>
              <p:nvSpPr>
                <p:cNvPr id="817" name="Freeform 6"/>
                <p:cNvSpPr>
                  <a:spLocks/>
                </p:cNvSpPr>
                <p:nvPr/>
              </p:nvSpPr>
              <p:spPr bwMode="auto">
                <a:xfrm>
                  <a:off x="11338661" y="5854772"/>
                  <a:ext cx="390320" cy="374922"/>
                </a:xfrm>
                <a:custGeom>
                  <a:avLst/>
                  <a:gdLst>
                    <a:gd name="T0" fmla="*/ 229 w 458"/>
                    <a:gd name="T1" fmla="*/ 1 h 408"/>
                    <a:gd name="T2" fmla="*/ 418 w 458"/>
                    <a:gd name="T3" fmla="*/ 1 h 408"/>
                    <a:gd name="T4" fmla="*/ 440 w 458"/>
                    <a:gd name="T5" fmla="*/ 5 h 408"/>
                    <a:gd name="T6" fmla="*/ 456 w 458"/>
                    <a:gd name="T7" fmla="*/ 33 h 408"/>
                    <a:gd name="T8" fmla="*/ 434 w 458"/>
                    <a:gd name="T9" fmla="*/ 56 h 408"/>
                    <a:gd name="T10" fmla="*/ 421 w 458"/>
                    <a:gd name="T11" fmla="*/ 69 h 408"/>
                    <a:gd name="T12" fmla="*/ 387 w 458"/>
                    <a:gd name="T13" fmla="*/ 276 h 408"/>
                    <a:gd name="T14" fmla="*/ 369 w 458"/>
                    <a:gd name="T15" fmla="*/ 379 h 408"/>
                    <a:gd name="T16" fmla="*/ 335 w 458"/>
                    <a:gd name="T17" fmla="*/ 408 h 408"/>
                    <a:gd name="T18" fmla="*/ 120 w 458"/>
                    <a:gd name="T19" fmla="*/ 408 h 408"/>
                    <a:gd name="T20" fmla="*/ 88 w 458"/>
                    <a:gd name="T21" fmla="*/ 381 h 408"/>
                    <a:gd name="T22" fmla="*/ 59 w 458"/>
                    <a:gd name="T23" fmla="*/ 210 h 408"/>
                    <a:gd name="T24" fmla="*/ 36 w 458"/>
                    <a:gd name="T25" fmla="*/ 67 h 408"/>
                    <a:gd name="T26" fmla="*/ 25 w 458"/>
                    <a:gd name="T27" fmla="*/ 57 h 408"/>
                    <a:gd name="T28" fmla="*/ 0 w 458"/>
                    <a:gd name="T29" fmla="*/ 29 h 408"/>
                    <a:gd name="T30" fmla="*/ 32 w 458"/>
                    <a:gd name="T31" fmla="*/ 1 h 408"/>
                    <a:gd name="T32" fmla="*/ 112 w 458"/>
                    <a:gd name="T33" fmla="*/ 1 h 408"/>
                    <a:gd name="T34" fmla="*/ 229 w 458"/>
                    <a:gd name="T35" fmla="*/ 1 h 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58" h="408">
                      <a:moveTo>
                        <a:pt x="229" y="1"/>
                      </a:moveTo>
                      <a:cubicBezTo>
                        <a:pt x="292" y="1"/>
                        <a:pt x="355" y="1"/>
                        <a:pt x="418" y="1"/>
                      </a:cubicBezTo>
                      <a:cubicBezTo>
                        <a:pt x="426" y="1"/>
                        <a:pt x="433" y="1"/>
                        <a:pt x="440" y="5"/>
                      </a:cubicBezTo>
                      <a:cubicBezTo>
                        <a:pt x="451" y="11"/>
                        <a:pt x="458" y="20"/>
                        <a:pt x="456" y="33"/>
                      </a:cubicBezTo>
                      <a:cubicBezTo>
                        <a:pt x="454" y="45"/>
                        <a:pt x="448" y="55"/>
                        <a:pt x="434" y="56"/>
                      </a:cubicBezTo>
                      <a:cubicBezTo>
                        <a:pt x="426" y="57"/>
                        <a:pt x="422" y="60"/>
                        <a:pt x="421" y="69"/>
                      </a:cubicBezTo>
                      <a:cubicBezTo>
                        <a:pt x="410" y="138"/>
                        <a:pt x="398" y="207"/>
                        <a:pt x="387" y="276"/>
                      </a:cubicBezTo>
                      <a:cubicBezTo>
                        <a:pt x="381" y="310"/>
                        <a:pt x="375" y="345"/>
                        <a:pt x="369" y="379"/>
                      </a:cubicBezTo>
                      <a:cubicBezTo>
                        <a:pt x="365" y="399"/>
                        <a:pt x="355" y="408"/>
                        <a:pt x="335" y="408"/>
                      </a:cubicBezTo>
                      <a:cubicBezTo>
                        <a:pt x="263" y="408"/>
                        <a:pt x="192" y="408"/>
                        <a:pt x="120" y="408"/>
                      </a:cubicBezTo>
                      <a:cubicBezTo>
                        <a:pt x="102" y="408"/>
                        <a:pt x="91" y="399"/>
                        <a:pt x="88" y="381"/>
                      </a:cubicBezTo>
                      <a:cubicBezTo>
                        <a:pt x="78" y="324"/>
                        <a:pt x="68" y="267"/>
                        <a:pt x="59" y="210"/>
                      </a:cubicBezTo>
                      <a:cubicBezTo>
                        <a:pt x="51" y="162"/>
                        <a:pt x="43" y="114"/>
                        <a:pt x="36" y="67"/>
                      </a:cubicBezTo>
                      <a:cubicBezTo>
                        <a:pt x="34" y="60"/>
                        <a:pt x="31" y="58"/>
                        <a:pt x="25" y="57"/>
                      </a:cubicBezTo>
                      <a:cubicBezTo>
                        <a:pt x="10" y="53"/>
                        <a:pt x="0" y="41"/>
                        <a:pt x="0" y="29"/>
                      </a:cubicBezTo>
                      <a:cubicBezTo>
                        <a:pt x="1" y="13"/>
                        <a:pt x="14" y="1"/>
                        <a:pt x="32" y="1"/>
                      </a:cubicBezTo>
                      <a:cubicBezTo>
                        <a:pt x="59" y="0"/>
                        <a:pt x="85" y="1"/>
                        <a:pt x="112" y="1"/>
                      </a:cubicBezTo>
                      <a:cubicBezTo>
                        <a:pt x="151" y="1"/>
                        <a:pt x="190" y="1"/>
                        <a:pt x="229" y="1"/>
                      </a:cubicBezTo>
                      <a:close/>
                    </a:path>
                  </a:pathLst>
                </a:custGeom>
                <a:noFill/>
                <a:ln w="9525">
                  <a:solidFill>
                    <a:srgbClr val="FFFFFF"/>
                  </a:solidFill>
                  <a:round/>
                  <a:headEnd/>
                  <a:tailEnd/>
                </a:ln>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FFFFFF"/>
                    </a:solidFill>
                    <a:latin typeface="Segoe UI"/>
                  </a:endParaRPr>
                </a:p>
              </p:txBody>
            </p:sp>
          </p:grpSp>
        </p:grpSp>
        <p:sp>
          <p:nvSpPr>
            <p:cNvPr id="811" name="Rectangle 74"/>
            <p:cNvSpPr/>
            <p:nvPr/>
          </p:nvSpPr>
          <p:spPr>
            <a:xfrm>
              <a:off x="11191350" y="3474753"/>
              <a:ext cx="200446" cy="224089"/>
            </a:xfrm>
            <a:custGeom>
              <a:avLst/>
              <a:gdLst/>
              <a:ahLst/>
              <a:cxnLst/>
              <a:rect l="l" t="t" r="r" b="b"/>
              <a:pathLst>
                <a:path w="93101" h="119655">
                  <a:moveTo>
                    <a:pt x="46888" y="61255"/>
                  </a:moveTo>
                  <a:cubicBezTo>
                    <a:pt x="40157" y="61255"/>
                    <a:pt x="34700" y="66712"/>
                    <a:pt x="34700" y="73443"/>
                  </a:cubicBezTo>
                  <a:cubicBezTo>
                    <a:pt x="34700" y="78113"/>
                    <a:pt x="37327" y="82169"/>
                    <a:pt x="41596" y="83438"/>
                  </a:cubicBezTo>
                  <a:lnTo>
                    <a:pt x="38933" y="104741"/>
                  </a:lnTo>
                  <a:lnTo>
                    <a:pt x="55183" y="104741"/>
                  </a:lnTo>
                  <a:lnTo>
                    <a:pt x="52504" y="83305"/>
                  </a:lnTo>
                  <a:cubicBezTo>
                    <a:pt x="56597" y="81937"/>
                    <a:pt x="59076" y="77980"/>
                    <a:pt x="59076" y="73443"/>
                  </a:cubicBezTo>
                  <a:cubicBezTo>
                    <a:pt x="59076" y="66712"/>
                    <a:pt x="53619" y="61255"/>
                    <a:pt x="46888" y="61255"/>
                  </a:cubicBezTo>
                  <a:close/>
                  <a:moveTo>
                    <a:pt x="47468" y="17532"/>
                  </a:moveTo>
                  <a:cubicBezTo>
                    <a:pt x="43681" y="17333"/>
                    <a:pt x="39830" y="18360"/>
                    <a:pt x="36547" y="20648"/>
                  </a:cubicBezTo>
                  <a:cubicBezTo>
                    <a:pt x="29978" y="25222"/>
                    <a:pt x="27348" y="33667"/>
                    <a:pt x="30159" y="41162"/>
                  </a:cubicBezTo>
                  <a:lnTo>
                    <a:pt x="29615" y="41365"/>
                  </a:lnTo>
                  <a:lnTo>
                    <a:pt x="62407" y="41365"/>
                  </a:lnTo>
                  <a:cubicBezTo>
                    <a:pt x="65562" y="34644"/>
                    <a:pt x="63689" y="26692"/>
                    <a:pt x="58003" y="21774"/>
                  </a:cubicBezTo>
                  <a:cubicBezTo>
                    <a:pt x="54976" y="19155"/>
                    <a:pt x="51254" y="17730"/>
                    <a:pt x="47468" y="17532"/>
                  </a:cubicBezTo>
                  <a:close/>
                  <a:moveTo>
                    <a:pt x="48385" y="49"/>
                  </a:moveTo>
                  <a:cubicBezTo>
                    <a:pt x="55959" y="446"/>
                    <a:pt x="63402" y="3297"/>
                    <a:pt x="69456" y="8533"/>
                  </a:cubicBezTo>
                  <a:cubicBezTo>
                    <a:pt x="79598" y="17305"/>
                    <a:pt x="83675" y="30904"/>
                    <a:pt x="78885" y="43093"/>
                  </a:cubicBezTo>
                  <a:cubicBezTo>
                    <a:pt x="87177" y="43906"/>
                    <a:pt x="93101" y="51139"/>
                    <a:pt x="93101" y="59752"/>
                  </a:cubicBezTo>
                  <a:lnTo>
                    <a:pt x="93101" y="119654"/>
                  </a:lnTo>
                  <a:lnTo>
                    <a:pt x="0" y="119655"/>
                  </a:lnTo>
                  <a:lnTo>
                    <a:pt x="0" y="59752"/>
                  </a:lnTo>
                  <a:cubicBezTo>
                    <a:pt x="0" y="51365"/>
                    <a:pt x="5617" y="44289"/>
                    <a:pt x="13654" y="43326"/>
                  </a:cubicBezTo>
                  <a:cubicBezTo>
                    <a:pt x="9060" y="29605"/>
                    <a:pt x="14482" y="14678"/>
                    <a:pt x="26544" y="6281"/>
                  </a:cubicBezTo>
                  <a:cubicBezTo>
                    <a:pt x="33111" y="1706"/>
                    <a:pt x="40813" y="-348"/>
                    <a:pt x="48385" y="49"/>
                  </a:cubicBezTo>
                  <a:close/>
                </a:path>
              </a:pathLst>
            </a:custGeom>
            <a:noFill/>
            <a:ln w="9525" cap="flat" cmpd="sng" algn="ctr">
              <a:solidFill>
                <a:srgbClr val="FFFFFF"/>
              </a:solidFill>
              <a:prstDash val="solid"/>
            </a:ln>
            <a:effectLst/>
          </p:spPr>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59">
                <a:defRPr/>
              </a:pPr>
              <a:endParaRPr lang="en-US" sz="1873">
                <a:solidFill>
                  <a:srgbClr val="FFFFFF"/>
                </a:solidFill>
                <a:latin typeface="Segoe UI"/>
              </a:endParaRPr>
            </a:p>
          </p:txBody>
        </p:sp>
      </p:grpSp>
      <p:sp>
        <p:nvSpPr>
          <p:cNvPr id="824" name="Title 1"/>
          <p:cNvSpPr>
            <a:spLocks noGrp="1"/>
          </p:cNvSpPr>
          <p:nvPr>
            <p:ph type="title"/>
          </p:nvPr>
        </p:nvSpPr>
        <p:spPr>
          <a:xfrm>
            <a:off x="275481" y="361890"/>
            <a:ext cx="11887878" cy="917575"/>
          </a:xfrm>
        </p:spPr>
        <p:txBody>
          <a:bodyPr/>
          <a:lstStyle/>
          <a:p>
            <a:r>
              <a:rPr lang="en-US" dirty="0">
                <a:solidFill>
                  <a:schemeClr val="bg1"/>
                </a:solidFill>
              </a:rPr>
              <a:t>Datacenter security</a:t>
            </a:r>
          </a:p>
        </p:txBody>
      </p:sp>
    </p:spTree>
    <p:extLst>
      <p:ext uri="{BB962C8B-B14F-4D97-AF65-F5344CB8AC3E}">
        <p14:creationId xmlns:p14="http://schemas.microsoft.com/office/powerpoint/2010/main" val="689887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84"/>
                                        </p:tgtEl>
                                        <p:attrNameLst>
                                          <p:attrName>style.visibility</p:attrName>
                                        </p:attrNameLst>
                                      </p:cBhvr>
                                      <p:to>
                                        <p:strVal val="visible"/>
                                      </p:to>
                                    </p:set>
                                    <p:animEffect transition="in" filter="fade">
                                      <p:cBhvr>
                                        <p:cTn id="7" dur="500"/>
                                        <p:tgtEl>
                                          <p:spTgt spid="48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25"/>
                                        </p:tgtEl>
                                        <p:attrNameLst>
                                          <p:attrName>style.visibility</p:attrName>
                                        </p:attrNameLst>
                                      </p:cBhvr>
                                      <p:to>
                                        <p:strVal val="visible"/>
                                      </p:to>
                                    </p:set>
                                    <p:animEffect transition="in" filter="fade">
                                      <p:cBhvr>
                                        <p:cTn id="10" dur="750"/>
                                        <p:tgtEl>
                                          <p:spTgt spid="52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30"/>
                                        </p:tgtEl>
                                        <p:attrNameLst>
                                          <p:attrName>style.visibility</p:attrName>
                                        </p:attrNameLst>
                                      </p:cBhvr>
                                      <p:to>
                                        <p:strVal val="visible"/>
                                      </p:to>
                                    </p:set>
                                    <p:animEffect transition="in" filter="fade">
                                      <p:cBhvr>
                                        <p:cTn id="13" dur="750"/>
                                        <p:tgtEl>
                                          <p:spTgt spid="530"/>
                                        </p:tgtEl>
                                      </p:cBhvr>
                                    </p:animEffect>
                                  </p:childTnLst>
                                </p:cTn>
                              </p:par>
                              <p:par>
                                <p:cTn id="14" presetID="10" presetClass="entr" presetSubtype="0" fill="hold"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523"/>
                                        </p:tgtEl>
                                        <p:attrNameLst>
                                          <p:attrName>style.visibility</p:attrName>
                                        </p:attrNameLst>
                                      </p:cBhvr>
                                      <p:to>
                                        <p:strVal val="visible"/>
                                      </p:to>
                                    </p:set>
                                    <p:animEffect transition="in" filter="fade">
                                      <p:cBhvr>
                                        <p:cTn id="19" dur="750"/>
                                        <p:tgtEl>
                                          <p:spTgt spid="52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524"/>
                                        </p:tgtEl>
                                        <p:attrNameLst>
                                          <p:attrName>style.visibility</p:attrName>
                                        </p:attrNameLst>
                                      </p:cBhvr>
                                      <p:to>
                                        <p:strVal val="visible"/>
                                      </p:to>
                                    </p:set>
                                    <p:animEffect transition="in" filter="fade">
                                      <p:cBhvr>
                                        <p:cTn id="22" dur="750"/>
                                        <p:tgtEl>
                                          <p:spTgt spid="524"/>
                                        </p:tgtEl>
                                      </p:cBhvr>
                                    </p:animEffect>
                                  </p:childTnLst>
                                </p:cTn>
                              </p:par>
                              <p:par>
                                <p:cTn id="23" presetID="10" presetClass="entr" presetSubtype="0" fill="hold" nodeType="withEffect">
                                  <p:stCondLst>
                                    <p:cond delay="0"/>
                                  </p:stCondLst>
                                  <p:childTnLst>
                                    <p:set>
                                      <p:cBhvr>
                                        <p:cTn id="24" dur="1" fill="hold">
                                          <p:stCondLst>
                                            <p:cond delay="0"/>
                                          </p:stCondLst>
                                        </p:cTn>
                                        <p:tgtEl>
                                          <p:spTgt spid="827"/>
                                        </p:tgtEl>
                                        <p:attrNameLst>
                                          <p:attrName>style.visibility</p:attrName>
                                        </p:attrNameLst>
                                      </p:cBhvr>
                                      <p:to>
                                        <p:strVal val="visible"/>
                                      </p:to>
                                    </p:set>
                                    <p:animEffect transition="in" filter="fade">
                                      <p:cBhvr>
                                        <p:cTn id="25" dur="500"/>
                                        <p:tgtEl>
                                          <p:spTgt spid="827"/>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501"/>
                                        </p:tgtEl>
                                        <p:attrNameLst>
                                          <p:attrName>style.visibility</p:attrName>
                                        </p:attrNameLst>
                                      </p:cBhvr>
                                      <p:to>
                                        <p:strVal val="visible"/>
                                      </p:to>
                                    </p:set>
                                    <p:animEffect transition="in" filter="fade">
                                      <p:cBhvr>
                                        <p:cTn id="28" dur="750"/>
                                        <p:tgtEl>
                                          <p:spTgt spid="501"/>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531"/>
                                        </p:tgtEl>
                                        <p:attrNameLst>
                                          <p:attrName>style.visibility</p:attrName>
                                        </p:attrNameLst>
                                      </p:cBhvr>
                                      <p:to>
                                        <p:strVal val="visible"/>
                                      </p:to>
                                    </p:set>
                                    <p:animEffect transition="in" filter="fade">
                                      <p:cBhvr>
                                        <p:cTn id="33" dur="500"/>
                                        <p:tgtEl>
                                          <p:spTgt spid="531"/>
                                        </p:tgtEl>
                                      </p:cBhvr>
                                    </p:animEffect>
                                  </p:childTnLst>
                                </p:cTn>
                              </p:par>
                            </p:childTnLst>
                          </p:cTn>
                        </p:par>
                        <p:par>
                          <p:cTn id="34" fill="hold">
                            <p:stCondLst>
                              <p:cond delay="500"/>
                            </p:stCondLst>
                            <p:childTnLst>
                              <p:par>
                                <p:cTn id="35" presetID="10" presetClass="entr" presetSubtype="0" fill="hold" grpId="0" nodeType="afterEffect">
                                  <p:stCondLst>
                                    <p:cond delay="0"/>
                                  </p:stCondLst>
                                  <p:childTnLst>
                                    <p:set>
                                      <p:cBhvr>
                                        <p:cTn id="36" dur="1" fill="hold">
                                          <p:stCondLst>
                                            <p:cond delay="0"/>
                                          </p:stCondLst>
                                        </p:cTn>
                                        <p:tgtEl>
                                          <p:spTgt spid="824"/>
                                        </p:tgtEl>
                                        <p:attrNameLst>
                                          <p:attrName>style.visibility</p:attrName>
                                        </p:attrNameLst>
                                      </p:cBhvr>
                                      <p:to>
                                        <p:strVal val="visible"/>
                                      </p:to>
                                    </p:set>
                                    <p:animEffect transition="in" filter="fade">
                                      <p:cBhvr>
                                        <p:cTn id="37" dur="500"/>
                                        <p:tgtEl>
                                          <p:spTgt spid="824"/>
                                        </p:tgtEl>
                                      </p:cBhvr>
                                    </p:animEffect>
                                  </p:childTnLst>
                                </p:cTn>
                              </p:par>
                              <p:par>
                                <p:cTn id="38" presetID="22" presetClass="entr" presetSubtype="4" fill="hold" nodeType="withEffect">
                                  <p:stCondLst>
                                    <p:cond delay="0"/>
                                  </p:stCondLst>
                                  <p:childTnLst>
                                    <p:set>
                                      <p:cBhvr>
                                        <p:cTn id="39" dur="1" fill="hold">
                                          <p:stCondLst>
                                            <p:cond delay="0"/>
                                          </p:stCondLst>
                                        </p:cTn>
                                        <p:tgtEl>
                                          <p:spTgt spid="534"/>
                                        </p:tgtEl>
                                        <p:attrNameLst>
                                          <p:attrName>style.visibility</p:attrName>
                                        </p:attrNameLst>
                                      </p:cBhvr>
                                      <p:to>
                                        <p:strVal val="visible"/>
                                      </p:to>
                                    </p:set>
                                    <p:animEffect transition="in" filter="wipe(down)">
                                      <p:cBhvr>
                                        <p:cTn id="40" dur="500"/>
                                        <p:tgtEl>
                                          <p:spTgt spid="534"/>
                                        </p:tgtEl>
                                      </p:cBhvr>
                                    </p:animEffect>
                                  </p:childTnLst>
                                </p:cTn>
                              </p:par>
                              <p:par>
                                <p:cTn id="41" presetID="10" presetClass="entr" presetSubtype="0" fill="hold" nodeType="withEffect">
                                  <p:stCondLst>
                                    <p:cond delay="0"/>
                                  </p:stCondLst>
                                  <p:childTnLst>
                                    <p:set>
                                      <p:cBhvr>
                                        <p:cTn id="42" dur="1" fill="hold">
                                          <p:stCondLst>
                                            <p:cond delay="0"/>
                                          </p:stCondLst>
                                        </p:cTn>
                                        <p:tgtEl>
                                          <p:spTgt spid="554"/>
                                        </p:tgtEl>
                                        <p:attrNameLst>
                                          <p:attrName>style.visibility</p:attrName>
                                        </p:attrNameLst>
                                      </p:cBhvr>
                                      <p:to>
                                        <p:strVal val="visible"/>
                                      </p:to>
                                    </p:set>
                                    <p:animEffect transition="in" filter="fade">
                                      <p:cBhvr>
                                        <p:cTn id="43" dur="500"/>
                                        <p:tgtEl>
                                          <p:spTgt spid="554"/>
                                        </p:tgtEl>
                                      </p:cBhvr>
                                    </p:animEffect>
                                  </p:childTnLst>
                                </p:cTn>
                              </p:par>
                              <p:par>
                                <p:cTn id="44" presetID="22" presetClass="entr" presetSubtype="4" fill="hold" nodeType="withEffect">
                                  <p:stCondLst>
                                    <p:cond delay="0"/>
                                  </p:stCondLst>
                                  <p:childTnLst>
                                    <p:set>
                                      <p:cBhvr>
                                        <p:cTn id="45" dur="1" fill="hold">
                                          <p:stCondLst>
                                            <p:cond delay="0"/>
                                          </p:stCondLst>
                                        </p:cTn>
                                        <p:tgtEl>
                                          <p:spTgt spid="532"/>
                                        </p:tgtEl>
                                        <p:attrNameLst>
                                          <p:attrName>style.visibility</p:attrName>
                                        </p:attrNameLst>
                                      </p:cBhvr>
                                      <p:to>
                                        <p:strVal val="visible"/>
                                      </p:to>
                                    </p:set>
                                    <p:animEffect transition="in" filter="wipe(down)">
                                      <p:cBhvr>
                                        <p:cTn id="46" dur="500"/>
                                        <p:tgtEl>
                                          <p:spTgt spid="532"/>
                                        </p:tgtEl>
                                      </p:cBhvr>
                                    </p:animEffect>
                                  </p:childTnLst>
                                </p:cTn>
                              </p:par>
                              <p:par>
                                <p:cTn id="47" presetID="22" presetClass="entr" presetSubtype="8" fill="hold" nodeType="withEffect">
                                  <p:stCondLst>
                                    <p:cond delay="0"/>
                                  </p:stCondLst>
                                  <p:childTnLst>
                                    <p:set>
                                      <p:cBhvr>
                                        <p:cTn id="48" dur="1" fill="hold">
                                          <p:stCondLst>
                                            <p:cond delay="0"/>
                                          </p:stCondLst>
                                        </p:cTn>
                                        <p:tgtEl>
                                          <p:spTgt spid="541"/>
                                        </p:tgtEl>
                                        <p:attrNameLst>
                                          <p:attrName>style.visibility</p:attrName>
                                        </p:attrNameLst>
                                      </p:cBhvr>
                                      <p:to>
                                        <p:strVal val="visible"/>
                                      </p:to>
                                    </p:set>
                                    <p:animEffect transition="in" filter="wipe(left)">
                                      <p:cBhvr>
                                        <p:cTn id="49" dur="500"/>
                                        <p:tgtEl>
                                          <p:spTgt spid="541"/>
                                        </p:tgtEl>
                                      </p:cBhvr>
                                    </p:animEffect>
                                  </p:childTnLst>
                                </p:cTn>
                              </p:par>
                              <p:par>
                                <p:cTn id="50" presetID="10" presetClass="entr" presetSubtype="0" fill="hold" nodeType="withEffect">
                                  <p:stCondLst>
                                    <p:cond delay="0"/>
                                  </p:stCondLst>
                                  <p:childTnLst>
                                    <p:set>
                                      <p:cBhvr>
                                        <p:cTn id="51" dur="1" fill="hold">
                                          <p:stCondLst>
                                            <p:cond delay="0"/>
                                          </p:stCondLst>
                                        </p:cTn>
                                        <p:tgtEl>
                                          <p:spTgt spid="576"/>
                                        </p:tgtEl>
                                        <p:attrNameLst>
                                          <p:attrName>style.visibility</p:attrName>
                                        </p:attrNameLst>
                                      </p:cBhvr>
                                      <p:to>
                                        <p:strVal val="visible"/>
                                      </p:to>
                                    </p:set>
                                    <p:animEffect transition="in" filter="fade">
                                      <p:cBhvr>
                                        <p:cTn id="52" dur="500"/>
                                        <p:tgtEl>
                                          <p:spTgt spid="576"/>
                                        </p:tgtEl>
                                      </p:cBhvr>
                                    </p:animEffect>
                                  </p:childTnLst>
                                </p:cTn>
                              </p:par>
                              <p:par>
                                <p:cTn id="53" presetID="22" presetClass="entr" presetSubtype="4" fill="hold" nodeType="withEffect">
                                  <p:stCondLst>
                                    <p:cond delay="0"/>
                                  </p:stCondLst>
                                  <p:childTnLst>
                                    <p:set>
                                      <p:cBhvr>
                                        <p:cTn id="54" dur="1" fill="hold">
                                          <p:stCondLst>
                                            <p:cond delay="0"/>
                                          </p:stCondLst>
                                        </p:cTn>
                                        <p:tgtEl>
                                          <p:spTgt spid="544"/>
                                        </p:tgtEl>
                                        <p:attrNameLst>
                                          <p:attrName>style.visibility</p:attrName>
                                        </p:attrNameLst>
                                      </p:cBhvr>
                                      <p:to>
                                        <p:strVal val="visible"/>
                                      </p:to>
                                    </p:set>
                                    <p:animEffect transition="in" filter="wipe(down)">
                                      <p:cBhvr>
                                        <p:cTn id="55" dur="500"/>
                                        <p:tgtEl>
                                          <p:spTgt spid="544"/>
                                        </p:tgtEl>
                                      </p:cBhvr>
                                    </p:animEffect>
                                  </p:childTnLst>
                                </p:cTn>
                              </p:par>
                              <p:par>
                                <p:cTn id="56" presetID="22" presetClass="entr" presetSubtype="8" fill="hold" nodeType="withEffect">
                                  <p:stCondLst>
                                    <p:cond delay="0"/>
                                  </p:stCondLst>
                                  <p:childTnLst>
                                    <p:set>
                                      <p:cBhvr>
                                        <p:cTn id="57" dur="1" fill="hold">
                                          <p:stCondLst>
                                            <p:cond delay="0"/>
                                          </p:stCondLst>
                                        </p:cTn>
                                        <p:tgtEl>
                                          <p:spTgt spid="537"/>
                                        </p:tgtEl>
                                        <p:attrNameLst>
                                          <p:attrName>style.visibility</p:attrName>
                                        </p:attrNameLst>
                                      </p:cBhvr>
                                      <p:to>
                                        <p:strVal val="visible"/>
                                      </p:to>
                                    </p:set>
                                    <p:animEffect transition="in" filter="wipe(left)">
                                      <p:cBhvr>
                                        <p:cTn id="58" dur="500"/>
                                        <p:tgtEl>
                                          <p:spTgt spid="537"/>
                                        </p:tgtEl>
                                      </p:cBhvr>
                                    </p:animEffect>
                                  </p:childTnLst>
                                </p:cTn>
                              </p:par>
                              <p:par>
                                <p:cTn id="59" presetID="10" presetClass="entr" presetSubtype="0" fill="hold" nodeType="withEffect">
                                  <p:stCondLst>
                                    <p:cond delay="0"/>
                                  </p:stCondLst>
                                  <p:childTnLst>
                                    <p:set>
                                      <p:cBhvr>
                                        <p:cTn id="60" dur="1" fill="hold">
                                          <p:stCondLst>
                                            <p:cond delay="0"/>
                                          </p:stCondLst>
                                        </p:cTn>
                                        <p:tgtEl>
                                          <p:spTgt spid="593"/>
                                        </p:tgtEl>
                                        <p:attrNameLst>
                                          <p:attrName>style.visibility</p:attrName>
                                        </p:attrNameLst>
                                      </p:cBhvr>
                                      <p:to>
                                        <p:strVal val="visible"/>
                                      </p:to>
                                    </p:set>
                                    <p:animEffect transition="in" filter="fade">
                                      <p:cBhvr>
                                        <p:cTn id="61" dur="500"/>
                                        <p:tgtEl>
                                          <p:spTgt spid="593"/>
                                        </p:tgtEl>
                                      </p:cBhvr>
                                    </p:animEffect>
                                  </p:childTnLst>
                                </p:cTn>
                              </p:par>
                              <p:par>
                                <p:cTn id="62" presetID="22" presetClass="entr" presetSubtype="4" fill="hold" nodeType="withEffect">
                                  <p:stCondLst>
                                    <p:cond delay="0"/>
                                  </p:stCondLst>
                                  <p:childTnLst>
                                    <p:set>
                                      <p:cBhvr>
                                        <p:cTn id="63" dur="1" fill="hold">
                                          <p:stCondLst>
                                            <p:cond delay="0"/>
                                          </p:stCondLst>
                                        </p:cTn>
                                        <p:tgtEl>
                                          <p:spTgt spid="533"/>
                                        </p:tgtEl>
                                        <p:attrNameLst>
                                          <p:attrName>style.visibility</p:attrName>
                                        </p:attrNameLst>
                                      </p:cBhvr>
                                      <p:to>
                                        <p:strVal val="visible"/>
                                      </p:to>
                                    </p:set>
                                    <p:animEffect transition="in" filter="wipe(down)">
                                      <p:cBhvr>
                                        <p:cTn id="64" dur="500"/>
                                        <p:tgtEl>
                                          <p:spTgt spid="533"/>
                                        </p:tgtEl>
                                      </p:cBhvr>
                                    </p:animEffect>
                                  </p:childTnLst>
                                </p:cTn>
                              </p:par>
                              <p:par>
                                <p:cTn id="65" presetID="10" presetClass="entr" presetSubtype="0" fill="hold" nodeType="withEffect">
                                  <p:stCondLst>
                                    <p:cond delay="0"/>
                                  </p:stCondLst>
                                  <p:childTnLst>
                                    <p:set>
                                      <p:cBhvr>
                                        <p:cTn id="66" dur="1" fill="hold">
                                          <p:stCondLst>
                                            <p:cond delay="0"/>
                                          </p:stCondLst>
                                        </p:cTn>
                                        <p:tgtEl>
                                          <p:spTgt spid="545"/>
                                        </p:tgtEl>
                                        <p:attrNameLst>
                                          <p:attrName>style.visibility</p:attrName>
                                        </p:attrNameLst>
                                      </p:cBhvr>
                                      <p:to>
                                        <p:strVal val="visible"/>
                                      </p:to>
                                    </p:set>
                                    <p:animEffect transition="in" filter="fade">
                                      <p:cBhvr>
                                        <p:cTn id="67" dur="500"/>
                                        <p:tgtEl>
                                          <p:spTgt spid="545"/>
                                        </p:tgtEl>
                                      </p:cBhvr>
                                    </p:animEffect>
                                  </p:childTnLst>
                                </p:cTn>
                              </p:par>
                              <p:par>
                                <p:cTn id="68" presetID="10" presetClass="entr" presetSubtype="0" fill="hold" nodeType="withEffect">
                                  <p:stCondLst>
                                    <p:cond delay="0"/>
                                  </p:stCondLst>
                                  <p:childTnLst>
                                    <p:set>
                                      <p:cBhvr>
                                        <p:cTn id="69" dur="1" fill="hold">
                                          <p:stCondLst>
                                            <p:cond delay="0"/>
                                          </p:stCondLst>
                                        </p:cTn>
                                        <p:tgtEl>
                                          <p:spTgt spid="809"/>
                                        </p:tgtEl>
                                        <p:attrNameLst>
                                          <p:attrName>style.visibility</p:attrName>
                                        </p:attrNameLst>
                                      </p:cBhvr>
                                      <p:to>
                                        <p:strVal val="visible"/>
                                      </p:to>
                                    </p:set>
                                    <p:animEffect transition="in" filter="fade">
                                      <p:cBhvr>
                                        <p:cTn id="70" dur="500"/>
                                        <p:tgtEl>
                                          <p:spTgt spid="8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5" grpId="0" animBg="1"/>
      <p:bldP spid="530" grpId="0" animBg="1"/>
      <p:bldP spid="524" grpId="0" animBg="1"/>
      <p:bldP spid="523" grpId="0" animBg="1"/>
      <p:bldP spid="501" grpId="0" animBg="1"/>
      <p:bldP spid="531" grpId="0" animBg="1"/>
      <p:bldP spid="82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6E87DE3-80FE-40F5-B204-B49AA0F8C246}"/>
              </a:ext>
            </a:extLst>
          </p:cNvPr>
          <p:cNvSpPr>
            <a:spLocks noGrp="1"/>
          </p:cNvSpPr>
          <p:nvPr>
            <p:ph type="title"/>
          </p:nvPr>
        </p:nvSpPr>
        <p:spPr/>
        <p:txBody>
          <a:bodyPr/>
          <a:lstStyle/>
          <a:p>
            <a:r>
              <a:rPr lang="en-US" dirty="0"/>
              <a:t>New Features</a:t>
            </a:r>
          </a:p>
        </p:txBody>
      </p:sp>
      <p:pic>
        <p:nvPicPr>
          <p:cNvPr id="9" name="Picture 8">
            <a:extLst>
              <a:ext uri="{FF2B5EF4-FFF2-40B4-BE49-F238E27FC236}">
                <a16:creationId xmlns:a16="http://schemas.microsoft.com/office/drawing/2014/main" id="{503E9F44-1E9B-4A00-9AAC-DFA0649231B6}"/>
              </a:ext>
            </a:extLst>
          </p:cNvPr>
          <p:cNvPicPr>
            <a:picLocks noChangeAspect="1"/>
          </p:cNvPicPr>
          <p:nvPr/>
        </p:nvPicPr>
        <p:blipFill>
          <a:blip r:embed="rId3"/>
          <a:stretch>
            <a:fillRect/>
          </a:stretch>
        </p:blipFill>
        <p:spPr>
          <a:xfrm>
            <a:off x="503237" y="2201862"/>
            <a:ext cx="3464304" cy="4038600"/>
          </a:xfrm>
          <a:prstGeom prst="rect">
            <a:avLst/>
          </a:prstGeom>
        </p:spPr>
      </p:pic>
      <p:pic>
        <p:nvPicPr>
          <p:cNvPr id="10" name="Picture 9">
            <a:extLst>
              <a:ext uri="{FF2B5EF4-FFF2-40B4-BE49-F238E27FC236}">
                <a16:creationId xmlns:a16="http://schemas.microsoft.com/office/drawing/2014/main" id="{10D011A2-6D54-40F4-858D-72CA963CEF55}"/>
              </a:ext>
            </a:extLst>
          </p:cNvPr>
          <p:cNvPicPr>
            <a:picLocks noChangeAspect="1"/>
          </p:cNvPicPr>
          <p:nvPr/>
        </p:nvPicPr>
        <p:blipFill>
          <a:blip r:embed="rId4"/>
          <a:stretch>
            <a:fillRect/>
          </a:stretch>
        </p:blipFill>
        <p:spPr>
          <a:xfrm>
            <a:off x="4341495" y="2201862"/>
            <a:ext cx="3276600" cy="4216698"/>
          </a:xfrm>
          <a:prstGeom prst="rect">
            <a:avLst/>
          </a:prstGeom>
        </p:spPr>
      </p:pic>
      <p:sp>
        <p:nvSpPr>
          <p:cNvPr id="11" name="Rectangle 10">
            <a:extLst>
              <a:ext uri="{FF2B5EF4-FFF2-40B4-BE49-F238E27FC236}">
                <a16:creationId xmlns:a16="http://schemas.microsoft.com/office/drawing/2014/main" id="{20F19DF8-7166-48F7-9CF3-97CDA9F36909}"/>
              </a:ext>
            </a:extLst>
          </p:cNvPr>
          <p:cNvSpPr/>
          <p:nvPr/>
        </p:nvSpPr>
        <p:spPr>
          <a:xfrm>
            <a:off x="387675" y="6505052"/>
            <a:ext cx="3879780" cy="369332"/>
          </a:xfrm>
          <a:prstGeom prst="rect">
            <a:avLst/>
          </a:prstGeom>
        </p:spPr>
        <p:txBody>
          <a:bodyPr wrap="none">
            <a:spAutoFit/>
          </a:bodyPr>
          <a:lstStyle/>
          <a:p>
            <a:r>
              <a:rPr lang="en-US" dirty="0">
                <a:hlinkClick r:id="rId5"/>
              </a:rPr>
              <a:t>https://azure.microsoft.com/updates</a:t>
            </a:r>
            <a:r>
              <a:rPr lang="en-US" dirty="0"/>
              <a:t> </a:t>
            </a:r>
          </a:p>
        </p:txBody>
      </p:sp>
      <p:sp>
        <p:nvSpPr>
          <p:cNvPr id="12" name="Rectangle 11">
            <a:extLst>
              <a:ext uri="{FF2B5EF4-FFF2-40B4-BE49-F238E27FC236}">
                <a16:creationId xmlns:a16="http://schemas.microsoft.com/office/drawing/2014/main" id="{2FB95FFF-C1EE-4463-9CE1-94369C9011D8}"/>
              </a:ext>
            </a:extLst>
          </p:cNvPr>
          <p:cNvSpPr/>
          <p:nvPr/>
        </p:nvSpPr>
        <p:spPr>
          <a:xfrm>
            <a:off x="4237037" y="6499741"/>
            <a:ext cx="3982950" cy="369332"/>
          </a:xfrm>
          <a:prstGeom prst="rect">
            <a:avLst/>
          </a:prstGeom>
        </p:spPr>
        <p:txBody>
          <a:bodyPr wrap="none">
            <a:spAutoFit/>
          </a:bodyPr>
          <a:lstStyle/>
          <a:p>
            <a:r>
              <a:rPr lang="en-US" dirty="0">
                <a:hlinkClick r:id="rId6"/>
              </a:rPr>
              <a:t>https://azure.microsoft.com/roadmap</a:t>
            </a:r>
            <a:r>
              <a:rPr lang="en-US" dirty="0"/>
              <a:t> </a:t>
            </a:r>
          </a:p>
        </p:txBody>
      </p:sp>
      <p:sp>
        <p:nvSpPr>
          <p:cNvPr id="13" name="Rectangle 12">
            <a:extLst>
              <a:ext uri="{FF2B5EF4-FFF2-40B4-BE49-F238E27FC236}">
                <a16:creationId xmlns:a16="http://schemas.microsoft.com/office/drawing/2014/main" id="{CFD9A089-FD65-4A5C-8D1E-77CEF89E95CE}"/>
              </a:ext>
            </a:extLst>
          </p:cNvPr>
          <p:cNvSpPr/>
          <p:nvPr/>
        </p:nvSpPr>
        <p:spPr>
          <a:xfrm>
            <a:off x="8504237" y="6499741"/>
            <a:ext cx="2860078" cy="369332"/>
          </a:xfrm>
          <a:prstGeom prst="rect">
            <a:avLst/>
          </a:prstGeom>
        </p:spPr>
        <p:txBody>
          <a:bodyPr wrap="none">
            <a:spAutoFit/>
          </a:bodyPr>
          <a:lstStyle/>
          <a:p>
            <a:r>
              <a:rPr lang="en-US" dirty="0">
                <a:hlinkClick r:id="rId7"/>
              </a:rPr>
              <a:t>http://feedback.azure.com</a:t>
            </a:r>
            <a:r>
              <a:rPr lang="en-US" dirty="0"/>
              <a:t> </a:t>
            </a:r>
          </a:p>
        </p:txBody>
      </p:sp>
      <p:sp>
        <p:nvSpPr>
          <p:cNvPr id="15" name="TextBox 14">
            <a:extLst>
              <a:ext uri="{FF2B5EF4-FFF2-40B4-BE49-F238E27FC236}">
                <a16:creationId xmlns:a16="http://schemas.microsoft.com/office/drawing/2014/main" id="{FD7CDAD3-2C81-4CB3-B25E-4C6C021C40DF}"/>
              </a:ext>
            </a:extLst>
          </p:cNvPr>
          <p:cNvSpPr txBox="1"/>
          <p:nvPr/>
        </p:nvSpPr>
        <p:spPr>
          <a:xfrm>
            <a:off x="387675" y="1592783"/>
            <a:ext cx="2238562"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What we did…</a:t>
            </a:r>
          </a:p>
        </p:txBody>
      </p:sp>
      <p:sp>
        <p:nvSpPr>
          <p:cNvPr id="16" name="TextBox 15">
            <a:extLst>
              <a:ext uri="{FF2B5EF4-FFF2-40B4-BE49-F238E27FC236}">
                <a16:creationId xmlns:a16="http://schemas.microsoft.com/office/drawing/2014/main" id="{FEF5809B-5096-4CAB-803D-9F488198BFA9}"/>
              </a:ext>
            </a:extLst>
          </p:cNvPr>
          <p:cNvSpPr txBox="1"/>
          <p:nvPr/>
        </p:nvSpPr>
        <p:spPr>
          <a:xfrm>
            <a:off x="4160273" y="1592783"/>
            <a:ext cx="3468835"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What we are planning…</a:t>
            </a:r>
          </a:p>
        </p:txBody>
      </p:sp>
      <p:sp>
        <p:nvSpPr>
          <p:cNvPr id="17" name="TextBox 16">
            <a:extLst>
              <a:ext uri="{FF2B5EF4-FFF2-40B4-BE49-F238E27FC236}">
                <a16:creationId xmlns:a16="http://schemas.microsoft.com/office/drawing/2014/main" id="{F8104774-B499-42EA-9716-D244C4DB5B30}"/>
              </a:ext>
            </a:extLst>
          </p:cNvPr>
          <p:cNvSpPr txBox="1"/>
          <p:nvPr/>
        </p:nvSpPr>
        <p:spPr>
          <a:xfrm>
            <a:off x="8275637" y="1573998"/>
            <a:ext cx="3744551"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What you want us to do…</a:t>
            </a:r>
          </a:p>
        </p:txBody>
      </p:sp>
      <p:pic>
        <p:nvPicPr>
          <p:cNvPr id="18" name="Picture 17">
            <a:extLst>
              <a:ext uri="{FF2B5EF4-FFF2-40B4-BE49-F238E27FC236}">
                <a16:creationId xmlns:a16="http://schemas.microsoft.com/office/drawing/2014/main" id="{99FE0D3A-1619-4297-BCAC-472CB73CE3E1}"/>
              </a:ext>
            </a:extLst>
          </p:cNvPr>
          <p:cNvPicPr>
            <a:picLocks noChangeAspect="1"/>
          </p:cNvPicPr>
          <p:nvPr/>
        </p:nvPicPr>
        <p:blipFill>
          <a:blip r:embed="rId8"/>
          <a:stretch>
            <a:fillRect/>
          </a:stretch>
        </p:blipFill>
        <p:spPr>
          <a:xfrm>
            <a:off x="8428037" y="2201862"/>
            <a:ext cx="3200400" cy="4346154"/>
          </a:xfrm>
          <a:prstGeom prst="rect">
            <a:avLst/>
          </a:prstGeom>
        </p:spPr>
      </p:pic>
    </p:spTree>
    <p:extLst>
      <p:ext uri="{BB962C8B-B14F-4D97-AF65-F5344CB8AC3E}">
        <p14:creationId xmlns:p14="http://schemas.microsoft.com/office/powerpoint/2010/main" val="2685626800"/>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219B175-1660-4441-B566-BF96810D62A5}"/>
              </a:ext>
            </a:extLst>
          </p:cNvPr>
          <p:cNvSpPr>
            <a:spLocks noGrp="1"/>
          </p:cNvSpPr>
          <p:nvPr>
            <p:ph type="title"/>
          </p:nvPr>
        </p:nvSpPr>
        <p:spPr/>
        <p:txBody>
          <a:bodyPr/>
          <a:lstStyle/>
          <a:p>
            <a:r>
              <a:rPr lang="en-US" dirty="0"/>
              <a:t>Containers</a:t>
            </a:r>
          </a:p>
        </p:txBody>
      </p:sp>
    </p:spTree>
    <p:extLst>
      <p:ext uri="{BB962C8B-B14F-4D97-AF65-F5344CB8AC3E}">
        <p14:creationId xmlns:p14="http://schemas.microsoft.com/office/powerpoint/2010/main" val="796872364"/>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Containers on Windows and Linux</a:t>
            </a:r>
          </a:p>
        </p:txBody>
      </p:sp>
      <p:sp>
        <p:nvSpPr>
          <p:cNvPr id="4" name="Left-Right Arrow 3"/>
          <p:cNvSpPr/>
          <p:nvPr/>
        </p:nvSpPr>
        <p:spPr bwMode="auto">
          <a:xfrm>
            <a:off x="415372" y="5506801"/>
            <a:ext cx="11620533" cy="1006620"/>
          </a:xfrm>
          <a:prstGeom prst="lef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defTabSz="951028" fontAlgn="base">
              <a:lnSpc>
                <a:spcPct val="90000"/>
              </a:lnSpc>
              <a:spcBef>
                <a:spcPct val="0"/>
              </a:spcBef>
              <a:spcAft>
                <a:spcPct val="0"/>
              </a:spcAft>
            </a:pPr>
            <a:r>
              <a:rPr lang="en-US" sz="2448" dirty="0">
                <a:gradFill>
                  <a:gsLst>
                    <a:gs pos="0">
                      <a:srgbClr val="FFFFFF"/>
                    </a:gs>
                    <a:gs pos="100000">
                      <a:srgbClr val="FFFFFF"/>
                    </a:gs>
                  </a:gsLst>
                  <a:lin ang="5400000" scaled="0"/>
                </a:gradFill>
                <a:latin typeface="Segoe UI Semilight"/>
                <a:ea typeface="Segoe UI" pitchFamily="34" charset="0"/>
                <a:cs typeface="Segoe UI" pitchFamily="34" charset="0"/>
              </a:rPr>
              <a:t>Less Overhead				                  Better Isolation &amp; Security</a:t>
            </a:r>
          </a:p>
        </p:txBody>
      </p:sp>
      <p:sp>
        <p:nvSpPr>
          <p:cNvPr id="5" name="Rectangle 4"/>
          <p:cNvSpPr/>
          <p:nvPr/>
        </p:nvSpPr>
        <p:spPr bwMode="auto">
          <a:xfrm>
            <a:off x="667027" y="1286865"/>
            <a:ext cx="10969192" cy="1777403"/>
          </a:xfrm>
          <a:prstGeom prst="rect">
            <a:avLst/>
          </a:prstGeom>
          <a:ln>
            <a:headEnd type="none" w="med" len="med"/>
            <a:tailEnd type="none" w="med" len="med"/>
          </a:ln>
        </p:spPr>
        <p:style>
          <a:lnRef idx="3">
            <a:schemeClr val="lt1"/>
          </a:lnRef>
          <a:fillRef idx="1">
            <a:schemeClr val="dk1"/>
          </a:fillRef>
          <a:effectRef idx="1">
            <a:schemeClr val="dk1"/>
          </a:effectRef>
          <a:fontRef idx="minor">
            <a:schemeClr val="lt1"/>
          </a:fontRef>
        </p:style>
        <p:txBody>
          <a:bodyPr rot="0" spcFirstLastPara="0" vertOverflow="overflow" horzOverflow="overflow" vert="vert270"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r>
              <a:rPr lang="en-US" sz="2448" dirty="0">
                <a:gradFill>
                  <a:gsLst>
                    <a:gs pos="0">
                      <a:srgbClr val="FFFFFF"/>
                    </a:gs>
                    <a:gs pos="100000">
                      <a:srgbClr val="FFFFFF"/>
                    </a:gs>
                  </a:gsLst>
                  <a:lin ang="5400000" scaled="0"/>
                </a:gradFill>
                <a:latin typeface="Segoe UI Semilight"/>
                <a:ea typeface="Segoe UI" pitchFamily="34" charset="0"/>
                <a:cs typeface="Segoe UI" pitchFamily="34" charset="0"/>
              </a:rPr>
              <a:t>Windows</a:t>
            </a:r>
          </a:p>
        </p:txBody>
      </p:sp>
      <p:sp>
        <p:nvSpPr>
          <p:cNvPr id="6" name="Rectangle 5"/>
          <p:cNvSpPr/>
          <p:nvPr/>
        </p:nvSpPr>
        <p:spPr bwMode="auto">
          <a:xfrm>
            <a:off x="667027" y="3369003"/>
            <a:ext cx="10969192" cy="1777403"/>
          </a:xfrm>
          <a:prstGeom prst="rect">
            <a:avLst/>
          </a:prstGeom>
          <a:ln>
            <a:headEnd type="none" w="med" len="med"/>
            <a:tailEnd type="none" w="med" len="med"/>
          </a:ln>
        </p:spPr>
        <p:style>
          <a:lnRef idx="3">
            <a:schemeClr val="lt1"/>
          </a:lnRef>
          <a:fillRef idx="1">
            <a:schemeClr val="dk1"/>
          </a:fillRef>
          <a:effectRef idx="1">
            <a:schemeClr val="dk1"/>
          </a:effectRef>
          <a:fontRef idx="minor">
            <a:schemeClr val="lt1"/>
          </a:fontRef>
        </p:style>
        <p:txBody>
          <a:bodyPr rot="0" spcFirstLastPara="0" vertOverflow="overflow" horzOverflow="overflow" vert="vert270"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r>
              <a:rPr lang="en-US" sz="2448" dirty="0">
                <a:gradFill>
                  <a:gsLst>
                    <a:gs pos="0">
                      <a:srgbClr val="FFFFFF"/>
                    </a:gs>
                    <a:gs pos="100000">
                      <a:srgbClr val="FFFFFF"/>
                    </a:gs>
                  </a:gsLst>
                  <a:lin ang="5400000" scaled="0"/>
                </a:gradFill>
                <a:latin typeface="Segoe UI Semilight"/>
                <a:ea typeface="Segoe UI" pitchFamily="34" charset="0"/>
                <a:cs typeface="Segoe UI" pitchFamily="34" charset="0"/>
              </a:rPr>
              <a:t>Linux</a:t>
            </a:r>
          </a:p>
        </p:txBody>
      </p:sp>
      <p:sp>
        <p:nvSpPr>
          <p:cNvPr id="7" name="Rectangle 6"/>
          <p:cNvSpPr/>
          <p:nvPr/>
        </p:nvSpPr>
        <p:spPr bwMode="auto">
          <a:xfrm>
            <a:off x="1866089" y="1545670"/>
            <a:ext cx="1813396" cy="1111765"/>
          </a:xfrm>
          <a:prstGeom prst="rect">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448" dirty="0">
                <a:gradFill>
                  <a:gsLst>
                    <a:gs pos="0">
                      <a:srgbClr val="FFFFFF"/>
                    </a:gs>
                    <a:gs pos="100000">
                      <a:srgbClr val="FFFFFF"/>
                    </a:gs>
                  </a:gsLst>
                  <a:lin ang="5400000" scaled="0"/>
                </a:gradFill>
                <a:latin typeface="Segoe UI Semilight"/>
                <a:ea typeface="Segoe UI" pitchFamily="34" charset="0"/>
                <a:cs typeface="Segoe UI" pitchFamily="34" charset="0"/>
              </a:rPr>
              <a:t>Process</a:t>
            </a:r>
          </a:p>
        </p:txBody>
      </p:sp>
      <p:sp>
        <p:nvSpPr>
          <p:cNvPr id="8" name="Rectangle 7"/>
          <p:cNvSpPr/>
          <p:nvPr/>
        </p:nvSpPr>
        <p:spPr bwMode="auto">
          <a:xfrm>
            <a:off x="4033777" y="1545670"/>
            <a:ext cx="1813396" cy="1111765"/>
          </a:xfrm>
          <a:prstGeom prst="rect">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448" dirty="0">
                <a:gradFill>
                  <a:gsLst>
                    <a:gs pos="0">
                      <a:srgbClr val="FFFFFF"/>
                    </a:gs>
                    <a:gs pos="100000">
                      <a:srgbClr val="FFFFFF"/>
                    </a:gs>
                  </a:gsLst>
                  <a:lin ang="5400000" scaled="0"/>
                </a:gradFill>
                <a:latin typeface="Segoe UI Semilight"/>
                <a:ea typeface="Segoe UI" pitchFamily="34" charset="0"/>
                <a:cs typeface="Segoe UI" pitchFamily="34" charset="0"/>
              </a:rPr>
              <a:t>Windows Server Container</a:t>
            </a:r>
          </a:p>
        </p:txBody>
      </p:sp>
      <p:sp>
        <p:nvSpPr>
          <p:cNvPr id="10" name="Rectangle 9"/>
          <p:cNvSpPr/>
          <p:nvPr/>
        </p:nvSpPr>
        <p:spPr bwMode="auto">
          <a:xfrm>
            <a:off x="6201464" y="1545670"/>
            <a:ext cx="1813396" cy="1111765"/>
          </a:xfrm>
          <a:prstGeom prst="rect">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448" dirty="0">
                <a:gradFill>
                  <a:gsLst>
                    <a:gs pos="0">
                      <a:srgbClr val="FFFFFF"/>
                    </a:gs>
                    <a:gs pos="100000">
                      <a:srgbClr val="FFFFFF"/>
                    </a:gs>
                  </a:gsLst>
                  <a:lin ang="5400000" scaled="0"/>
                </a:gradFill>
                <a:latin typeface="Segoe UI Semilight"/>
                <a:ea typeface="Segoe UI" pitchFamily="34" charset="0"/>
                <a:cs typeface="Segoe UI" pitchFamily="34" charset="0"/>
              </a:rPr>
              <a:t>Hyper-V Container</a:t>
            </a:r>
          </a:p>
        </p:txBody>
      </p:sp>
      <p:sp>
        <p:nvSpPr>
          <p:cNvPr id="11" name="Rectangle 10"/>
          <p:cNvSpPr/>
          <p:nvPr/>
        </p:nvSpPr>
        <p:spPr bwMode="auto">
          <a:xfrm>
            <a:off x="8369152" y="1545670"/>
            <a:ext cx="1813396" cy="1111765"/>
          </a:xfrm>
          <a:prstGeom prst="rect">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448" dirty="0">
                <a:gradFill>
                  <a:gsLst>
                    <a:gs pos="0">
                      <a:srgbClr val="FFFFFF"/>
                    </a:gs>
                    <a:gs pos="100000">
                      <a:srgbClr val="FFFFFF"/>
                    </a:gs>
                  </a:gsLst>
                  <a:lin ang="5400000" scaled="0"/>
                </a:gradFill>
                <a:latin typeface="Segoe UI Semilight"/>
                <a:ea typeface="Segoe UI" pitchFamily="34" charset="0"/>
                <a:cs typeface="Segoe UI" pitchFamily="34" charset="0"/>
              </a:rPr>
              <a:t>Virtual Machine</a:t>
            </a:r>
          </a:p>
        </p:txBody>
      </p:sp>
      <p:sp>
        <p:nvSpPr>
          <p:cNvPr id="12" name="Rectangle 11"/>
          <p:cNvSpPr/>
          <p:nvPr/>
        </p:nvSpPr>
        <p:spPr bwMode="auto">
          <a:xfrm>
            <a:off x="1866089" y="3683467"/>
            <a:ext cx="1813396" cy="1111765"/>
          </a:xfrm>
          <a:prstGeom prst="rect">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448" dirty="0">
                <a:gradFill>
                  <a:gsLst>
                    <a:gs pos="0">
                      <a:srgbClr val="FFFFFF"/>
                    </a:gs>
                    <a:gs pos="100000">
                      <a:srgbClr val="FFFFFF"/>
                    </a:gs>
                  </a:gsLst>
                  <a:lin ang="5400000" scaled="0"/>
                </a:gradFill>
                <a:latin typeface="Segoe UI Semilight"/>
                <a:ea typeface="Segoe UI" pitchFamily="34" charset="0"/>
                <a:cs typeface="Segoe UI" pitchFamily="34" charset="0"/>
              </a:rPr>
              <a:t>Process</a:t>
            </a:r>
          </a:p>
        </p:txBody>
      </p:sp>
      <p:sp>
        <p:nvSpPr>
          <p:cNvPr id="13" name="Rectangle 12"/>
          <p:cNvSpPr/>
          <p:nvPr/>
        </p:nvSpPr>
        <p:spPr bwMode="auto">
          <a:xfrm>
            <a:off x="4033777" y="3683467"/>
            <a:ext cx="1813396" cy="1111765"/>
          </a:xfrm>
          <a:prstGeom prst="rect">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448" dirty="0">
                <a:gradFill>
                  <a:gsLst>
                    <a:gs pos="0">
                      <a:srgbClr val="FFFFFF"/>
                    </a:gs>
                    <a:gs pos="100000">
                      <a:srgbClr val="FFFFFF"/>
                    </a:gs>
                  </a:gsLst>
                  <a:lin ang="5400000" scaled="0"/>
                </a:gradFill>
                <a:latin typeface="Segoe UI Semilight"/>
                <a:ea typeface="Segoe UI" pitchFamily="34" charset="0"/>
                <a:cs typeface="Segoe UI" pitchFamily="34" charset="0"/>
              </a:rPr>
              <a:t>Linux Container</a:t>
            </a:r>
          </a:p>
        </p:txBody>
      </p:sp>
      <p:sp>
        <p:nvSpPr>
          <p:cNvPr id="15" name="Rectangle 14"/>
          <p:cNvSpPr/>
          <p:nvPr/>
        </p:nvSpPr>
        <p:spPr bwMode="auto">
          <a:xfrm>
            <a:off x="8369152" y="3683467"/>
            <a:ext cx="1813396" cy="1111765"/>
          </a:xfrm>
          <a:prstGeom prst="rect">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448" dirty="0">
                <a:gradFill>
                  <a:gsLst>
                    <a:gs pos="0">
                      <a:srgbClr val="FFFFFF"/>
                    </a:gs>
                    <a:gs pos="100000">
                      <a:srgbClr val="FFFFFF"/>
                    </a:gs>
                  </a:gsLst>
                  <a:lin ang="5400000" scaled="0"/>
                </a:gradFill>
                <a:latin typeface="Segoe UI Semilight"/>
                <a:ea typeface="Segoe UI" pitchFamily="34" charset="0"/>
                <a:cs typeface="Segoe UI" pitchFamily="34" charset="0"/>
              </a:rPr>
              <a:t>Virtual Machine</a:t>
            </a:r>
          </a:p>
        </p:txBody>
      </p:sp>
      <p:sp>
        <p:nvSpPr>
          <p:cNvPr id="17" name="Rectangle 16"/>
          <p:cNvSpPr/>
          <p:nvPr/>
        </p:nvSpPr>
        <p:spPr bwMode="auto">
          <a:xfrm>
            <a:off x="1866088" y="2657435"/>
            <a:ext cx="3981084" cy="33281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448" dirty="0">
                <a:gradFill>
                  <a:gsLst>
                    <a:gs pos="0">
                      <a:srgbClr val="FFFFFF"/>
                    </a:gs>
                    <a:gs pos="100000">
                      <a:srgbClr val="FFFFFF"/>
                    </a:gs>
                  </a:gsLst>
                  <a:lin ang="5400000" scaled="0"/>
                </a:gradFill>
                <a:latin typeface="Segoe UI Semilight"/>
                <a:ea typeface="Segoe UI" pitchFamily="34" charset="0"/>
                <a:cs typeface="Segoe UI" pitchFamily="34" charset="0"/>
              </a:rPr>
              <a:t>Shared Kernel</a:t>
            </a:r>
          </a:p>
        </p:txBody>
      </p:sp>
      <p:sp>
        <p:nvSpPr>
          <p:cNvPr id="18" name="Rectangle 17"/>
          <p:cNvSpPr/>
          <p:nvPr/>
        </p:nvSpPr>
        <p:spPr bwMode="auto">
          <a:xfrm>
            <a:off x="1866088" y="4795231"/>
            <a:ext cx="3981084" cy="30118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448" dirty="0">
                <a:gradFill>
                  <a:gsLst>
                    <a:gs pos="0">
                      <a:srgbClr val="FFFFFF"/>
                    </a:gs>
                    <a:gs pos="100000">
                      <a:srgbClr val="FFFFFF"/>
                    </a:gs>
                  </a:gsLst>
                  <a:lin ang="5400000" scaled="0"/>
                </a:gradFill>
                <a:latin typeface="Segoe UI Semilight"/>
                <a:ea typeface="Segoe UI" pitchFamily="34" charset="0"/>
                <a:cs typeface="Segoe UI" pitchFamily="34" charset="0"/>
              </a:rPr>
              <a:t>Shared Kernel</a:t>
            </a:r>
          </a:p>
        </p:txBody>
      </p:sp>
    </p:spTree>
    <p:extLst>
      <p:ext uri="{BB962C8B-B14F-4D97-AF65-F5344CB8AC3E}">
        <p14:creationId xmlns:p14="http://schemas.microsoft.com/office/powerpoint/2010/main" val="1518809419"/>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Why containers</a:t>
            </a:r>
          </a:p>
        </p:txBody>
      </p:sp>
      <p:sp>
        <p:nvSpPr>
          <p:cNvPr id="4" name="Text Placeholder 3"/>
          <p:cNvSpPr>
            <a:spLocks noGrp="1"/>
          </p:cNvSpPr>
          <p:nvPr>
            <p:ph type="body" sz="quarter" idx="10"/>
          </p:nvPr>
        </p:nvSpPr>
        <p:spPr>
          <a:xfrm>
            <a:off x="275546" y="1211287"/>
            <a:ext cx="11887100" cy="5222963"/>
          </a:xfrm>
        </p:spPr>
        <p:txBody>
          <a:bodyPr/>
          <a:lstStyle/>
          <a:p>
            <a:r>
              <a:rPr lang="en-US" dirty="0"/>
              <a:t>Immutable environment</a:t>
            </a:r>
          </a:p>
          <a:p>
            <a:pPr lvl="1"/>
            <a:r>
              <a:rPr lang="en-US" dirty="0"/>
              <a:t>Container image has all application dependencies</a:t>
            </a:r>
          </a:p>
          <a:p>
            <a:pPr lvl="1"/>
            <a:r>
              <a:rPr lang="en-US" dirty="0"/>
              <a:t>High portability limiting “works on my machine”</a:t>
            </a:r>
          </a:p>
          <a:p>
            <a:r>
              <a:rPr lang="en-US" dirty="0"/>
              <a:t>Resource governance</a:t>
            </a:r>
          </a:p>
          <a:p>
            <a:pPr lvl="1"/>
            <a:r>
              <a:rPr lang="en-US" dirty="0"/>
              <a:t>Declarative resource limits for memory, </a:t>
            </a:r>
            <a:r>
              <a:rPr lang="en-US" dirty="0" err="1"/>
              <a:t>cpu</a:t>
            </a:r>
            <a:r>
              <a:rPr lang="en-US" dirty="0"/>
              <a:t>, </a:t>
            </a:r>
            <a:r>
              <a:rPr lang="en-US" dirty="0" err="1"/>
              <a:t>io</a:t>
            </a:r>
            <a:r>
              <a:rPr lang="en-US" dirty="0"/>
              <a:t>, etc.</a:t>
            </a:r>
          </a:p>
          <a:p>
            <a:pPr lvl="1"/>
            <a:r>
              <a:rPr lang="en-US" dirty="0"/>
              <a:t>Service Fabric offers this for *all* services (containerized or not)</a:t>
            </a:r>
          </a:p>
          <a:p>
            <a:r>
              <a:rPr lang="en-US" dirty="0"/>
              <a:t>Isolation </a:t>
            </a:r>
          </a:p>
          <a:p>
            <a:pPr lvl="1"/>
            <a:r>
              <a:rPr lang="en-US" dirty="0"/>
              <a:t>Containers spoof isolated OS instance</a:t>
            </a:r>
          </a:p>
          <a:p>
            <a:pPr lvl="1"/>
            <a:r>
              <a:rPr lang="en-US" dirty="0"/>
              <a:t>Limit impact of other applications in other containers</a:t>
            </a:r>
          </a:p>
          <a:p>
            <a:pPr lvl="1"/>
            <a:endParaRPr lang="en-US" dirty="0"/>
          </a:p>
        </p:txBody>
      </p:sp>
    </p:spTree>
    <p:extLst>
      <p:ext uri="{BB962C8B-B14F-4D97-AF65-F5344CB8AC3E}">
        <p14:creationId xmlns:p14="http://schemas.microsoft.com/office/powerpoint/2010/main" val="4219915874"/>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D661E-3D1C-466A-920F-1B1CE4736621}"/>
              </a:ext>
            </a:extLst>
          </p:cNvPr>
          <p:cNvSpPr>
            <a:spLocks noGrp="1"/>
          </p:cNvSpPr>
          <p:nvPr>
            <p:ph type="title"/>
          </p:nvPr>
        </p:nvSpPr>
        <p:spPr/>
        <p:txBody>
          <a:bodyPr/>
          <a:lstStyle/>
          <a:p>
            <a:r>
              <a:rPr lang="en-US" dirty="0"/>
              <a:t>Azure Container Service (ACS)</a:t>
            </a:r>
          </a:p>
        </p:txBody>
      </p:sp>
      <p:sp>
        <p:nvSpPr>
          <p:cNvPr id="3" name="Text Placeholder 2">
            <a:extLst>
              <a:ext uri="{FF2B5EF4-FFF2-40B4-BE49-F238E27FC236}">
                <a16:creationId xmlns:a16="http://schemas.microsoft.com/office/drawing/2014/main" id="{C7268B9B-6605-4C71-857D-8ADBB8BD382C}"/>
              </a:ext>
            </a:extLst>
          </p:cNvPr>
          <p:cNvSpPr>
            <a:spLocks noGrp="1"/>
          </p:cNvSpPr>
          <p:nvPr>
            <p:ph type="body" sz="quarter" idx="10"/>
          </p:nvPr>
        </p:nvSpPr>
        <p:spPr>
          <a:xfrm>
            <a:off x="274702" y="1211287"/>
            <a:ext cx="11888787" cy="1181862"/>
          </a:xfrm>
        </p:spPr>
        <p:txBody>
          <a:bodyPr/>
          <a:lstStyle/>
          <a:p>
            <a:r>
              <a:rPr lang="en-US" dirty="0"/>
              <a:t>Quickly deploy a production ready Kubernetes, DC/OS, or Docker Swarm cluster</a:t>
            </a:r>
          </a:p>
        </p:txBody>
      </p:sp>
    </p:spTree>
    <p:extLst>
      <p:ext uri="{BB962C8B-B14F-4D97-AF65-F5344CB8AC3E}">
        <p14:creationId xmlns:p14="http://schemas.microsoft.com/office/powerpoint/2010/main" val="833036263"/>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About Me</a:t>
            </a:r>
          </a:p>
        </p:txBody>
      </p:sp>
      <p:pic>
        <p:nvPicPr>
          <p:cNvPr id="11" name="Picture 10"/>
          <p:cNvPicPr>
            <a:picLocks noChangeAspect="1"/>
          </p:cNvPicPr>
          <p:nvPr/>
        </p:nvPicPr>
        <p:blipFill rotWithShape="1">
          <a:blip r:embed="rId3"/>
          <a:srcRect l="584" t="9952" r="2677" b="15206"/>
          <a:stretch/>
        </p:blipFill>
        <p:spPr>
          <a:xfrm>
            <a:off x="503237" y="1211262"/>
            <a:ext cx="2514600" cy="2514600"/>
          </a:xfrm>
          <a:custGeom>
            <a:avLst/>
            <a:gdLst>
              <a:gd name="connsiteX0" fmla="*/ 0 w 2514600"/>
              <a:gd name="connsiteY0" fmla="*/ 0 h 2514600"/>
              <a:gd name="connsiteX1" fmla="*/ 2514600 w 2514600"/>
              <a:gd name="connsiteY1" fmla="*/ 0 h 2514600"/>
              <a:gd name="connsiteX2" fmla="*/ 2514600 w 2514600"/>
              <a:gd name="connsiteY2" fmla="*/ 2514600 h 2514600"/>
              <a:gd name="connsiteX3" fmla="*/ 0 w 2514600"/>
              <a:gd name="connsiteY3" fmla="*/ 2514600 h 2514600"/>
            </a:gdLst>
            <a:ahLst/>
            <a:cxnLst>
              <a:cxn ang="0">
                <a:pos x="connsiteX0" y="connsiteY0"/>
              </a:cxn>
              <a:cxn ang="0">
                <a:pos x="connsiteX1" y="connsiteY1"/>
              </a:cxn>
              <a:cxn ang="0">
                <a:pos x="connsiteX2" y="connsiteY2"/>
              </a:cxn>
              <a:cxn ang="0">
                <a:pos x="connsiteX3" y="connsiteY3"/>
              </a:cxn>
            </a:cxnLst>
            <a:rect l="l" t="t" r="r" b="b"/>
            <a:pathLst>
              <a:path w="2514600" h="2514600">
                <a:moveTo>
                  <a:pt x="0" y="0"/>
                </a:moveTo>
                <a:lnTo>
                  <a:pt x="2514600" y="0"/>
                </a:lnTo>
                <a:lnTo>
                  <a:pt x="2514600" y="2514600"/>
                </a:lnTo>
                <a:lnTo>
                  <a:pt x="0" y="2514600"/>
                </a:lnTo>
                <a:close/>
              </a:path>
            </a:pathLst>
          </a:custGeom>
        </p:spPr>
      </p:pic>
      <p:sp>
        <p:nvSpPr>
          <p:cNvPr id="12" name="Rectangle 11"/>
          <p:cNvSpPr/>
          <p:nvPr/>
        </p:nvSpPr>
        <p:spPr bwMode="auto">
          <a:xfrm>
            <a:off x="3017837" y="1211262"/>
            <a:ext cx="8382000" cy="25146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spcBef>
                <a:spcPts val="600"/>
              </a:spcBef>
              <a:spcAft>
                <a:spcPts val="600"/>
              </a:spcAft>
            </a:pPr>
            <a:r>
              <a:rPr lang="en-US" sz="2000" b="1" dirty="0">
                <a:solidFill>
                  <a:schemeClr val="tx1"/>
                </a:solidFill>
                <a:ea typeface="Segoe UI Light" charset="0"/>
                <a:cs typeface="Segoe UI Light" charset="0"/>
              </a:rPr>
              <a:t>Shawn </a:t>
            </a:r>
            <a:r>
              <a:rPr lang="en-US" sz="2000" b="1" dirty="0" err="1">
                <a:solidFill>
                  <a:schemeClr val="tx1"/>
                </a:solidFill>
                <a:ea typeface="Segoe UI Light" charset="0"/>
                <a:cs typeface="Segoe UI Light" charset="0"/>
              </a:rPr>
              <a:t>Weisfeld</a:t>
            </a:r>
            <a:endParaRPr lang="en-US" sz="2000" b="1" dirty="0">
              <a:solidFill>
                <a:schemeClr val="tx1"/>
              </a:solidFill>
              <a:ea typeface="Segoe UI Light" charset="0"/>
              <a:cs typeface="Segoe UI Light" charset="0"/>
            </a:endParaRPr>
          </a:p>
          <a:p>
            <a:pPr>
              <a:spcBef>
                <a:spcPts val="600"/>
              </a:spcBef>
              <a:spcAft>
                <a:spcPts val="600"/>
              </a:spcAft>
            </a:pPr>
            <a:r>
              <a:rPr lang="en-US" sz="2000" dirty="0">
                <a:solidFill>
                  <a:schemeClr val="tx1"/>
                </a:solidFill>
                <a:ea typeface="Segoe UI Light" charset="0"/>
                <a:cs typeface="Segoe UI Light" charset="0"/>
              </a:rPr>
              <a:t>Cloud Solution Architect</a:t>
            </a:r>
          </a:p>
          <a:p>
            <a:pPr>
              <a:spcBef>
                <a:spcPts val="600"/>
              </a:spcBef>
              <a:spcAft>
                <a:spcPts val="600"/>
              </a:spcAft>
            </a:pPr>
            <a:r>
              <a:rPr lang="en-US" sz="2000" dirty="0">
                <a:solidFill>
                  <a:schemeClr val="tx1"/>
                </a:solidFill>
                <a:ea typeface="Segoe UI Light" charset="0"/>
                <a:cs typeface="Segoe UI Light" charset="0"/>
              </a:rPr>
              <a:t>Microsoft – One Commercial Partner Technical Team</a:t>
            </a:r>
          </a:p>
          <a:p>
            <a:pPr>
              <a:spcBef>
                <a:spcPts val="600"/>
              </a:spcBef>
              <a:spcAft>
                <a:spcPts val="600"/>
              </a:spcAft>
            </a:pPr>
            <a:r>
              <a:rPr lang="en-US" sz="2000" u="sng" dirty="0">
                <a:solidFill>
                  <a:schemeClr val="bg1"/>
                </a:solidFill>
                <a:hlinkClick r:id="rId4"/>
              </a:rPr>
              <a:t>sweisfel@microsoft.com</a:t>
            </a:r>
            <a:r>
              <a:rPr lang="en-US" sz="2000" u="sng" dirty="0">
                <a:solidFill>
                  <a:schemeClr val="bg1"/>
                </a:solidFill>
              </a:rPr>
              <a:t> </a:t>
            </a:r>
            <a:endParaRPr lang="en-US" sz="2000" dirty="0">
              <a:solidFill>
                <a:schemeClr val="tx1"/>
              </a:solidFill>
              <a:ea typeface="Segoe UI Light" charset="0"/>
              <a:cs typeface="Segoe UI Light" charset="0"/>
            </a:endParaRPr>
          </a:p>
          <a:p>
            <a:pPr>
              <a:spcBef>
                <a:spcPts val="600"/>
              </a:spcBef>
              <a:spcAft>
                <a:spcPts val="600"/>
              </a:spcAft>
            </a:pPr>
            <a:r>
              <a:rPr lang="en-US" sz="2000" dirty="0">
                <a:solidFill>
                  <a:schemeClr val="tx1"/>
                </a:solidFill>
                <a:ea typeface="Segoe UI Light" charset="0"/>
                <a:cs typeface="Segoe UI Light" charset="0"/>
              </a:rPr>
              <a:t>Austin, TX</a:t>
            </a:r>
          </a:p>
        </p:txBody>
      </p:sp>
      <p:sp>
        <p:nvSpPr>
          <p:cNvPr id="3" name="Rectangle 2">
            <a:extLst>
              <a:ext uri="{FF2B5EF4-FFF2-40B4-BE49-F238E27FC236}">
                <a16:creationId xmlns:a16="http://schemas.microsoft.com/office/drawing/2014/main" id="{782FCC54-BCA2-4295-B2DE-564BF05B260F}"/>
              </a:ext>
            </a:extLst>
          </p:cNvPr>
          <p:cNvSpPr/>
          <p:nvPr/>
        </p:nvSpPr>
        <p:spPr>
          <a:xfrm>
            <a:off x="808037" y="5021262"/>
            <a:ext cx="7246664" cy="461665"/>
          </a:xfrm>
          <a:prstGeom prst="rect">
            <a:avLst/>
          </a:prstGeom>
        </p:spPr>
        <p:txBody>
          <a:bodyPr wrap="none">
            <a:spAutoFit/>
          </a:bodyPr>
          <a:lstStyle/>
          <a:p>
            <a:r>
              <a:rPr lang="en-US" sz="2400" dirty="0"/>
              <a:t>Download Slides @ </a:t>
            </a:r>
            <a:r>
              <a:rPr lang="en-US" sz="2400" dirty="0">
                <a:hlinkClick r:id="rId5"/>
              </a:rPr>
              <a:t>https://aka.ms/Angelbeat/Shawn</a:t>
            </a:r>
            <a:r>
              <a:rPr lang="en-US" sz="2400" dirty="0"/>
              <a:t> </a:t>
            </a:r>
          </a:p>
        </p:txBody>
      </p:sp>
    </p:spTree>
    <p:extLst>
      <p:ext uri="{BB962C8B-B14F-4D97-AF65-F5344CB8AC3E}">
        <p14:creationId xmlns:p14="http://schemas.microsoft.com/office/powerpoint/2010/main" val="615709689"/>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E9E56C-C492-48F7-AA3D-C024F1BF5E55}"/>
              </a:ext>
            </a:extLst>
          </p:cNvPr>
          <p:cNvSpPr>
            <a:spLocks noGrp="1"/>
          </p:cNvSpPr>
          <p:nvPr>
            <p:ph type="title"/>
          </p:nvPr>
        </p:nvSpPr>
        <p:spPr/>
        <p:txBody>
          <a:bodyPr/>
          <a:lstStyle/>
          <a:p>
            <a:r>
              <a:rPr lang="en-US" dirty="0"/>
              <a:t>Azure Container Service (AKS) – Managed K8S</a:t>
            </a:r>
            <a:br>
              <a:rPr lang="en-US" dirty="0"/>
            </a:br>
            <a:endParaRPr lang="en-US" dirty="0"/>
          </a:p>
        </p:txBody>
      </p:sp>
      <p:sp>
        <p:nvSpPr>
          <p:cNvPr id="3" name="Text Placeholder 2">
            <a:extLst>
              <a:ext uri="{FF2B5EF4-FFF2-40B4-BE49-F238E27FC236}">
                <a16:creationId xmlns:a16="http://schemas.microsoft.com/office/drawing/2014/main" id="{9B55E263-56D6-45FE-AA85-CE127984DD44}"/>
              </a:ext>
            </a:extLst>
          </p:cNvPr>
          <p:cNvSpPr>
            <a:spLocks noGrp="1"/>
          </p:cNvSpPr>
          <p:nvPr>
            <p:ph type="body" sz="quarter" idx="10"/>
          </p:nvPr>
        </p:nvSpPr>
        <p:spPr>
          <a:xfrm>
            <a:off x="274702" y="1211287"/>
            <a:ext cx="11888787" cy="5583067"/>
          </a:xfrm>
        </p:spPr>
        <p:txBody>
          <a:bodyPr/>
          <a:lstStyle/>
          <a:p>
            <a:r>
              <a:rPr lang="en-US" sz="2800" dirty="0"/>
              <a:t>Easy to use</a:t>
            </a:r>
          </a:p>
          <a:p>
            <a:pPr lvl="1"/>
            <a:r>
              <a:rPr lang="en-US" sz="2000" dirty="0"/>
              <a:t>Fastest path to Kubernetes on Azure</a:t>
            </a:r>
          </a:p>
          <a:p>
            <a:pPr lvl="1"/>
            <a:r>
              <a:rPr lang="en-US" sz="2000" dirty="0"/>
              <a:t>Up and running with 3 simple commands</a:t>
            </a:r>
          </a:p>
          <a:p>
            <a:pPr lvl="1"/>
            <a:endParaRPr lang="en-US" sz="2000" dirty="0"/>
          </a:p>
          <a:p>
            <a:r>
              <a:rPr lang="en-US" sz="2800" dirty="0"/>
              <a:t>Easy to manage</a:t>
            </a:r>
          </a:p>
          <a:p>
            <a:pPr lvl="1"/>
            <a:r>
              <a:rPr lang="en-US" sz="2000" dirty="0"/>
              <a:t>Automated upgrades and patching</a:t>
            </a:r>
          </a:p>
          <a:p>
            <a:pPr lvl="1"/>
            <a:r>
              <a:rPr lang="en-US" sz="2000" dirty="0"/>
              <a:t>Easily scale the cluster up and down</a:t>
            </a:r>
          </a:p>
          <a:p>
            <a:pPr lvl="1"/>
            <a:r>
              <a:rPr lang="en-US" sz="2000" dirty="0"/>
              <a:t>Self-healing control plane</a:t>
            </a:r>
          </a:p>
          <a:p>
            <a:pPr lvl="1"/>
            <a:endParaRPr lang="en-US" sz="2000" dirty="0"/>
          </a:p>
          <a:p>
            <a:r>
              <a:rPr lang="en-US" sz="2800" dirty="0"/>
              <a:t>Uses Open APIs</a:t>
            </a:r>
          </a:p>
          <a:p>
            <a:pPr lvl="1"/>
            <a:r>
              <a:rPr lang="en-US" sz="2000" dirty="0"/>
              <a:t>100% upstream Kubernetes</a:t>
            </a:r>
          </a:p>
          <a:p>
            <a:endParaRPr lang="en-US" sz="2800" dirty="0"/>
          </a:p>
          <a:p>
            <a:r>
              <a:rPr lang="en-US" sz="2800" dirty="0"/>
              <a:t>You only pay for the VMs running your containers!</a:t>
            </a:r>
          </a:p>
          <a:p>
            <a:pPr lvl="1"/>
            <a:endParaRPr lang="en-US" sz="2000" dirty="0"/>
          </a:p>
        </p:txBody>
      </p:sp>
    </p:spTree>
    <p:extLst>
      <p:ext uri="{BB962C8B-B14F-4D97-AF65-F5344CB8AC3E}">
        <p14:creationId xmlns:p14="http://schemas.microsoft.com/office/powerpoint/2010/main" val="780299168"/>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12BBE0-9D93-4CA6-8B04-FE9792AD241C}"/>
              </a:ext>
            </a:extLst>
          </p:cNvPr>
          <p:cNvSpPr>
            <a:spLocks noGrp="1"/>
          </p:cNvSpPr>
          <p:nvPr>
            <p:ph type="title"/>
          </p:nvPr>
        </p:nvSpPr>
        <p:spPr/>
        <p:txBody>
          <a:bodyPr/>
          <a:lstStyle/>
          <a:p>
            <a:r>
              <a:rPr lang="en-US" dirty="0"/>
              <a:t>Azure Container Instances (ACI)</a:t>
            </a:r>
          </a:p>
        </p:txBody>
      </p:sp>
      <p:sp>
        <p:nvSpPr>
          <p:cNvPr id="3" name="Text Placeholder 2">
            <a:extLst>
              <a:ext uri="{FF2B5EF4-FFF2-40B4-BE49-F238E27FC236}">
                <a16:creationId xmlns:a16="http://schemas.microsoft.com/office/drawing/2014/main" id="{D5765174-DB82-4293-8AC0-29457AF1D185}"/>
              </a:ext>
            </a:extLst>
          </p:cNvPr>
          <p:cNvSpPr>
            <a:spLocks noGrp="1"/>
          </p:cNvSpPr>
          <p:nvPr>
            <p:ph type="body" sz="quarter" idx="10"/>
          </p:nvPr>
        </p:nvSpPr>
        <p:spPr>
          <a:xfrm>
            <a:off x="274702" y="1211287"/>
            <a:ext cx="11888787" cy="2400657"/>
          </a:xfrm>
        </p:spPr>
        <p:txBody>
          <a:bodyPr/>
          <a:lstStyle/>
          <a:p>
            <a:r>
              <a:rPr lang="en-US" dirty="0"/>
              <a:t>You deploy your docker containers. </a:t>
            </a:r>
          </a:p>
          <a:p>
            <a:r>
              <a:rPr lang="en-US" dirty="0"/>
              <a:t>Windows or Linux</a:t>
            </a:r>
          </a:p>
          <a:p>
            <a:r>
              <a:rPr lang="en-US" dirty="0"/>
              <a:t>Pay for the CPU and Memory you request, billed by the second.</a:t>
            </a:r>
          </a:p>
        </p:txBody>
      </p:sp>
    </p:spTree>
    <p:extLst>
      <p:ext uri="{BB962C8B-B14F-4D97-AF65-F5344CB8AC3E}">
        <p14:creationId xmlns:p14="http://schemas.microsoft.com/office/powerpoint/2010/main" val="3635918486"/>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95AFDC-3819-4056-8490-37C23AD15F67}"/>
              </a:ext>
            </a:extLst>
          </p:cNvPr>
          <p:cNvSpPr>
            <a:spLocks noGrp="1"/>
          </p:cNvSpPr>
          <p:nvPr>
            <p:ph type="title"/>
          </p:nvPr>
        </p:nvSpPr>
        <p:spPr/>
        <p:txBody>
          <a:bodyPr/>
          <a:lstStyle/>
          <a:p>
            <a:r>
              <a:rPr lang="en-US" dirty="0"/>
              <a:t>Service Fabric</a:t>
            </a:r>
          </a:p>
        </p:txBody>
      </p:sp>
      <p:pic>
        <p:nvPicPr>
          <p:cNvPr id="4" name="Picture 3">
            <a:extLst>
              <a:ext uri="{FF2B5EF4-FFF2-40B4-BE49-F238E27FC236}">
                <a16:creationId xmlns:a16="http://schemas.microsoft.com/office/drawing/2014/main" id="{04E778BB-4517-4F71-AB44-0E91D76E074F}"/>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backgroundMark x1="76842" y1="25439" x2="76842" y2="25439"/>
                        <a14:backgroundMark x1="31579" y1="97368" x2="31579" y2="97368"/>
                      </a14:backgroundRemoval>
                    </a14:imgEffect>
                  </a14:imgLayer>
                </a14:imgProps>
              </a:ext>
            </a:extLst>
          </a:blip>
          <a:stretch>
            <a:fillRect/>
          </a:stretch>
        </p:blipFill>
        <p:spPr>
          <a:xfrm>
            <a:off x="2978290" y="4222933"/>
            <a:ext cx="922889" cy="1107466"/>
          </a:xfrm>
          <a:prstGeom prst="rect">
            <a:avLst/>
          </a:prstGeom>
        </p:spPr>
      </p:pic>
      <p:pic>
        <p:nvPicPr>
          <p:cNvPr id="5" name="Picture 4">
            <a:extLst>
              <a:ext uri="{FF2B5EF4-FFF2-40B4-BE49-F238E27FC236}">
                <a16:creationId xmlns:a16="http://schemas.microsoft.com/office/drawing/2014/main" id="{86147401-7960-44D0-8B0D-F8ECC943FB30}"/>
              </a:ext>
            </a:extLst>
          </p:cNvPr>
          <p:cNvPicPr>
            <a:picLocks noChangeAspect="1"/>
          </p:cNvPicPr>
          <p:nvPr/>
        </p:nvPicPr>
        <p:blipFill>
          <a:blip r:embed="rId5"/>
          <a:stretch>
            <a:fillRect/>
          </a:stretch>
        </p:blipFill>
        <p:spPr>
          <a:xfrm>
            <a:off x="1299264" y="5199267"/>
            <a:ext cx="1412423" cy="987548"/>
          </a:xfrm>
          <a:prstGeom prst="rect">
            <a:avLst/>
          </a:prstGeom>
        </p:spPr>
      </p:pic>
      <p:sp>
        <p:nvSpPr>
          <p:cNvPr id="6" name="Pentagon 5">
            <a:extLst>
              <a:ext uri="{FF2B5EF4-FFF2-40B4-BE49-F238E27FC236}">
                <a16:creationId xmlns:a16="http://schemas.microsoft.com/office/drawing/2014/main" id="{9F42FF77-86D3-4F5C-96FA-B5AE49B16B46}"/>
              </a:ext>
            </a:extLst>
          </p:cNvPr>
          <p:cNvSpPr/>
          <p:nvPr/>
        </p:nvSpPr>
        <p:spPr bwMode="auto">
          <a:xfrm rot="5400000">
            <a:off x="10399994" y="3601296"/>
            <a:ext cx="1134514" cy="1596481"/>
          </a:xfrm>
          <a:prstGeom prst="homePlate">
            <a:avLst>
              <a:gd name="adj" fmla="val 38432"/>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 name="Hexagon 6">
            <a:extLst>
              <a:ext uri="{FF2B5EF4-FFF2-40B4-BE49-F238E27FC236}">
                <a16:creationId xmlns:a16="http://schemas.microsoft.com/office/drawing/2014/main" id="{E381A851-9095-45C8-8F46-2D65012885D6}"/>
              </a:ext>
            </a:extLst>
          </p:cNvPr>
          <p:cNvSpPr>
            <a:spLocks noChangeAspect="1"/>
          </p:cNvSpPr>
          <p:nvPr/>
        </p:nvSpPr>
        <p:spPr bwMode="auto">
          <a:xfrm>
            <a:off x="1618620" y="2905038"/>
            <a:ext cx="665805" cy="575921"/>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 name="Hexagon 7">
            <a:extLst>
              <a:ext uri="{FF2B5EF4-FFF2-40B4-BE49-F238E27FC236}">
                <a16:creationId xmlns:a16="http://schemas.microsoft.com/office/drawing/2014/main" id="{5894249A-5E88-477C-9BCD-DC883BF96E8C}"/>
              </a:ext>
            </a:extLst>
          </p:cNvPr>
          <p:cNvSpPr>
            <a:spLocks noChangeAspect="1"/>
          </p:cNvSpPr>
          <p:nvPr/>
        </p:nvSpPr>
        <p:spPr bwMode="auto">
          <a:xfrm>
            <a:off x="2754062" y="2905038"/>
            <a:ext cx="665805" cy="575921"/>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 name="Hexagon 8">
            <a:extLst>
              <a:ext uri="{FF2B5EF4-FFF2-40B4-BE49-F238E27FC236}">
                <a16:creationId xmlns:a16="http://schemas.microsoft.com/office/drawing/2014/main" id="{48CA29FE-AECB-481D-A4D9-53B02B06242D}"/>
              </a:ext>
            </a:extLst>
          </p:cNvPr>
          <p:cNvSpPr>
            <a:spLocks noChangeAspect="1"/>
          </p:cNvSpPr>
          <p:nvPr/>
        </p:nvSpPr>
        <p:spPr bwMode="auto">
          <a:xfrm>
            <a:off x="3848115" y="2905038"/>
            <a:ext cx="665805" cy="575921"/>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 name="Hexagon 9">
            <a:extLst>
              <a:ext uri="{FF2B5EF4-FFF2-40B4-BE49-F238E27FC236}">
                <a16:creationId xmlns:a16="http://schemas.microsoft.com/office/drawing/2014/main" id="{92BFF4A7-3775-43F6-B50B-7EDCBB98F6EE}"/>
              </a:ext>
            </a:extLst>
          </p:cNvPr>
          <p:cNvSpPr>
            <a:spLocks noChangeAspect="1"/>
          </p:cNvSpPr>
          <p:nvPr/>
        </p:nvSpPr>
        <p:spPr bwMode="auto">
          <a:xfrm>
            <a:off x="4971569" y="2905038"/>
            <a:ext cx="665805" cy="575921"/>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 name="Hexagon 10">
            <a:extLst>
              <a:ext uri="{FF2B5EF4-FFF2-40B4-BE49-F238E27FC236}">
                <a16:creationId xmlns:a16="http://schemas.microsoft.com/office/drawing/2014/main" id="{E15DC721-6E69-4B8A-B8B7-A4D086A58E82}"/>
              </a:ext>
            </a:extLst>
          </p:cNvPr>
          <p:cNvSpPr>
            <a:spLocks noChangeAspect="1"/>
          </p:cNvSpPr>
          <p:nvPr/>
        </p:nvSpPr>
        <p:spPr bwMode="auto">
          <a:xfrm>
            <a:off x="6095022" y="2905038"/>
            <a:ext cx="665805" cy="575921"/>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 name="Hexagon 11">
            <a:extLst>
              <a:ext uri="{FF2B5EF4-FFF2-40B4-BE49-F238E27FC236}">
                <a16:creationId xmlns:a16="http://schemas.microsoft.com/office/drawing/2014/main" id="{8EB533A1-0988-44F4-BE3A-BC1442270F67}"/>
              </a:ext>
            </a:extLst>
          </p:cNvPr>
          <p:cNvSpPr>
            <a:spLocks noChangeAspect="1"/>
          </p:cNvSpPr>
          <p:nvPr/>
        </p:nvSpPr>
        <p:spPr bwMode="auto">
          <a:xfrm>
            <a:off x="7198994" y="2905038"/>
            <a:ext cx="665805" cy="575921"/>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 name="Hexagon 12">
            <a:extLst>
              <a:ext uri="{FF2B5EF4-FFF2-40B4-BE49-F238E27FC236}">
                <a16:creationId xmlns:a16="http://schemas.microsoft.com/office/drawing/2014/main" id="{880661D7-A505-48CA-AED2-0EAFE197F831}"/>
              </a:ext>
            </a:extLst>
          </p:cNvPr>
          <p:cNvSpPr>
            <a:spLocks noChangeAspect="1"/>
          </p:cNvSpPr>
          <p:nvPr/>
        </p:nvSpPr>
        <p:spPr bwMode="auto">
          <a:xfrm>
            <a:off x="8305146" y="2905038"/>
            <a:ext cx="665805" cy="575921"/>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 name="Hexagon 13">
            <a:extLst>
              <a:ext uri="{FF2B5EF4-FFF2-40B4-BE49-F238E27FC236}">
                <a16:creationId xmlns:a16="http://schemas.microsoft.com/office/drawing/2014/main" id="{6081045A-0315-42FD-BEF8-1D4F0DB91C80}"/>
              </a:ext>
            </a:extLst>
          </p:cNvPr>
          <p:cNvSpPr>
            <a:spLocks noChangeAspect="1"/>
          </p:cNvSpPr>
          <p:nvPr/>
        </p:nvSpPr>
        <p:spPr bwMode="auto">
          <a:xfrm>
            <a:off x="9425154" y="2905038"/>
            <a:ext cx="665805" cy="575921"/>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 name="Hexagon 14">
            <a:extLst>
              <a:ext uri="{FF2B5EF4-FFF2-40B4-BE49-F238E27FC236}">
                <a16:creationId xmlns:a16="http://schemas.microsoft.com/office/drawing/2014/main" id="{539FB262-01BE-4B47-9468-56CB97DB087E}"/>
              </a:ext>
            </a:extLst>
          </p:cNvPr>
          <p:cNvSpPr>
            <a:spLocks noChangeAspect="1"/>
          </p:cNvSpPr>
          <p:nvPr/>
        </p:nvSpPr>
        <p:spPr bwMode="auto">
          <a:xfrm>
            <a:off x="10515013" y="2905038"/>
            <a:ext cx="665805" cy="575921"/>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 name="Pentagon 15">
            <a:extLst>
              <a:ext uri="{FF2B5EF4-FFF2-40B4-BE49-F238E27FC236}">
                <a16:creationId xmlns:a16="http://schemas.microsoft.com/office/drawing/2014/main" id="{D71CF2CC-0294-4C02-8B3E-7EF5BEA12344}"/>
              </a:ext>
            </a:extLst>
          </p:cNvPr>
          <p:cNvSpPr/>
          <p:nvPr/>
        </p:nvSpPr>
        <p:spPr bwMode="auto">
          <a:xfrm rot="5400000">
            <a:off x="1297950" y="3623199"/>
            <a:ext cx="1134514" cy="1596481"/>
          </a:xfrm>
          <a:prstGeom prst="homePlate">
            <a:avLst>
              <a:gd name="adj" fmla="val 38432"/>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7" name="Pentagon 16">
            <a:extLst>
              <a:ext uri="{FF2B5EF4-FFF2-40B4-BE49-F238E27FC236}">
                <a16:creationId xmlns:a16="http://schemas.microsoft.com/office/drawing/2014/main" id="{10359327-32C8-4BAE-95AE-3F72F0FFB841}"/>
              </a:ext>
            </a:extLst>
          </p:cNvPr>
          <p:cNvSpPr/>
          <p:nvPr/>
        </p:nvSpPr>
        <p:spPr bwMode="auto">
          <a:xfrm rot="5400000">
            <a:off x="7312139" y="3623199"/>
            <a:ext cx="1134514" cy="1596481"/>
          </a:xfrm>
          <a:prstGeom prst="homePlate">
            <a:avLst>
              <a:gd name="adj" fmla="val 38432"/>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 name="Pentagon 17">
            <a:extLst>
              <a:ext uri="{FF2B5EF4-FFF2-40B4-BE49-F238E27FC236}">
                <a16:creationId xmlns:a16="http://schemas.microsoft.com/office/drawing/2014/main" id="{EA065A4C-BFE1-411C-826A-274572FDD12F}"/>
              </a:ext>
            </a:extLst>
          </p:cNvPr>
          <p:cNvSpPr/>
          <p:nvPr/>
        </p:nvSpPr>
        <p:spPr bwMode="auto">
          <a:xfrm rot="5400000">
            <a:off x="4327066" y="3623199"/>
            <a:ext cx="1134514" cy="1596481"/>
          </a:xfrm>
          <a:prstGeom prst="homePlate">
            <a:avLst>
              <a:gd name="adj" fmla="val 38432"/>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 name="Rectangle 18">
            <a:extLst>
              <a:ext uri="{FF2B5EF4-FFF2-40B4-BE49-F238E27FC236}">
                <a16:creationId xmlns:a16="http://schemas.microsoft.com/office/drawing/2014/main" id="{474E565A-6515-43CF-B13F-D7757B77249C}"/>
              </a:ext>
            </a:extLst>
          </p:cNvPr>
          <p:cNvSpPr/>
          <p:nvPr/>
        </p:nvSpPr>
        <p:spPr bwMode="auto">
          <a:xfrm>
            <a:off x="1065781" y="3185641"/>
            <a:ext cx="10691738" cy="950089"/>
          </a:xfrm>
          <a:prstGeom prst="rect">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0" name="Group 19">
            <a:extLst>
              <a:ext uri="{FF2B5EF4-FFF2-40B4-BE49-F238E27FC236}">
                <a16:creationId xmlns:a16="http://schemas.microsoft.com/office/drawing/2014/main" id="{6AAA9B11-8A9A-43DD-A8F7-096F18E2C455}"/>
              </a:ext>
            </a:extLst>
          </p:cNvPr>
          <p:cNvGrpSpPr/>
          <p:nvPr/>
        </p:nvGrpSpPr>
        <p:grpSpPr>
          <a:xfrm>
            <a:off x="1065780" y="1617822"/>
            <a:ext cx="10691751" cy="1510662"/>
            <a:chOff x="880533" y="1857930"/>
            <a:chExt cx="10706923" cy="1512807"/>
          </a:xfrm>
        </p:grpSpPr>
        <p:sp>
          <p:nvSpPr>
            <p:cNvPr id="21" name="Hexagon 20">
              <a:extLst>
                <a:ext uri="{FF2B5EF4-FFF2-40B4-BE49-F238E27FC236}">
                  <a16:creationId xmlns:a16="http://schemas.microsoft.com/office/drawing/2014/main" id="{F462B5CD-EB35-4044-97C4-39A2E933AADB}"/>
                </a:ext>
              </a:extLst>
            </p:cNvPr>
            <p:cNvSpPr>
              <a:spLocks noChangeAspect="1"/>
            </p:cNvSpPr>
            <p:nvPr/>
          </p:nvSpPr>
          <p:spPr bwMode="auto">
            <a:xfrm>
              <a:off x="880533" y="2175933"/>
              <a:ext cx="666750" cy="576739"/>
            </a:xfrm>
            <a:prstGeom prst="hexagon">
              <a:avLst/>
            </a:prstGeom>
            <a:solidFill>
              <a:srgbClr val="0078D7">
                <a:lumMod val="40000"/>
                <a:lumOff val="60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2" name="Hexagon 21">
              <a:extLst>
                <a:ext uri="{FF2B5EF4-FFF2-40B4-BE49-F238E27FC236}">
                  <a16:creationId xmlns:a16="http://schemas.microsoft.com/office/drawing/2014/main" id="{AC7BE3F2-9756-4E9B-838F-B37041A70948}"/>
                </a:ext>
              </a:extLst>
            </p:cNvPr>
            <p:cNvSpPr>
              <a:spLocks noChangeAspect="1"/>
            </p:cNvSpPr>
            <p:nvPr/>
          </p:nvSpPr>
          <p:spPr bwMode="auto">
            <a:xfrm>
              <a:off x="1438686" y="1866396"/>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3" name="Hexagon 22">
              <a:extLst>
                <a:ext uri="{FF2B5EF4-FFF2-40B4-BE49-F238E27FC236}">
                  <a16:creationId xmlns:a16="http://schemas.microsoft.com/office/drawing/2014/main" id="{9720E211-A345-4A9D-AF5D-1B91602DCE69}"/>
                </a:ext>
              </a:extLst>
            </p:cNvPr>
            <p:cNvSpPr>
              <a:spLocks noChangeAspect="1"/>
            </p:cNvSpPr>
            <p:nvPr/>
          </p:nvSpPr>
          <p:spPr bwMode="auto">
            <a:xfrm>
              <a:off x="1438686" y="2484462"/>
              <a:ext cx="666750" cy="576739"/>
            </a:xfrm>
            <a:prstGeom prst="hexagon">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 name="Hexagon 23">
              <a:extLst>
                <a:ext uri="{FF2B5EF4-FFF2-40B4-BE49-F238E27FC236}">
                  <a16:creationId xmlns:a16="http://schemas.microsoft.com/office/drawing/2014/main" id="{92201E26-A58A-4F3A-8112-0CBB8D3E33D7}"/>
                </a:ext>
              </a:extLst>
            </p:cNvPr>
            <p:cNvSpPr>
              <a:spLocks noChangeAspect="1"/>
            </p:cNvSpPr>
            <p:nvPr/>
          </p:nvSpPr>
          <p:spPr bwMode="auto">
            <a:xfrm>
              <a:off x="1996839" y="2175932"/>
              <a:ext cx="666750" cy="576739"/>
            </a:xfrm>
            <a:prstGeom prst="hexagon">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 name="Hexagon 24">
              <a:extLst>
                <a:ext uri="{FF2B5EF4-FFF2-40B4-BE49-F238E27FC236}">
                  <a16:creationId xmlns:a16="http://schemas.microsoft.com/office/drawing/2014/main" id="{B0651109-D67E-4FD2-B20B-DEF5A0FEB329}"/>
                </a:ext>
              </a:extLst>
            </p:cNvPr>
            <p:cNvSpPr>
              <a:spLocks noChangeAspect="1"/>
            </p:cNvSpPr>
            <p:nvPr/>
          </p:nvSpPr>
          <p:spPr bwMode="auto">
            <a:xfrm>
              <a:off x="1996839" y="2793998"/>
              <a:ext cx="666750" cy="576739"/>
            </a:xfrm>
            <a:prstGeom prst="hexagon">
              <a:avLst/>
            </a:prstGeom>
            <a:solidFill>
              <a:srgbClr val="0078D7">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 name="Hexagon 25">
              <a:extLst>
                <a:ext uri="{FF2B5EF4-FFF2-40B4-BE49-F238E27FC236}">
                  <a16:creationId xmlns:a16="http://schemas.microsoft.com/office/drawing/2014/main" id="{52A12EEE-7AE6-45EE-8867-1DBA558D7964}"/>
                </a:ext>
              </a:extLst>
            </p:cNvPr>
            <p:cNvSpPr>
              <a:spLocks noChangeAspect="1"/>
            </p:cNvSpPr>
            <p:nvPr/>
          </p:nvSpPr>
          <p:spPr bwMode="auto">
            <a:xfrm>
              <a:off x="880533" y="2793997"/>
              <a:ext cx="666750" cy="576739"/>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 name="Hexagon 26">
              <a:extLst>
                <a:ext uri="{FF2B5EF4-FFF2-40B4-BE49-F238E27FC236}">
                  <a16:creationId xmlns:a16="http://schemas.microsoft.com/office/drawing/2014/main" id="{86FD6E6A-61EA-409F-BE37-AF2E03063EFD}"/>
                </a:ext>
              </a:extLst>
            </p:cNvPr>
            <p:cNvSpPr>
              <a:spLocks noChangeAspect="1"/>
            </p:cNvSpPr>
            <p:nvPr/>
          </p:nvSpPr>
          <p:spPr bwMode="auto">
            <a:xfrm>
              <a:off x="2554992" y="1866396"/>
              <a:ext cx="666750" cy="576739"/>
            </a:xfrm>
            <a:prstGeom prst="hexagon">
              <a:avLst/>
            </a:prstGeom>
            <a:solidFill>
              <a:srgbClr val="0078D7">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 name="Hexagon 27">
              <a:extLst>
                <a:ext uri="{FF2B5EF4-FFF2-40B4-BE49-F238E27FC236}">
                  <a16:creationId xmlns:a16="http://schemas.microsoft.com/office/drawing/2014/main" id="{87230BDD-C6D9-4065-BBFC-5B7DB1A238AE}"/>
                </a:ext>
              </a:extLst>
            </p:cNvPr>
            <p:cNvSpPr>
              <a:spLocks noChangeAspect="1"/>
            </p:cNvSpPr>
            <p:nvPr/>
          </p:nvSpPr>
          <p:spPr bwMode="auto">
            <a:xfrm>
              <a:off x="2554992" y="2484462"/>
              <a:ext cx="666750" cy="576739"/>
            </a:xfrm>
            <a:prstGeom prst="hexagon">
              <a:avLst/>
            </a:prstGeom>
            <a:solidFill>
              <a:srgbClr val="0078D7">
                <a:lumMod val="40000"/>
                <a:lumOff val="60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9" name="Hexagon 28">
              <a:extLst>
                <a:ext uri="{FF2B5EF4-FFF2-40B4-BE49-F238E27FC236}">
                  <a16:creationId xmlns:a16="http://schemas.microsoft.com/office/drawing/2014/main" id="{6F73CAF5-195A-49B3-9CA4-FD1B0136F8CE}"/>
                </a:ext>
              </a:extLst>
            </p:cNvPr>
            <p:cNvSpPr>
              <a:spLocks noChangeAspect="1"/>
            </p:cNvSpPr>
            <p:nvPr/>
          </p:nvSpPr>
          <p:spPr bwMode="auto">
            <a:xfrm>
              <a:off x="3113145" y="2175933"/>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 name="Hexagon 29">
              <a:extLst>
                <a:ext uri="{FF2B5EF4-FFF2-40B4-BE49-F238E27FC236}">
                  <a16:creationId xmlns:a16="http://schemas.microsoft.com/office/drawing/2014/main" id="{BCF50739-6DA2-4A12-915A-F25012B0EDB6}"/>
                </a:ext>
              </a:extLst>
            </p:cNvPr>
            <p:cNvSpPr>
              <a:spLocks noChangeAspect="1"/>
            </p:cNvSpPr>
            <p:nvPr/>
          </p:nvSpPr>
          <p:spPr bwMode="auto">
            <a:xfrm>
              <a:off x="3671298" y="1866396"/>
              <a:ext cx="666750" cy="576739"/>
            </a:xfrm>
            <a:prstGeom prst="hexagon">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1" name="Hexagon 30">
              <a:extLst>
                <a:ext uri="{FF2B5EF4-FFF2-40B4-BE49-F238E27FC236}">
                  <a16:creationId xmlns:a16="http://schemas.microsoft.com/office/drawing/2014/main" id="{910C318D-D57C-49C8-88D4-CA3339D71B32}"/>
                </a:ext>
              </a:extLst>
            </p:cNvPr>
            <p:cNvSpPr>
              <a:spLocks noChangeAspect="1"/>
            </p:cNvSpPr>
            <p:nvPr/>
          </p:nvSpPr>
          <p:spPr bwMode="auto">
            <a:xfrm>
              <a:off x="3671298" y="2484462"/>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2" name="Hexagon 31">
              <a:extLst>
                <a:ext uri="{FF2B5EF4-FFF2-40B4-BE49-F238E27FC236}">
                  <a16:creationId xmlns:a16="http://schemas.microsoft.com/office/drawing/2014/main" id="{201F63F8-6850-44B8-A5FB-DF7901D167DE}"/>
                </a:ext>
              </a:extLst>
            </p:cNvPr>
            <p:cNvSpPr>
              <a:spLocks noChangeAspect="1"/>
            </p:cNvSpPr>
            <p:nvPr/>
          </p:nvSpPr>
          <p:spPr bwMode="auto">
            <a:xfrm>
              <a:off x="4229451" y="2175932"/>
              <a:ext cx="666750" cy="576739"/>
            </a:xfrm>
            <a:prstGeom prst="hexagon">
              <a:avLst/>
            </a:prstGeom>
            <a:solidFill>
              <a:srgbClr val="0078D7">
                <a:lumMod val="40000"/>
                <a:lumOff val="60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 name="Hexagon 32">
              <a:extLst>
                <a:ext uri="{FF2B5EF4-FFF2-40B4-BE49-F238E27FC236}">
                  <a16:creationId xmlns:a16="http://schemas.microsoft.com/office/drawing/2014/main" id="{7DAC628D-502E-4852-A343-67BAA1F6B465}"/>
                </a:ext>
              </a:extLst>
            </p:cNvPr>
            <p:cNvSpPr>
              <a:spLocks noChangeAspect="1"/>
            </p:cNvSpPr>
            <p:nvPr/>
          </p:nvSpPr>
          <p:spPr bwMode="auto">
            <a:xfrm>
              <a:off x="4229451" y="2793998"/>
              <a:ext cx="666750" cy="576739"/>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4" name="Hexagon 33">
              <a:extLst>
                <a:ext uri="{FF2B5EF4-FFF2-40B4-BE49-F238E27FC236}">
                  <a16:creationId xmlns:a16="http://schemas.microsoft.com/office/drawing/2014/main" id="{C0B373EF-A748-4CA4-8EB2-3180702CC9B6}"/>
                </a:ext>
              </a:extLst>
            </p:cNvPr>
            <p:cNvSpPr>
              <a:spLocks noChangeAspect="1"/>
            </p:cNvSpPr>
            <p:nvPr/>
          </p:nvSpPr>
          <p:spPr bwMode="auto">
            <a:xfrm>
              <a:off x="3113145" y="2793997"/>
              <a:ext cx="666750" cy="576739"/>
            </a:xfrm>
            <a:prstGeom prst="hexagon">
              <a:avLst/>
            </a:prstGeom>
            <a:solidFill>
              <a:srgbClr val="0078D7">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5" name="Hexagon 34">
              <a:extLst>
                <a:ext uri="{FF2B5EF4-FFF2-40B4-BE49-F238E27FC236}">
                  <a16:creationId xmlns:a16="http://schemas.microsoft.com/office/drawing/2014/main" id="{8CAB87B2-3AFE-4709-BA2B-575C1330340C}"/>
                </a:ext>
              </a:extLst>
            </p:cNvPr>
            <p:cNvSpPr>
              <a:spLocks noChangeAspect="1"/>
            </p:cNvSpPr>
            <p:nvPr/>
          </p:nvSpPr>
          <p:spPr bwMode="auto">
            <a:xfrm>
              <a:off x="4787604" y="1866396"/>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6" name="Hexagon 35">
              <a:extLst>
                <a:ext uri="{FF2B5EF4-FFF2-40B4-BE49-F238E27FC236}">
                  <a16:creationId xmlns:a16="http://schemas.microsoft.com/office/drawing/2014/main" id="{28949AB8-CA44-4A7F-A6BE-FF55BB9C7C29}"/>
                </a:ext>
              </a:extLst>
            </p:cNvPr>
            <p:cNvSpPr>
              <a:spLocks noChangeAspect="1"/>
            </p:cNvSpPr>
            <p:nvPr/>
          </p:nvSpPr>
          <p:spPr bwMode="auto">
            <a:xfrm>
              <a:off x="4787604" y="2484462"/>
              <a:ext cx="666750" cy="576739"/>
            </a:xfrm>
            <a:prstGeom prst="hexagon">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7" name="Hexagon 36">
              <a:extLst>
                <a:ext uri="{FF2B5EF4-FFF2-40B4-BE49-F238E27FC236}">
                  <a16:creationId xmlns:a16="http://schemas.microsoft.com/office/drawing/2014/main" id="{E50ECAA7-495F-4742-B102-D5857170F7A0}"/>
                </a:ext>
              </a:extLst>
            </p:cNvPr>
            <p:cNvSpPr>
              <a:spLocks noChangeAspect="1"/>
            </p:cNvSpPr>
            <p:nvPr/>
          </p:nvSpPr>
          <p:spPr bwMode="auto">
            <a:xfrm>
              <a:off x="5342466" y="2167466"/>
              <a:ext cx="666750" cy="576739"/>
            </a:xfrm>
            <a:prstGeom prst="hexagon">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8" name="Hexagon 37">
              <a:extLst>
                <a:ext uri="{FF2B5EF4-FFF2-40B4-BE49-F238E27FC236}">
                  <a16:creationId xmlns:a16="http://schemas.microsoft.com/office/drawing/2014/main" id="{3F58DA4D-705B-4565-A165-28BFF3DC1354}"/>
                </a:ext>
              </a:extLst>
            </p:cNvPr>
            <p:cNvSpPr>
              <a:spLocks noChangeAspect="1"/>
            </p:cNvSpPr>
            <p:nvPr/>
          </p:nvSpPr>
          <p:spPr bwMode="auto">
            <a:xfrm>
              <a:off x="5900619" y="1866396"/>
              <a:ext cx="666750" cy="576739"/>
            </a:xfrm>
            <a:prstGeom prst="hexagon">
              <a:avLst/>
            </a:prstGeom>
            <a:solidFill>
              <a:srgbClr val="0078D7">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9" name="Hexagon 38">
              <a:extLst>
                <a:ext uri="{FF2B5EF4-FFF2-40B4-BE49-F238E27FC236}">
                  <a16:creationId xmlns:a16="http://schemas.microsoft.com/office/drawing/2014/main" id="{92A42983-699F-46E2-A1C6-C9807B990E97}"/>
                </a:ext>
              </a:extLst>
            </p:cNvPr>
            <p:cNvSpPr>
              <a:spLocks noChangeAspect="1"/>
            </p:cNvSpPr>
            <p:nvPr/>
          </p:nvSpPr>
          <p:spPr bwMode="auto">
            <a:xfrm>
              <a:off x="5900619" y="2484462"/>
              <a:ext cx="666750" cy="576739"/>
            </a:xfrm>
            <a:prstGeom prst="hexagon">
              <a:avLst/>
            </a:prstGeom>
            <a:solidFill>
              <a:srgbClr val="0078D7">
                <a:lumMod val="40000"/>
                <a:lumOff val="60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0" name="Hexagon 39">
              <a:extLst>
                <a:ext uri="{FF2B5EF4-FFF2-40B4-BE49-F238E27FC236}">
                  <a16:creationId xmlns:a16="http://schemas.microsoft.com/office/drawing/2014/main" id="{9C5F3EFB-57A1-4CDB-85D7-F7D4E3BC2017}"/>
                </a:ext>
              </a:extLst>
            </p:cNvPr>
            <p:cNvSpPr>
              <a:spLocks noChangeAspect="1"/>
            </p:cNvSpPr>
            <p:nvPr/>
          </p:nvSpPr>
          <p:spPr bwMode="auto">
            <a:xfrm>
              <a:off x="6458772" y="2175932"/>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1" name="Hexagon 40">
              <a:extLst>
                <a:ext uri="{FF2B5EF4-FFF2-40B4-BE49-F238E27FC236}">
                  <a16:creationId xmlns:a16="http://schemas.microsoft.com/office/drawing/2014/main" id="{DA6272FC-A418-474A-A700-9921826670D4}"/>
                </a:ext>
              </a:extLst>
            </p:cNvPr>
            <p:cNvSpPr>
              <a:spLocks noChangeAspect="1"/>
            </p:cNvSpPr>
            <p:nvPr/>
          </p:nvSpPr>
          <p:spPr bwMode="auto">
            <a:xfrm>
              <a:off x="6458772" y="2793998"/>
              <a:ext cx="666750" cy="576739"/>
            </a:xfrm>
            <a:prstGeom prst="hexagon">
              <a:avLst/>
            </a:prstGeom>
            <a:solidFill>
              <a:srgbClr val="0078D7">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2" name="Hexagon 41">
              <a:extLst>
                <a:ext uri="{FF2B5EF4-FFF2-40B4-BE49-F238E27FC236}">
                  <a16:creationId xmlns:a16="http://schemas.microsoft.com/office/drawing/2014/main" id="{30350D53-8CD6-4FDA-B9ED-E124101897E4}"/>
                </a:ext>
              </a:extLst>
            </p:cNvPr>
            <p:cNvSpPr>
              <a:spLocks noChangeAspect="1"/>
            </p:cNvSpPr>
            <p:nvPr/>
          </p:nvSpPr>
          <p:spPr bwMode="auto">
            <a:xfrm>
              <a:off x="5342466" y="2785530"/>
              <a:ext cx="666750" cy="576739"/>
            </a:xfrm>
            <a:prstGeom prst="hexagon">
              <a:avLst/>
            </a:prstGeom>
            <a:solidFill>
              <a:srgbClr val="0078D7">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3" name="Hexagon 42">
              <a:extLst>
                <a:ext uri="{FF2B5EF4-FFF2-40B4-BE49-F238E27FC236}">
                  <a16:creationId xmlns:a16="http://schemas.microsoft.com/office/drawing/2014/main" id="{AF11B000-D1C7-42DB-BAB1-F97DBBBB1C2F}"/>
                </a:ext>
              </a:extLst>
            </p:cNvPr>
            <p:cNvSpPr>
              <a:spLocks noChangeAspect="1"/>
            </p:cNvSpPr>
            <p:nvPr/>
          </p:nvSpPr>
          <p:spPr bwMode="auto">
            <a:xfrm>
              <a:off x="7016925" y="1866396"/>
              <a:ext cx="666750" cy="576739"/>
            </a:xfrm>
            <a:prstGeom prst="hexagon">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4" name="Hexagon 43">
              <a:extLst>
                <a:ext uri="{FF2B5EF4-FFF2-40B4-BE49-F238E27FC236}">
                  <a16:creationId xmlns:a16="http://schemas.microsoft.com/office/drawing/2014/main" id="{CF5EDA55-B2D5-42CA-BA96-7D1CBCA25D28}"/>
                </a:ext>
              </a:extLst>
            </p:cNvPr>
            <p:cNvSpPr>
              <a:spLocks noChangeAspect="1"/>
            </p:cNvSpPr>
            <p:nvPr/>
          </p:nvSpPr>
          <p:spPr bwMode="auto">
            <a:xfrm>
              <a:off x="7016925" y="2484462"/>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5" name="Hexagon 44">
              <a:extLst>
                <a:ext uri="{FF2B5EF4-FFF2-40B4-BE49-F238E27FC236}">
                  <a16:creationId xmlns:a16="http://schemas.microsoft.com/office/drawing/2014/main" id="{DFC2AFB6-D570-42F7-946B-F388D7461B05}"/>
                </a:ext>
              </a:extLst>
            </p:cNvPr>
            <p:cNvSpPr>
              <a:spLocks noChangeAspect="1"/>
            </p:cNvSpPr>
            <p:nvPr/>
          </p:nvSpPr>
          <p:spPr bwMode="auto">
            <a:xfrm>
              <a:off x="7575078" y="2175933"/>
              <a:ext cx="666750" cy="576739"/>
            </a:xfrm>
            <a:prstGeom prst="hexagon">
              <a:avLst/>
            </a:prstGeom>
            <a:solidFill>
              <a:srgbClr val="0078D7">
                <a:lumMod val="40000"/>
                <a:lumOff val="60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6" name="Hexagon 45">
              <a:extLst>
                <a:ext uri="{FF2B5EF4-FFF2-40B4-BE49-F238E27FC236}">
                  <a16:creationId xmlns:a16="http://schemas.microsoft.com/office/drawing/2014/main" id="{5C031F00-F4A1-4A11-82E8-C955B89B8AF1}"/>
                </a:ext>
              </a:extLst>
            </p:cNvPr>
            <p:cNvSpPr>
              <a:spLocks noChangeAspect="1"/>
            </p:cNvSpPr>
            <p:nvPr/>
          </p:nvSpPr>
          <p:spPr bwMode="auto">
            <a:xfrm>
              <a:off x="8133231" y="1866396"/>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7" name="Hexagon 46">
              <a:extLst>
                <a:ext uri="{FF2B5EF4-FFF2-40B4-BE49-F238E27FC236}">
                  <a16:creationId xmlns:a16="http://schemas.microsoft.com/office/drawing/2014/main" id="{9920B687-2E9D-47BE-97AA-44083BB51EFC}"/>
                </a:ext>
              </a:extLst>
            </p:cNvPr>
            <p:cNvSpPr>
              <a:spLocks noChangeAspect="1"/>
            </p:cNvSpPr>
            <p:nvPr/>
          </p:nvSpPr>
          <p:spPr bwMode="auto">
            <a:xfrm>
              <a:off x="8133231" y="2484462"/>
              <a:ext cx="666750" cy="576739"/>
            </a:xfrm>
            <a:prstGeom prst="hexagon">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8" name="Hexagon 47">
              <a:extLst>
                <a:ext uri="{FF2B5EF4-FFF2-40B4-BE49-F238E27FC236}">
                  <a16:creationId xmlns:a16="http://schemas.microsoft.com/office/drawing/2014/main" id="{719F321C-6E03-4016-BB23-805A3D358013}"/>
                </a:ext>
              </a:extLst>
            </p:cNvPr>
            <p:cNvSpPr>
              <a:spLocks noChangeAspect="1"/>
            </p:cNvSpPr>
            <p:nvPr/>
          </p:nvSpPr>
          <p:spPr bwMode="auto">
            <a:xfrm>
              <a:off x="8691384" y="2175932"/>
              <a:ext cx="666750" cy="576739"/>
            </a:xfrm>
            <a:prstGeom prst="hexagon">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9" name="Hexagon 48">
              <a:extLst>
                <a:ext uri="{FF2B5EF4-FFF2-40B4-BE49-F238E27FC236}">
                  <a16:creationId xmlns:a16="http://schemas.microsoft.com/office/drawing/2014/main" id="{578DAB43-3B57-47C4-BC2C-60F6993C02ED}"/>
                </a:ext>
              </a:extLst>
            </p:cNvPr>
            <p:cNvSpPr>
              <a:spLocks noChangeAspect="1"/>
            </p:cNvSpPr>
            <p:nvPr/>
          </p:nvSpPr>
          <p:spPr bwMode="auto">
            <a:xfrm>
              <a:off x="8691384" y="2793998"/>
              <a:ext cx="666750" cy="576739"/>
            </a:xfrm>
            <a:prstGeom prst="hexagon">
              <a:avLst/>
            </a:prstGeom>
            <a:solidFill>
              <a:srgbClr val="0078D7">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 name="Hexagon 49">
              <a:extLst>
                <a:ext uri="{FF2B5EF4-FFF2-40B4-BE49-F238E27FC236}">
                  <a16:creationId xmlns:a16="http://schemas.microsoft.com/office/drawing/2014/main" id="{58AD56DA-243F-4AA3-9534-5A0814EC902E}"/>
                </a:ext>
              </a:extLst>
            </p:cNvPr>
            <p:cNvSpPr>
              <a:spLocks noChangeAspect="1"/>
            </p:cNvSpPr>
            <p:nvPr/>
          </p:nvSpPr>
          <p:spPr bwMode="auto">
            <a:xfrm>
              <a:off x="7575078" y="2793997"/>
              <a:ext cx="666750" cy="576739"/>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1" name="Hexagon 50">
              <a:extLst>
                <a:ext uri="{FF2B5EF4-FFF2-40B4-BE49-F238E27FC236}">
                  <a16:creationId xmlns:a16="http://schemas.microsoft.com/office/drawing/2014/main" id="{A98E825A-BA82-4F2D-B11F-03CDC3BC935A}"/>
                </a:ext>
              </a:extLst>
            </p:cNvPr>
            <p:cNvSpPr>
              <a:spLocks noChangeAspect="1"/>
            </p:cNvSpPr>
            <p:nvPr/>
          </p:nvSpPr>
          <p:spPr bwMode="auto">
            <a:xfrm>
              <a:off x="9249537" y="1866396"/>
              <a:ext cx="666750" cy="576739"/>
            </a:xfrm>
            <a:prstGeom prst="hexagon">
              <a:avLst/>
            </a:prstGeom>
            <a:solidFill>
              <a:srgbClr val="0078D7">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2" name="Hexagon 51">
              <a:extLst>
                <a:ext uri="{FF2B5EF4-FFF2-40B4-BE49-F238E27FC236}">
                  <a16:creationId xmlns:a16="http://schemas.microsoft.com/office/drawing/2014/main" id="{514C99A5-E2F8-436E-9EF3-4476A08AD5D8}"/>
                </a:ext>
              </a:extLst>
            </p:cNvPr>
            <p:cNvSpPr>
              <a:spLocks noChangeAspect="1"/>
            </p:cNvSpPr>
            <p:nvPr/>
          </p:nvSpPr>
          <p:spPr bwMode="auto">
            <a:xfrm>
              <a:off x="9249537" y="2484462"/>
              <a:ext cx="666750" cy="576739"/>
            </a:xfrm>
            <a:prstGeom prst="hexagon">
              <a:avLst/>
            </a:prstGeom>
            <a:solidFill>
              <a:srgbClr val="0078D7">
                <a:lumMod val="40000"/>
                <a:lumOff val="60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3" name="Hexagon 52">
              <a:extLst>
                <a:ext uri="{FF2B5EF4-FFF2-40B4-BE49-F238E27FC236}">
                  <a16:creationId xmlns:a16="http://schemas.microsoft.com/office/drawing/2014/main" id="{9B9C9CCC-9C1C-4483-8618-B370EB0C0DD9}"/>
                </a:ext>
              </a:extLst>
            </p:cNvPr>
            <p:cNvSpPr>
              <a:spLocks noChangeAspect="1"/>
            </p:cNvSpPr>
            <p:nvPr/>
          </p:nvSpPr>
          <p:spPr bwMode="auto">
            <a:xfrm>
              <a:off x="9804400" y="2167467"/>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4" name="Hexagon 53">
              <a:extLst>
                <a:ext uri="{FF2B5EF4-FFF2-40B4-BE49-F238E27FC236}">
                  <a16:creationId xmlns:a16="http://schemas.microsoft.com/office/drawing/2014/main" id="{A2150A10-B208-4900-A088-CAC0F1EF9993}"/>
                </a:ext>
              </a:extLst>
            </p:cNvPr>
            <p:cNvSpPr>
              <a:spLocks noChangeAspect="1"/>
            </p:cNvSpPr>
            <p:nvPr/>
          </p:nvSpPr>
          <p:spPr bwMode="auto">
            <a:xfrm>
              <a:off x="10362553" y="1857930"/>
              <a:ext cx="666750" cy="576739"/>
            </a:xfrm>
            <a:prstGeom prst="hexagon">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5" name="Hexagon 54">
              <a:extLst>
                <a:ext uri="{FF2B5EF4-FFF2-40B4-BE49-F238E27FC236}">
                  <a16:creationId xmlns:a16="http://schemas.microsoft.com/office/drawing/2014/main" id="{F6F7E704-A572-4808-AB65-F311E4A6DC19}"/>
                </a:ext>
              </a:extLst>
            </p:cNvPr>
            <p:cNvSpPr>
              <a:spLocks noChangeAspect="1"/>
            </p:cNvSpPr>
            <p:nvPr/>
          </p:nvSpPr>
          <p:spPr bwMode="auto">
            <a:xfrm>
              <a:off x="10362553" y="2475996"/>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6" name="Hexagon 55">
              <a:extLst>
                <a:ext uri="{FF2B5EF4-FFF2-40B4-BE49-F238E27FC236}">
                  <a16:creationId xmlns:a16="http://schemas.microsoft.com/office/drawing/2014/main" id="{8761DAA9-FA1F-436A-916A-80BBC27CB2E9}"/>
                </a:ext>
              </a:extLst>
            </p:cNvPr>
            <p:cNvSpPr>
              <a:spLocks noChangeAspect="1"/>
            </p:cNvSpPr>
            <p:nvPr/>
          </p:nvSpPr>
          <p:spPr bwMode="auto">
            <a:xfrm>
              <a:off x="10920706" y="2167466"/>
              <a:ext cx="666750" cy="576739"/>
            </a:xfrm>
            <a:prstGeom prst="hexagon">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7" name="Hexagon 56">
              <a:extLst>
                <a:ext uri="{FF2B5EF4-FFF2-40B4-BE49-F238E27FC236}">
                  <a16:creationId xmlns:a16="http://schemas.microsoft.com/office/drawing/2014/main" id="{2A8F9642-79D3-47C9-8A11-A052210BF270}"/>
                </a:ext>
              </a:extLst>
            </p:cNvPr>
            <p:cNvSpPr>
              <a:spLocks noChangeAspect="1"/>
            </p:cNvSpPr>
            <p:nvPr/>
          </p:nvSpPr>
          <p:spPr bwMode="auto">
            <a:xfrm>
              <a:off x="10920706" y="2785532"/>
              <a:ext cx="666750" cy="576739"/>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 name="Hexagon 57">
              <a:extLst>
                <a:ext uri="{FF2B5EF4-FFF2-40B4-BE49-F238E27FC236}">
                  <a16:creationId xmlns:a16="http://schemas.microsoft.com/office/drawing/2014/main" id="{CDCEBF95-1E9B-413A-BA6D-447259A3DB26}"/>
                </a:ext>
              </a:extLst>
            </p:cNvPr>
            <p:cNvSpPr>
              <a:spLocks noChangeAspect="1"/>
            </p:cNvSpPr>
            <p:nvPr/>
          </p:nvSpPr>
          <p:spPr bwMode="auto">
            <a:xfrm>
              <a:off x="9804400" y="2785531"/>
              <a:ext cx="666750" cy="576739"/>
            </a:xfrm>
            <a:prstGeom prst="hexagon">
              <a:avLst/>
            </a:prstGeom>
            <a:solidFill>
              <a:srgbClr val="0078D7">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59" name="TextBox 58">
            <a:extLst>
              <a:ext uri="{FF2B5EF4-FFF2-40B4-BE49-F238E27FC236}">
                <a16:creationId xmlns:a16="http://schemas.microsoft.com/office/drawing/2014/main" id="{E8E7303F-85CB-499C-8974-898A85835422}"/>
              </a:ext>
            </a:extLst>
          </p:cNvPr>
          <p:cNvSpPr txBox="1"/>
          <p:nvPr/>
        </p:nvSpPr>
        <p:spPr>
          <a:xfrm>
            <a:off x="4287224" y="6237294"/>
            <a:ext cx="1190334" cy="633671"/>
          </a:xfrm>
          <a:prstGeom prst="rect">
            <a:avLst/>
          </a:prstGeom>
          <a:noFill/>
        </p:spPr>
        <p:txBody>
          <a:bodyPr wrap="square" lIns="182622" tIns="146097" rIns="182622" bIns="146097" rtlCol="0">
            <a:spAutoFit/>
          </a:bodyPr>
          <a:lstStyle/>
          <a:p>
            <a:pPr defTabSz="931378">
              <a:lnSpc>
                <a:spcPct val="90000"/>
              </a:lnSpc>
              <a:spcAft>
                <a:spcPts val="599"/>
              </a:spcAft>
              <a:defRPr/>
            </a:pPr>
            <a:r>
              <a:rPr lang="en-US" sz="2397" kern="0">
                <a:solidFill>
                  <a:srgbClr val="FFFFFF"/>
                </a:solidFill>
                <a:latin typeface="Segoe UI Semilight"/>
                <a:ea typeface="MS PGothic" panose="020B0600070205080204" pitchFamily="34" charset="-128"/>
              </a:rPr>
              <a:t>Azure</a:t>
            </a:r>
          </a:p>
        </p:txBody>
      </p:sp>
      <p:sp>
        <p:nvSpPr>
          <p:cNvPr id="60" name="Freeform 59">
            <a:extLst>
              <a:ext uri="{FF2B5EF4-FFF2-40B4-BE49-F238E27FC236}">
                <a16:creationId xmlns:a16="http://schemas.microsoft.com/office/drawing/2014/main" id="{AC7EC7E7-A514-4ABC-9B5F-3C2CE5B69552}"/>
              </a:ext>
            </a:extLst>
          </p:cNvPr>
          <p:cNvSpPr>
            <a:spLocks/>
          </p:cNvSpPr>
          <p:nvPr/>
        </p:nvSpPr>
        <p:spPr bwMode="auto">
          <a:xfrm>
            <a:off x="4043005" y="5162855"/>
            <a:ext cx="1790573" cy="991140"/>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rgbClr val="0078D7">
              <a:lumMod val="20000"/>
              <a:lumOff val="80000"/>
            </a:srgbClr>
          </a:solidFill>
          <a:ln>
            <a:noFill/>
          </a:ln>
        </p:spPr>
        <p:txBody>
          <a:bodyPr vert="horz" wrap="square" lIns="91310" tIns="45654" rIns="91310" bIns="45654" numCol="1" anchor="t" anchorCtr="0" compatLnSpc="1">
            <a:prstTxWarp prst="textNoShape">
              <a:avLst/>
            </a:prstTxWarp>
          </a:bodyPr>
          <a:lstStyle/>
          <a:p>
            <a:pPr defTabSz="931378">
              <a:defRPr/>
            </a:pPr>
            <a:endParaRPr lang="en-US" sz="1798" kern="0">
              <a:solidFill>
                <a:srgbClr val="505050"/>
              </a:solidFill>
              <a:latin typeface="Segoe UI Semilight"/>
              <a:ea typeface="MS PGothic" panose="020B0600070205080204" pitchFamily="34" charset="-128"/>
            </a:endParaRPr>
          </a:p>
        </p:txBody>
      </p:sp>
      <p:sp>
        <p:nvSpPr>
          <p:cNvPr id="61" name="Freeform 60">
            <a:extLst>
              <a:ext uri="{FF2B5EF4-FFF2-40B4-BE49-F238E27FC236}">
                <a16:creationId xmlns:a16="http://schemas.microsoft.com/office/drawing/2014/main" id="{1C1CF193-6205-4794-B663-D316F27E4C3A}"/>
              </a:ext>
            </a:extLst>
          </p:cNvPr>
          <p:cNvSpPr>
            <a:spLocks/>
          </p:cNvSpPr>
          <p:nvPr/>
        </p:nvSpPr>
        <p:spPr bwMode="auto">
          <a:xfrm>
            <a:off x="10036071" y="5141967"/>
            <a:ext cx="1790573" cy="991140"/>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rgbClr val="FFC326"/>
          </a:solidFill>
          <a:ln>
            <a:noFill/>
          </a:ln>
        </p:spPr>
        <p:txBody>
          <a:bodyPr vert="horz" wrap="square" lIns="91310" tIns="45654" rIns="91310" bIns="45654" numCol="1" anchor="t" anchorCtr="0" compatLnSpc="1">
            <a:prstTxWarp prst="textNoShape">
              <a:avLst/>
            </a:prstTxWarp>
          </a:bodyPr>
          <a:lstStyle/>
          <a:p>
            <a:pPr defTabSz="931378">
              <a:defRPr/>
            </a:pPr>
            <a:endParaRPr lang="en-US" sz="1798" kern="0">
              <a:solidFill>
                <a:srgbClr val="505050"/>
              </a:solidFill>
              <a:latin typeface="Segoe UI Semilight"/>
              <a:ea typeface="MS PGothic" panose="020B0600070205080204" pitchFamily="34" charset="-128"/>
            </a:endParaRPr>
          </a:p>
        </p:txBody>
      </p:sp>
      <p:sp>
        <p:nvSpPr>
          <p:cNvPr id="62" name="TextBox 61">
            <a:extLst>
              <a:ext uri="{FF2B5EF4-FFF2-40B4-BE49-F238E27FC236}">
                <a16:creationId xmlns:a16="http://schemas.microsoft.com/office/drawing/2014/main" id="{0DD8A184-DA9F-4D2D-B4B7-0B5E39E840EF}"/>
              </a:ext>
            </a:extLst>
          </p:cNvPr>
          <p:cNvSpPr txBox="1"/>
          <p:nvPr/>
        </p:nvSpPr>
        <p:spPr>
          <a:xfrm>
            <a:off x="6737826" y="6280727"/>
            <a:ext cx="2561188" cy="633671"/>
          </a:xfrm>
          <a:prstGeom prst="rect">
            <a:avLst/>
          </a:prstGeom>
          <a:noFill/>
        </p:spPr>
        <p:txBody>
          <a:bodyPr wrap="square" lIns="182622" tIns="146097" rIns="182622" bIns="146097" rtlCol="0">
            <a:spAutoFit/>
          </a:bodyPr>
          <a:lstStyle/>
          <a:p>
            <a:pPr algn="ctr" defTabSz="931378">
              <a:lnSpc>
                <a:spcPct val="90000"/>
              </a:lnSpc>
              <a:spcAft>
                <a:spcPts val="599"/>
              </a:spcAft>
              <a:defRPr/>
            </a:pPr>
            <a:r>
              <a:rPr lang="en-US" sz="2397" kern="0" dirty="0">
                <a:solidFill>
                  <a:srgbClr val="FFFFFF"/>
                </a:solidFill>
                <a:latin typeface="Segoe UI Semilight"/>
                <a:ea typeface="MS PGothic" panose="020B0600070205080204" pitchFamily="34" charset="-128"/>
              </a:rPr>
              <a:t>On Premises</a:t>
            </a:r>
          </a:p>
        </p:txBody>
      </p:sp>
      <p:grpSp>
        <p:nvGrpSpPr>
          <p:cNvPr id="63" name="Group 8">
            <a:extLst>
              <a:ext uri="{FF2B5EF4-FFF2-40B4-BE49-F238E27FC236}">
                <a16:creationId xmlns:a16="http://schemas.microsoft.com/office/drawing/2014/main" id="{A60A9169-2693-43B2-87CC-0B754D09D33F}"/>
              </a:ext>
            </a:extLst>
          </p:cNvPr>
          <p:cNvGrpSpPr>
            <a:grpSpLocks noChangeAspect="1"/>
          </p:cNvGrpSpPr>
          <p:nvPr/>
        </p:nvGrpSpPr>
        <p:grpSpPr bwMode="auto">
          <a:xfrm>
            <a:off x="7010091" y="4748170"/>
            <a:ext cx="1806851" cy="1805731"/>
            <a:chOff x="4385" y="3099"/>
            <a:chExt cx="1613" cy="1612"/>
          </a:xfrm>
        </p:grpSpPr>
        <p:sp>
          <p:nvSpPr>
            <p:cNvPr id="64" name="AutoShape 7">
              <a:extLst>
                <a:ext uri="{FF2B5EF4-FFF2-40B4-BE49-F238E27FC236}">
                  <a16:creationId xmlns:a16="http://schemas.microsoft.com/office/drawing/2014/main" id="{D512ED17-046C-4A2E-B1AF-8F0A6D76DACA}"/>
                </a:ext>
              </a:extLst>
            </p:cNvPr>
            <p:cNvSpPr>
              <a:spLocks noChangeAspect="1" noChangeArrowheads="1" noTextEdit="1"/>
            </p:cNvSpPr>
            <p:nvPr/>
          </p:nvSpPr>
          <p:spPr bwMode="auto">
            <a:xfrm>
              <a:off x="4385" y="3099"/>
              <a:ext cx="1613" cy="1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10" tIns="45654" rIns="91310" bIns="45654" numCol="1" anchor="t" anchorCtr="0" compatLnSpc="1">
              <a:prstTxWarp prst="textNoShape">
                <a:avLst/>
              </a:prstTxWarp>
            </a:bodyPr>
            <a:lstStyle/>
            <a:p>
              <a:pPr defTabSz="931378">
                <a:defRPr/>
              </a:pPr>
              <a:endParaRPr lang="en-US" sz="1798" b="1" kern="0">
                <a:solidFill>
                  <a:srgbClr val="505050"/>
                </a:solidFill>
                <a:latin typeface="Segoe UI Semilight"/>
                <a:ea typeface="MS PGothic" panose="020B0600070205080204" pitchFamily="34" charset="-128"/>
              </a:endParaRPr>
            </a:p>
          </p:txBody>
        </p:sp>
        <p:sp>
          <p:nvSpPr>
            <p:cNvPr id="65" name="Rectangle 9">
              <a:extLst>
                <a:ext uri="{FF2B5EF4-FFF2-40B4-BE49-F238E27FC236}">
                  <a16:creationId xmlns:a16="http://schemas.microsoft.com/office/drawing/2014/main" id="{17B1E9F7-0F1D-4FCF-92EC-26271C9D55BB}"/>
                </a:ext>
              </a:extLst>
            </p:cNvPr>
            <p:cNvSpPr>
              <a:spLocks noChangeArrowheads="1"/>
            </p:cNvSpPr>
            <p:nvPr/>
          </p:nvSpPr>
          <p:spPr bwMode="auto">
            <a:xfrm>
              <a:off x="5494" y="3463"/>
              <a:ext cx="253" cy="89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10" tIns="45654" rIns="91310" bIns="45654" numCol="1" anchor="t" anchorCtr="0" compatLnSpc="1">
              <a:prstTxWarp prst="textNoShape">
                <a:avLst/>
              </a:prstTxWarp>
            </a:bodyPr>
            <a:lstStyle/>
            <a:p>
              <a:pPr defTabSz="931378">
                <a:defRPr/>
              </a:pPr>
              <a:endParaRPr lang="en-US" sz="1798" b="1" kern="0">
                <a:solidFill>
                  <a:srgbClr val="505050"/>
                </a:solidFill>
                <a:latin typeface="Segoe UI Semilight"/>
                <a:ea typeface="MS PGothic" panose="020B0600070205080204" pitchFamily="34" charset="-128"/>
              </a:endParaRPr>
            </a:p>
          </p:txBody>
        </p:sp>
        <p:sp>
          <p:nvSpPr>
            <p:cNvPr id="66" name="Rectangle 10">
              <a:extLst>
                <a:ext uri="{FF2B5EF4-FFF2-40B4-BE49-F238E27FC236}">
                  <a16:creationId xmlns:a16="http://schemas.microsoft.com/office/drawing/2014/main" id="{38B4C0AA-4A9E-4487-8364-5FE4D7133CA9}"/>
                </a:ext>
              </a:extLst>
            </p:cNvPr>
            <p:cNvSpPr>
              <a:spLocks noChangeArrowheads="1"/>
            </p:cNvSpPr>
            <p:nvPr/>
          </p:nvSpPr>
          <p:spPr bwMode="auto">
            <a:xfrm>
              <a:off x="4638" y="3463"/>
              <a:ext cx="254" cy="89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10" tIns="45654" rIns="91310" bIns="45654" numCol="1" anchor="t" anchorCtr="0" compatLnSpc="1">
              <a:prstTxWarp prst="textNoShape">
                <a:avLst/>
              </a:prstTxWarp>
            </a:bodyPr>
            <a:lstStyle/>
            <a:p>
              <a:pPr defTabSz="931378">
                <a:defRPr/>
              </a:pPr>
              <a:endParaRPr lang="en-US" sz="1798" b="1" kern="0">
                <a:solidFill>
                  <a:srgbClr val="505050"/>
                </a:solidFill>
                <a:latin typeface="Segoe UI Semilight"/>
                <a:ea typeface="MS PGothic" panose="020B0600070205080204" pitchFamily="34" charset="-128"/>
              </a:endParaRPr>
            </a:p>
          </p:txBody>
        </p:sp>
        <p:sp>
          <p:nvSpPr>
            <p:cNvPr id="67" name="Rectangle 11">
              <a:extLst>
                <a:ext uri="{FF2B5EF4-FFF2-40B4-BE49-F238E27FC236}">
                  <a16:creationId xmlns:a16="http://schemas.microsoft.com/office/drawing/2014/main" id="{9504DBAC-547D-468C-BDA7-D7C1741D4089}"/>
                </a:ext>
              </a:extLst>
            </p:cNvPr>
            <p:cNvSpPr>
              <a:spLocks noChangeArrowheads="1"/>
            </p:cNvSpPr>
            <p:nvPr/>
          </p:nvSpPr>
          <p:spPr bwMode="auto">
            <a:xfrm>
              <a:off x="4704" y="3531"/>
              <a:ext cx="314" cy="82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10" tIns="45654" rIns="91310" bIns="45654" numCol="1" anchor="t" anchorCtr="0" compatLnSpc="1">
              <a:prstTxWarp prst="textNoShape">
                <a:avLst/>
              </a:prstTxWarp>
            </a:bodyPr>
            <a:lstStyle/>
            <a:p>
              <a:pPr defTabSz="931378">
                <a:defRPr/>
              </a:pPr>
              <a:endParaRPr lang="en-US" sz="1798" b="1" kern="0">
                <a:solidFill>
                  <a:srgbClr val="505050"/>
                </a:solidFill>
                <a:latin typeface="Segoe UI Semilight"/>
                <a:ea typeface="MS PGothic" panose="020B0600070205080204" pitchFamily="34" charset="-128"/>
              </a:endParaRPr>
            </a:p>
          </p:txBody>
        </p:sp>
        <p:sp>
          <p:nvSpPr>
            <p:cNvPr id="68" name="Rectangle 67">
              <a:extLst>
                <a:ext uri="{FF2B5EF4-FFF2-40B4-BE49-F238E27FC236}">
                  <a16:creationId xmlns:a16="http://schemas.microsoft.com/office/drawing/2014/main" id="{5BDB2508-C7EF-4DC3-BA69-6CC3A1F58A75}"/>
                </a:ext>
              </a:extLst>
            </p:cNvPr>
            <p:cNvSpPr>
              <a:spLocks noChangeArrowheads="1"/>
            </p:cNvSpPr>
            <p:nvPr/>
          </p:nvSpPr>
          <p:spPr bwMode="auto">
            <a:xfrm>
              <a:off x="5367" y="3653"/>
              <a:ext cx="313" cy="70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10" tIns="45654" rIns="91310" bIns="45654" numCol="1" anchor="t" anchorCtr="0" compatLnSpc="1">
              <a:prstTxWarp prst="textNoShape">
                <a:avLst/>
              </a:prstTxWarp>
            </a:bodyPr>
            <a:lstStyle/>
            <a:p>
              <a:pPr defTabSz="931378">
                <a:defRPr/>
              </a:pPr>
              <a:endParaRPr lang="en-US" sz="1798" b="1" kern="0">
                <a:solidFill>
                  <a:srgbClr val="505050"/>
                </a:solidFill>
                <a:latin typeface="Segoe UI Semilight"/>
                <a:ea typeface="MS PGothic" panose="020B0600070205080204" pitchFamily="34" charset="-128"/>
              </a:endParaRPr>
            </a:p>
          </p:txBody>
        </p:sp>
        <p:sp>
          <p:nvSpPr>
            <p:cNvPr id="69" name="Rectangle 13">
              <a:extLst>
                <a:ext uri="{FF2B5EF4-FFF2-40B4-BE49-F238E27FC236}">
                  <a16:creationId xmlns:a16="http://schemas.microsoft.com/office/drawing/2014/main" id="{B59A9FFB-2417-42E0-9FC7-E521B7E55972}"/>
                </a:ext>
              </a:extLst>
            </p:cNvPr>
            <p:cNvSpPr>
              <a:spLocks noChangeArrowheads="1"/>
            </p:cNvSpPr>
            <p:nvPr/>
          </p:nvSpPr>
          <p:spPr bwMode="auto">
            <a:xfrm>
              <a:off x="4968" y="3779"/>
              <a:ext cx="462" cy="5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10" tIns="45654" rIns="91310" bIns="45654" numCol="1" anchor="t" anchorCtr="0" compatLnSpc="1">
              <a:prstTxWarp prst="textNoShape">
                <a:avLst/>
              </a:prstTxWarp>
            </a:bodyPr>
            <a:lstStyle/>
            <a:p>
              <a:pPr defTabSz="931378">
                <a:defRPr/>
              </a:pPr>
              <a:endParaRPr lang="en-US" sz="1798" b="1" kern="0">
                <a:solidFill>
                  <a:srgbClr val="505050"/>
                </a:solidFill>
                <a:latin typeface="Segoe UI Semilight"/>
                <a:ea typeface="MS PGothic" panose="020B0600070205080204" pitchFamily="34" charset="-128"/>
              </a:endParaRPr>
            </a:p>
          </p:txBody>
        </p:sp>
        <p:sp>
          <p:nvSpPr>
            <p:cNvPr id="70" name="Rectangle 14">
              <a:extLst>
                <a:ext uri="{FF2B5EF4-FFF2-40B4-BE49-F238E27FC236}">
                  <a16:creationId xmlns:a16="http://schemas.microsoft.com/office/drawing/2014/main" id="{12923026-CB16-428B-8673-CDEB3ADB0DE0}"/>
                </a:ext>
              </a:extLst>
            </p:cNvPr>
            <p:cNvSpPr>
              <a:spLocks noChangeArrowheads="1"/>
            </p:cNvSpPr>
            <p:nvPr/>
          </p:nvSpPr>
          <p:spPr bwMode="auto">
            <a:xfrm>
              <a:off x="4945" y="3761"/>
              <a:ext cx="508" cy="18"/>
            </a:xfrm>
            <a:prstGeom prst="rect">
              <a:avLst/>
            </a:prstGeom>
            <a:solidFill>
              <a:srgbClr val="0078D7">
                <a:lumMod val="20000"/>
                <a:lumOff val="8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10" tIns="45654" rIns="91310" bIns="45654" numCol="1" anchor="t" anchorCtr="0" compatLnSpc="1">
              <a:prstTxWarp prst="textNoShape">
                <a:avLst/>
              </a:prstTxWarp>
            </a:bodyPr>
            <a:lstStyle/>
            <a:p>
              <a:pPr defTabSz="931378">
                <a:defRPr/>
              </a:pPr>
              <a:endParaRPr lang="en-US" sz="1798" b="1" kern="0">
                <a:solidFill>
                  <a:srgbClr val="505050"/>
                </a:solidFill>
                <a:latin typeface="Segoe UI Semilight"/>
                <a:ea typeface="MS PGothic" panose="020B0600070205080204" pitchFamily="34" charset="-128"/>
              </a:endParaRPr>
            </a:p>
          </p:txBody>
        </p:sp>
        <p:sp>
          <p:nvSpPr>
            <p:cNvPr id="71" name="Rectangle 15">
              <a:extLst>
                <a:ext uri="{FF2B5EF4-FFF2-40B4-BE49-F238E27FC236}">
                  <a16:creationId xmlns:a16="http://schemas.microsoft.com/office/drawing/2014/main" id="{1793DD6C-1091-4997-BD68-DF708F646978}"/>
                </a:ext>
              </a:extLst>
            </p:cNvPr>
            <p:cNvSpPr>
              <a:spLocks noChangeArrowheads="1"/>
            </p:cNvSpPr>
            <p:nvPr/>
          </p:nvSpPr>
          <p:spPr bwMode="auto">
            <a:xfrm>
              <a:off x="5222" y="4238"/>
              <a:ext cx="61" cy="116"/>
            </a:xfrm>
            <a:prstGeom prst="rect">
              <a:avLst/>
            </a:prstGeom>
            <a:solidFill>
              <a:srgbClr val="0078D7">
                <a:lumMod val="7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10" tIns="45654" rIns="91310" bIns="45654" numCol="1" anchor="t" anchorCtr="0" compatLnSpc="1">
              <a:prstTxWarp prst="textNoShape">
                <a:avLst/>
              </a:prstTxWarp>
            </a:bodyPr>
            <a:lstStyle/>
            <a:p>
              <a:pPr defTabSz="931378">
                <a:defRPr/>
              </a:pPr>
              <a:endParaRPr lang="en-US" sz="1798" b="1" kern="0">
                <a:solidFill>
                  <a:srgbClr val="505050"/>
                </a:solidFill>
                <a:latin typeface="Segoe UI Semilight"/>
                <a:ea typeface="MS PGothic" panose="020B0600070205080204" pitchFamily="34" charset="-128"/>
              </a:endParaRPr>
            </a:p>
          </p:txBody>
        </p:sp>
        <p:sp>
          <p:nvSpPr>
            <p:cNvPr id="72" name="Rectangle 16">
              <a:extLst>
                <a:ext uri="{FF2B5EF4-FFF2-40B4-BE49-F238E27FC236}">
                  <a16:creationId xmlns:a16="http://schemas.microsoft.com/office/drawing/2014/main" id="{7CA348E8-04BB-4D42-B700-687F14BAEAC4}"/>
                </a:ext>
              </a:extLst>
            </p:cNvPr>
            <p:cNvSpPr>
              <a:spLocks noChangeArrowheads="1"/>
            </p:cNvSpPr>
            <p:nvPr/>
          </p:nvSpPr>
          <p:spPr bwMode="auto">
            <a:xfrm>
              <a:off x="5117" y="4238"/>
              <a:ext cx="61" cy="116"/>
            </a:xfrm>
            <a:prstGeom prst="rect">
              <a:avLst/>
            </a:prstGeom>
            <a:solidFill>
              <a:srgbClr val="0078D7">
                <a:lumMod val="7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10" tIns="45654" rIns="91310" bIns="45654" numCol="1" anchor="t" anchorCtr="0" compatLnSpc="1">
              <a:prstTxWarp prst="textNoShape">
                <a:avLst/>
              </a:prstTxWarp>
            </a:bodyPr>
            <a:lstStyle/>
            <a:p>
              <a:pPr defTabSz="931378">
                <a:defRPr/>
              </a:pPr>
              <a:endParaRPr lang="en-US" sz="1798" b="1" kern="0">
                <a:solidFill>
                  <a:srgbClr val="505050"/>
                </a:solidFill>
                <a:latin typeface="Segoe UI Semilight"/>
                <a:ea typeface="MS PGothic" panose="020B0600070205080204" pitchFamily="34" charset="-128"/>
              </a:endParaRPr>
            </a:p>
          </p:txBody>
        </p:sp>
        <p:sp>
          <p:nvSpPr>
            <p:cNvPr id="73" name="Rectangle 17">
              <a:extLst>
                <a:ext uri="{FF2B5EF4-FFF2-40B4-BE49-F238E27FC236}">
                  <a16:creationId xmlns:a16="http://schemas.microsoft.com/office/drawing/2014/main" id="{DE3EE528-F951-4B68-81C0-D4D3A5EA5418}"/>
                </a:ext>
              </a:extLst>
            </p:cNvPr>
            <p:cNvSpPr>
              <a:spLocks noChangeArrowheads="1"/>
            </p:cNvSpPr>
            <p:nvPr/>
          </p:nvSpPr>
          <p:spPr bwMode="auto">
            <a:xfrm>
              <a:off x="5014" y="3831"/>
              <a:ext cx="372" cy="59"/>
            </a:xfrm>
            <a:prstGeom prst="rect">
              <a:avLst/>
            </a:prstGeom>
            <a:solidFill>
              <a:srgbClr val="0078D7">
                <a:lumMod val="7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10" tIns="45654" rIns="91310" bIns="45654" numCol="1" anchor="t" anchorCtr="0" compatLnSpc="1">
              <a:prstTxWarp prst="textNoShape">
                <a:avLst/>
              </a:prstTxWarp>
            </a:bodyPr>
            <a:lstStyle/>
            <a:p>
              <a:pPr defTabSz="931378">
                <a:defRPr/>
              </a:pPr>
              <a:endParaRPr lang="en-US" sz="1798" b="1" kern="0">
                <a:solidFill>
                  <a:srgbClr val="505050"/>
                </a:solidFill>
                <a:latin typeface="Segoe UI Semilight"/>
                <a:ea typeface="MS PGothic" panose="020B0600070205080204" pitchFamily="34" charset="-128"/>
              </a:endParaRPr>
            </a:p>
          </p:txBody>
        </p:sp>
        <p:sp>
          <p:nvSpPr>
            <p:cNvPr id="74" name="Rectangle 18">
              <a:extLst>
                <a:ext uri="{FF2B5EF4-FFF2-40B4-BE49-F238E27FC236}">
                  <a16:creationId xmlns:a16="http://schemas.microsoft.com/office/drawing/2014/main" id="{C7C190D8-B7B3-49EB-824C-819AA3B78DCA}"/>
                </a:ext>
              </a:extLst>
            </p:cNvPr>
            <p:cNvSpPr>
              <a:spLocks noChangeArrowheads="1"/>
            </p:cNvSpPr>
            <p:nvPr/>
          </p:nvSpPr>
          <p:spPr bwMode="auto">
            <a:xfrm>
              <a:off x="5014" y="3934"/>
              <a:ext cx="372" cy="59"/>
            </a:xfrm>
            <a:prstGeom prst="rect">
              <a:avLst/>
            </a:prstGeom>
            <a:solidFill>
              <a:srgbClr val="0078D7">
                <a:lumMod val="7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10" tIns="45654" rIns="91310" bIns="45654" numCol="1" anchor="t" anchorCtr="0" compatLnSpc="1">
              <a:prstTxWarp prst="textNoShape">
                <a:avLst/>
              </a:prstTxWarp>
            </a:bodyPr>
            <a:lstStyle/>
            <a:p>
              <a:pPr defTabSz="931378">
                <a:defRPr/>
              </a:pPr>
              <a:endParaRPr lang="en-US" sz="1798" b="1" kern="0">
                <a:solidFill>
                  <a:srgbClr val="505050"/>
                </a:solidFill>
                <a:latin typeface="Segoe UI Semilight"/>
                <a:ea typeface="MS PGothic" panose="020B0600070205080204" pitchFamily="34" charset="-128"/>
              </a:endParaRPr>
            </a:p>
          </p:txBody>
        </p:sp>
        <p:sp>
          <p:nvSpPr>
            <p:cNvPr id="75" name="Rectangle 19">
              <a:extLst>
                <a:ext uri="{FF2B5EF4-FFF2-40B4-BE49-F238E27FC236}">
                  <a16:creationId xmlns:a16="http://schemas.microsoft.com/office/drawing/2014/main" id="{464DCD87-7C56-4338-8C45-3B6D0E2789FE}"/>
                </a:ext>
              </a:extLst>
            </p:cNvPr>
            <p:cNvSpPr>
              <a:spLocks noChangeArrowheads="1"/>
            </p:cNvSpPr>
            <p:nvPr/>
          </p:nvSpPr>
          <p:spPr bwMode="auto">
            <a:xfrm>
              <a:off x="5014" y="4038"/>
              <a:ext cx="372" cy="60"/>
            </a:xfrm>
            <a:prstGeom prst="rect">
              <a:avLst/>
            </a:prstGeom>
            <a:solidFill>
              <a:srgbClr val="0078D7">
                <a:lumMod val="7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10" tIns="45654" rIns="91310" bIns="45654" numCol="1" anchor="t" anchorCtr="0" compatLnSpc="1">
              <a:prstTxWarp prst="textNoShape">
                <a:avLst/>
              </a:prstTxWarp>
            </a:bodyPr>
            <a:lstStyle/>
            <a:p>
              <a:pPr defTabSz="931378">
                <a:defRPr/>
              </a:pPr>
              <a:endParaRPr lang="en-US" sz="1798" b="1" kern="0">
                <a:solidFill>
                  <a:srgbClr val="505050"/>
                </a:solidFill>
                <a:latin typeface="Segoe UI Semilight"/>
                <a:ea typeface="MS PGothic" panose="020B0600070205080204" pitchFamily="34" charset="-128"/>
              </a:endParaRPr>
            </a:p>
          </p:txBody>
        </p:sp>
        <p:sp>
          <p:nvSpPr>
            <p:cNvPr id="76" name="Rectangle 20">
              <a:extLst>
                <a:ext uri="{FF2B5EF4-FFF2-40B4-BE49-F238E27FC236}">
                  <a16:creationId xmlns:a16="http://schemas.microsoft.com/office/drawing/2014/main" id="{54E797FF-D7F9-4144-84AA-666ED8567FC0}"/>
                </a:ext>
              </a:extLst>
            </p:cNvPr>
            <p:cNvSpPr>
              <a:spLocks noChangeArrowheads="1"/>
            </p:cNvSpPr>
            <p:nvPr/>
          </p:nvSpPr>
          <p:spPr bwMode="auto">
            <a:xfrm>
              <a:off x="5014" y="4141"/>
              <a:ext cx="372" cy="61"/>
            </a:xfrm>
            <a:prstGeom prst="rect">
              <a:avLst/>
            </a:prstGeom>
            <a:solidFill>
              <a:srgbClr val="0078D7">
                <a:lumMod val="7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10" tIns="45654" rIns="91310" bIns="45654" numCol="1" anchor="t" anchorCtr="0" compatLnSpc="1">
              <a:prstTxWarp prst="textNoShape">
                <a:avLst/>
              </a:prstTxWarp>
            </a:bodyPr>
            <a:lstStyle/>
            <a:p>
              <a:pPr defTabSz="931378">
                <a:defRPr/>
              </a:pPr>
              <a:endParaRPr lang="en-US" sz="1798" b="1" kern="0">
                <a:solidFill>
                  <a:srgbClr val="505050"/>
                </a:solidFill>
                <a:latin typeface="Segoe UI Semilight"/>
                <a:ea typeface="MS PGothic" panose="020B0600070205080204" pitchFamily="34" charset="-128"/>
              </a:endParaRPr>
            </a:p>
          </p:txBody>
        </p:sp>
        <p:sp>
          <p:nvSpPr>
            <p:cNvPr id="77" name="Rectangle 21">
              <a:extLst>
                <a:ext uri="{FF2B5EF4-FFF2-40B4-BE49-F238E27FC236}">
                  <a16:creationId xmlns:a16="http://schemas.microsoft.com/office/drawing/2014/main" id="{231AA511-6385-48CA-81EF-75535715B992}"/>
                </a:ext>
              </a:extLst>
            </p:cNvPr>
            <p:cNvSpPr>
              <a:spLocks noChangeArrowheads="1"/>
            </p:cNvSpPr>
            <p:nvPr/>
          </p:nvSpPr>
          <p:spPr bwMode="auto">
            <a:xfrm>
              <a:off x="5043" y="3689"/>
              <a:ext cx="179" cy="7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10" tIns="45654" rIns="91310" bIns="45654" numCol="1" anchor="t" anchorCtr="0" compatLnSpc="1">
              <a:prstTxWarp prst="textNoShape">
                <a:avLst/>
              </a:prstTxWarp>
            </a:bodyPr>
            <a:lstStyle/>
            <a:p>
              <a:pPr defTabSz="931378">
                <a:defRPr/>
              </a:pPr>
              <a:endParaRPr lang="en-US" sz="1798" b="1" kern="0">
                <a:solidFill>
                  <a:srgbClr val="505050"/>
                </a:solidFill>
                <a:latin typeface="Segoe UI Semilight"/>
                <a:ea typeface="MS PGothic" panose="020B0600070205080204" pitchFamily="34" charset="-128"/>
              </a:endParaRPr>
            </a:p>
          </p:txBody>
        </p:sp>
      </p:grpSp>
      <p:sp>
        <p:nvSpPr>
          <p:cNvPr id="78" name="TextBox 77">
            <a:extLst>
              <a:ext uri="{FF2B5EF4-FFF2-40B4-BE49-F238E27FC236}">
                <a16:creationId xmlns:a16="http://schemas.microsoft.com/office/drawing/2014/main" id="{8342A54F-DD4D-47DC-A8D6-E5186AE9D5B5}"/>
              </a:ext>
            </a:extLst>
          </p:cNvPr>
          <p:cNvSpPr txBox="1"/>
          <p:nvPr/>
        </p:nvSpPr>
        <p:spPr>
          <a:xfrm>
            <a:off x="954328" y="3197099"/>
            <a:ext cx="1918929" cy="938549"/>
          </a:xfrm>
          <a:prstGeom prst="rect">
            <a:avLst/>
          </a:prstGeom>
          <a:noFill/>
        </p:spPr>
        <p:txBody>
          <a:bodyPr wrap="square" lIns="182622" tIns="146097" rIns="182622" bIns="146097" rtlCol="0">
            <a:spAutoFit/>
          </a:bodyPr>
          <a:lstStyle/>
          <a:p>
            <a:pPr algn="ctr" defTabSz="931378">
              <a:lnSpc>
                <a:spcPct val="90000"/>
              </a:lnSpc>
              <a:spcAft>
                <a:spcPts val="599"/>
              </a:spcAft>
              <a:defRPr/>
            </a:pPr>
            <a:r>
              <a:rPr lang="en-US" sz="2000" kern="0">
                <a:gradFill>
                  <a:gsLst>
                    <a:gs pos="12097">
                      <a:srgbClr val="FFFFFF"/>
                    </a:gs>
                    <a:gs pos="34000">
                      <a:srgbClr val="FFFFFF"/>
                    </a:gs>
                  </a:gsLst>
                  <a:lin ang="5400000" scaled="0"/>
                </a:gradFill>
                <a:latin typeface="Segoe UI Semilight"/>
                <a:ea typeface="MS PGothic" panose="020B0600070205080204" pitchFamily="34" charset="-128"/>
              </a:rPr>
              <a:t>Lifecycle</a:t>
            </a:r>
          </a:p>
          <a:p>
            <a:pPr algn="ctr" defTabSz="931378">
              <a:lnSpc>
                <a:spcPct val="90000"/>
              </a:lnSpc>
              <a:spcAft>
                <a:spcPts val="599"/>
              </a:spcAft>
              <a:defRPr/>
            </a:pPr>
            <a:r>
              <a:rPr lang="en-US" sz="2000" kern="0">
                <a:gradFill>
                  <a:gsLst>
                    <a:gs pos="12097">
                      <a:srgbClr val="FFFFFF"/>
                    </a:gs>
                    <a:gs pos="34000">
                      <a:srgbClr val="FFFFFF"/>
                    </a:gs>
                  </a:gsLst>
                  <a:lin ang="5400000" scaled="0"/>
                </a:gradFill>
                <a:latin typeface="Segoe UI Semilight"/>
                <a:ea typeface="MS PGothic" panose="020B0600070205080204" pitchFamily="34" charset="-128"/>
              </a:rPr>
              <a:t>Management</a:t>
            </a:r>
          </a:p>
        </p:txBody>
      </p:sp>
      <p:sp>
        <p:nvSpPr>
          <p:cNvPr id="79" name="TextBox 78">
            <a:extLst>
              <a:ext uri="{FF2B5EF4-FFF2-40B4-BE49-F238E27FC236}">
                <a16:creationId xmlns:a16="http://schemas.microsoft.com/office/drawing/2014/main" id="{9E44B443-F745-4FB6-9DD6-7A2A3076EFA2}"/>
              </a:ext>
            </a:extLst>
          </p:cNvPr>
          <p:cNvSpPr txBox="1"/>
          <p:nvPr/>
        </p:nvSpPr>
        <p:spPr>
          <a:xfrm>
            <a:off x="4120850" y="3365053"/>
            <a:ext cx="1954075" cy="572002"/>
          </a:xfrm>
          <a:prstGeom prst="rect">
            <a:avLst/>
          </a:prstGeom>
          <a:noFill/>
        </p:spPr>
        <p:txBody>
          <a:bodyPr wrap="square" lIns="182622" tIns="146097" rIns="182622" bIns="146097" rtlCol="0">
            <a:spAutoFit/>
          </a:bodyPr>
          <a:lstStyle/>
          <a:p>
            <a:pPr algn="ctr" defTabSz="931378">
              <a:lnSpc>
                <a:spcPct val="90000"/>
              </a:lnSpc>
              <a:spcAft>
                <a:spcPts val="599"/>
              </a:spcAft>
              <a:defRPr/>
            </a:pPr>
            <a:r>
              <a:rPr lang="en-US" sz="2000" kern="0">
                <a:gradFill>
                  <a:gsLst>
                    <a:gs pos="12097">
                      <a:srgbClr val="FFFFFF"/>
                    </a:gs>
                    <a:gs pos="34000">
                      <a:srgbClr val="FFFFFF"/>
                    </a:gs>
                  </a:gsLst>
                  <a:lin ang="5400000" scaled="0"/>
                </a:gradFill>
                <a:latin typeface="Segoe UI Semilight"/>
                <a:ea typeface="MS PGothic" panose="020B0600070205080204" pitchFamily="34" charset="-128"/>
              </a:rPr>
              <a:t>Orchestration</a:t>
            </a:r>
          </a:p>
        </p:txBody>
      </p:sp>
      <p:sp>
        <p:nvSpPr>
          <p:cNvPr id="80" name="TextBox 79">
            <a:extLst>
              <a:ext uri="{FF2B5EF4-FFF2-40B4-BE49-F238E27FC236}">
                <a16:creationId xmlns:a16="http://schemas.microsoft.com/office/drawing/2014/main" id="{80EBDFCE-7F2F-4CD3-AA10-AD35828B5878}"/>
              </a:ext>
            </a:extLst>
          </p:cNvPr>
          <p:cNvSpPr txBox="1"/>
          <p:nvPr/>
        </p:nvSpPr>
        <p:spPr>
          <a:xfrm>
            <a:off x="10139825" y="3205333"/>
            <a:ext cx="1954075" cy="938549"/>
          </a:xfrm>
          <a:prstGeom prst="rect">
            <a:avLst/>
          </a:prstGeom>
          <a:noFill/>
        </p:spPr>
        <p:txBody>
          <a:bodyPr wrap="square" lIns="182622" tIns="146097" rIns="182622" bIns="146097" rtlCol="0">
            <a:spAutoFit/>
          </a:bodyPr>
          <a:lstStyle/>
          <a:p>
            <a:pPr algn="ctr" defTabSz="931378">
              <a:lnSpc>
                <a:spcPct val="90000"/>
              </a:lnSpc>
              <a:spcAft>
                <a:spcPts val="599"/>
              </a:spcAft>
              <a:defRPr/>
            </a:pPr>
            <a:r>
              <a:rPr lang="en-US" sz="2000" kern="0">
                <a:gradFill>
                  <a:gsLst>
                    <a:gs pos="12097">
                      <a:srgbClr val="FFFFFF"/>
                    </a:gs>
                    <a:gs pos="34000">
                      <a:srgbClr val="FFFFFF"/>
                    </a:gs>
                  </a:gsLst>
                  <a:lin ang="5400000" scaled="0"/>
                </a:gradFill>
                <a:latin typeface="Segoe UI Semilight"/>
                <a:ea typeface="MS PGothic" panose="020B0600070205080204" pitchFamily="34" charset="-128"/>
              </a:rPr>
              <a:t>Auto</a:t>
            </a:r>
          </a:p>
          <a:p>
            <a:pPr algn="ctr" defTabSz="931378">
              <a:lnSpc>
                <a:spcPct val="90000"/>
              </a:lnSpc>
              <a:spcAft>
                <a:spcPts val="599"/>
              </a:spcAft>
              <a:defRPr/>
            </a:pPr>
            <a:r>
              <a:rPr lang="en-US" sz="2000" kern="0">
                <a:gradFill>
                  <a:gsLst>
                    <a:gs pos="12097">
                      <a:srgbClr val="FFFFFF"/>
                    </a:gs>
                    <a:gs pos="34000">
                      <a:srgbClr val="FFFFFF"/>
                    </a:gs>
                  </a:gsLst>
                  <a:lin ang="5400000" scaled="0"/>
                </a:gradFill>
                <a:latin typeface="Segoe UI Semilight"/>
                <a:ea typeface="MS PGothic" panose="020B0600070205080204" pitchFamily="34" charset="-128"/>
              </a:rPr>
              <a:t>scaling</a:t>
            </a:r>
          </a:p>
        </p:txBody>
      </p:sp>
      <p:sp>
        <p:nvSpPr>
          <p:cNvPr id="81" name="TextBox 80">
            <a:extLst>
              <a:ext uri="{FF2B5EF4-FFF2-40B4-BE49-F238E27FC236}">
                <a16:creationId xmlns:a16="http://schemas.microsoft.com/office/drawing/2014/main" id="{74E00C6E-80CD-47BB-B577-561A4AEE6C26}"/>
              </a:ext>
            </a:extLst>
          </p:cNvPr>
          <p:cNvSpPr txBox="1"/>
          <p:nvPr/>
        </p:nvSpPr>
        <p:spPr>
          <a:xfrm>
            <a:off x="2635263" y="3221315"/>
            <a:ext cx="1655915" cy="859479"/>
          </a:xfrm>
          <a:prstGeom prst="rect">
            <a:avLst/>
          </a:prstGeom>
          <a:noFill/>
        </p:spPr>
        <p:txBody>
          <a:bodyPr wrap="square" lIns="182622" tIns="146097" rIns="182622" bIns="146097" rtlCol="0">
            <a:spAutoFit/>
          </a:bodyPr>
          <a:lstStyle/>
          <a:p>
            <a:pPr algn="ctr" defTabSz="931378">
              <a:lnSpc>
                <a:spcPct val="90000"/>
              </a:lnSpc>
              <a:spcAft>
                <a:spcPts val="599"/>
              </a:spcAft>
              <a:defRPr/>
            </a:pPr>
            <a:r>
              <a:rPr lang="en-US" sz="2000" kern="0">
                <a:gradFill>
                  <a:gsLst>
                    <a:gs pos="12097">
                      <a:srgbClr val="FFFFFF"/>
                    </a:gs>
                    <a:gs pos="34000">
                      <a:srgbClr val="FFFFFF"/>
                    </a:gs>
                  </a:gsLst>
                  <a:lin ang="5400000" scaled="0"/>
                </a:gradFill>
                <a:latin typeface="Segoe UI Semilight"/>
                <a:ea typeface="MS PGothic" panose="020B0600070205080204" pitchFamily="34" charset="-128"/>
              </a:rPr>
              <a:t>Always On</a:t>
            </a:r>
            <a:br>
              <a:rPr lang="en-US" sz="2000" kern="0">
                <a:gradFill>
                  <a:gsLst>
                    <a:gs pos="12097">
                      <a:srgbClr val="FFFFFF"/>
                    </a:gs>
                    <a:gs pos="34000">
                      <a:srgbClr val="FFFFFF"/>
                    </a:gs>
                  </a:gsLst>
                  <a:lin ang="5400000" scaled="0"/>
                </a:gradFill>
                <a:latin typeface="Segoe UI Semilight"/>
                <a:ea typeface="MS PGothic" panose="020B0600070205080204" pitchFamily="34" charset="-128"/>
              </a:rPr>
            </a:br>
            <a:r>
              <a:rPr lang="en-US" sz="2000" kern="0">
                <a:gradFill>
                  <a:gsLst>
                    <a:gs pos="12097">
                      <a:srgbClr val="FFFFFF"/>
                    </a:gs>
                    <a:gs pos="34000">
                      <a:srgbClr val="FFFFFF"/>
                    </a:gs>
                  </a:gsLst>
                  <a:lin ang="5400000" scaled="0"/>
                </a:gradFill>
                <a:latin typeface="Segoe UI Semilight"/>
                <a:ea typeface="MS PGothic" panose="020B0600070205080204" pitchFamily="34" charset="-128"/>
              </a:rPr>
              <a:t>Availability</a:t>
            </a:r>
          </a:p>
        </p:txBody>
      </p:sp>
      <p:sp>
        <p:nvSpPr>
          <p:cNvPr id="82" name="TextBox 81">
            <a:extLst>
              <a:ext uri="{FF2B5EF4-FFF2-40B4-BE49-F238E27FC236}">
                <a16:creationId xmlns:a16="http://schemas.microsoft.com/office/drawing/2014/main" id="{583D19E1-89A4-47EA-82D8-3704928A2770}"/>
              </a:ext>
            </a:extLst>
          </p:cNvPr>
          <p:cNvSpPr txBox="1"/>
          <p:nvPr/>
        </p:nvSpPr>
        <p:spPr>
          <a:xfrm>
            <a:off x="8850035" y="3218677"/>
            <a:ext cx="2076593" cy="860074"/>
          </a:xfrm>
          <a:prstGeom prst="rect">
            <a:avLst/>
          </a:prstGeom>
          <a:noFill/>
        </p:spPr>
        <p:txBody>
          <a:bodyPr wrap="square" lIns="182622" tIns="146097" rIns="182622" bIns="146097" rtlCol="0">
            <a:spAutoFit/>
          </a:bodyPr>
          <a:lstStyle/>
          <a:p>
            <a:pPr algn="ctr" defTabSz="931378">
              <a:lnSpc>
                <a:spcPct val="90000"/>
              </a:lnSpc>
              <a:spcAft>
                <a:spcPts val="599"/>
              </a:spcAft>
              <a:defRPr/>
            </a:pPr>
            <a:r>
              <a:rPr lang="en-US" sz="2000" kern="0">
                <a:gradFill>
                  <a:gsLst>
                    <a:gs pos="12097">
                      <a:srgbClr val="FFFFFF"/>
                    </a:gs>
                    <a:gs pos="34000">
                      <a:srgbClr val="FFFFFF"/>
                    </a:gs>
                  </a:gsLst>
                  <a:lin ang="5400000" scaled="0"/>
                </a:gradFill>
                <a:latin typeface="Segoe UI Semilight"/>
                <a:ea typeface="MS PGothic" panose="020B0600070205080204" pitchFamily="34" charset="-128"/>
              </a:rPr>
              <a:t>Dev &amp; Ops Tooling</a:t>
            </a:r>
          </a:p>
        </p:txBody>
      </p:sp>
      <p:sp>
        <p:nvSpPr>
          <p:cNvPr id="83" name="TextBox 82">
            <a:extLst>
              <a:ext uri="{FF2B5EF4-FFF2-40B4-BE49-F238E27FC236}">
                <a16:creationId xmlns:a16="http://schemas.microsoft.com/office/drawing/2014/main" id="{3F9D8D72-A621-4194-9703-785ED24602FA}"/>
              </a:ext>
            </a:extLst>
          </p:cNvPr>
          <p:cNvSpPr txBox="1"/>
          <p:nvPr/>
        </p:nvSpPr>
        <p:spPr>
          <a:xfrm>
            <a:off x="5775756" y="3215735"/>
            <a:ext cx="1924142" cy="860074"/>
          </a:xfrm>
          <a:prstGeom prst="rect">
            <a:avLst/>
          </a:prstGeom>
          <a:noFill/>
        </p:spPr>
        <p:txBody>
          <a:bodyPr wrap="square" lIns="182622" tIns="146097" rIns="182622" bIns="146097" rtlCol="0">
            <a:spAutoFit/>
          </a:bodyPr>
          <a:lstStyle/>
          <a:p>
            <a:pPr algn="ctr" defTabSz="931378">
              <a:lnSpc>
                <a:spcPct val="90000"/>
              </a:lnSpc>
              <a:spcAft>
                <a:spcPts val="599"/>
              </a:spcAft>
              <a:defRPr/>
            </a:pPr>
            <a:r>
              <a:rPr lang="en-US" sz="2000" kern="0" dirty="0">
                <a:gradFill>
                  <a:gsLst>
                    <a:gs pos="12097">
                      <a:srgbClr val="FFFFFF"/>
                    </a:gs>
                    <a:gs pos="34000">
                      <a:srgbClr val="FFFFFF"/>
                    </a:gs>
                  </a:gsLst>
                  <a:lin ang="5400000" scaled="0"/>
                </a:gradFill>
                <a:latin typeface="Segoe UI Semilight"/>
                <a:ea typeface="MS PGothic" panose="020B0600070205080204" pitchFamily="34" charset="-128"/>
              </a:rPr>
              <a:t>Programming Models</a:t>
            </a:r>
          </a:p>
        </p:txBody>
      </p:sp>
      <p:sp>
        <p:nvSpPr>
          <p:cNvPr id="84" name="TextBox 83">
            <a:extLst>
              <a:ext uri="{FF2B5EF4-FFF2-40B4-BE49-F238E27FC236}">
                <a16:creationId xmlns:a16="http://schemas.microsoft.com/office/drawing/2014/main" id="{799E0902-E844-4E69-A1A8-2744A84CD8D0}"/>
              </a:ext>
            </a:extLst>
          </p:cNvPr>
          <p:cNvSpPr txBox="1"/>
          <p:nvPr/>
        </p:nvSpPr>
        <p:spPr>
          <a:xfrm>
            <a:off x="1161729" y="6253400"/>
            <a:ext cx="2168515" cy="621199"/>
          </a:xfrm>
          <a:prstGeom prst="rect">
            <a:avLst/>
          </a:prstGeom>
          <a:noFill/>
        </p:spPr>
        <p:txBody>
          <a:bodyPr wrap="square" lIns="179031" tIns="143225" rIns="179031" bIns="143225" rtlCol="0">
            <a:spAutoFit/>
          </a:bodyPr>
          <a:lstStyle/>
          <a:p>
            <a:pPr defTabSz="913030">
              <a:lnSpc>
                <a:spcPct val="90000"/>
              </a:lnSpc>
              <a:spcAft>
                <a:spcPts val="586"/>
              </a:spcAft>
              <a:defRPr/>
            </a:pPr>
            <a:r>
              <a:rPr lang="en-US" sz="2350" kern="0" dirty="0">
                <a:solidFill>
                  <a:srgbClr val="FFFFFF"/>
                </a:solidFill>
                <a:latin typeface="Segoe UI Semilight"/>
                <a:ea typeface="MS PGothic" panose="020B0600070205080204" pitchFamily="34" charset="-128"/>
              </a:rPr>
              <a:t>Dev Box</a:t>
            </a:r>
          </a:p>
        </p:txBody>
      </p:sp>
      <p:sp>
        <p:nvSpPr>
          <p:cNvPr id="85" name="TextBox 84">
            <a:extLst>
              <a:ext uri="{FF2B5EF4-FFF2-40B4-BE49-F238E27FC236}">
                <a16:creationId xmlns:a16="http://schemas.microsoft.com/office/drawing/2014/main" id="{1740A5FE-DE2D-492B-892A-AC4F0418DEFE}"/>
              </a:ext>
            </a:extLst>
          </p:cNvPr>
          <p:cNvSpPr txBox="1"/>
          <p:nvPr/>
        </p:nvSpPr>
        <p:spPr>
          <a:xfrm>
            <a:off x="7353673" y="3233508"/>
            <a:ext cx="1954075" cy="860074"/>
          </a:xfrm>
          <a:prstGeom prst="rect">
            <a:avLst/>
          </a:prstGeom>
          <a:noFill/>
        </p:spPr>
        <p:txBody>
          <a:bodyPr wrap="square" lIns="182622" tIns="146097" rIns="182622" bIns="146097" rtlCol="0">
            <a:spAutoFit/>
          </a:bodyPr>
          <a:lstStyle/>
          <a:p>
            <a:pPr algn="ctr" defTabSz="931378">
              <a:lnSpc>
                <a:spcPct val="90000"/>
              </a:lnSpc>
              <a:spcAft>
                <a:spcPts val="599"/>
              </a:spcAft>
              <a:defRPr/>
            </a:pPr>
            <a:r>
              <a:rPr lang="en-US" sz="2000" kern="0">
                <a:gradFill>
                  <a:gsLst>
                    <a:gs pos="12097">
                      <a:srgbClr val="FFFFFF"/>
                    </a:gs>
                    <a:gs pos="34000">
                      <a:srgbClr val="FFFFFF"/>
                    </a:gs>
                  </a:gsLst>
                  <a:lin ang="5400000" scaled="0"/>
                </a:gradFill>
                <a:latin typeface="Segoe UI Semilight"/>
                <a:ea typeface="MS PGothic" panose="020B0600070205080204" pitchFamily="34" charset="-128"/>
              </a:rPr>
              <a:t>Health &amp; Monitoring</a:t>
            </a:r>
          </a:p>
        </p:txBody>
      </p:sp>
      <p:sp>
        <p:nvSpPr>
          <p:cNvPr id="86" name="TextBox 85">
            <a:extLst>
              <a:ext uri="{FF2B5EF4-FFF2-40B4-BE49-F238E27FC236}">
                <a16:creationId xmlns:a16="http://schemas.microsoft.com/office/drawing/2014/main" id="{5D4A77A2-2C45-42C6-8CEE-CE0756328028}"/>
              </a:ext>
            </a:extLst>
          </p:cNvPr>
          <p:cNvSpPr txBox="1"/>
          <p:nvPr/>
        </p:nvSpPr>
        <p:spPr>
          <a:xfrm>
            <a:off x="9530682" y="6173247"/>
            <a:ext cx="2561188" cy="972294"/>
          </a:xfrm>
          <a:prstGeom prst="rect">
            <a:avLst/>
          </a:prstGeom>
          <a:noFill/>
        </p:spPr>
        <p:txBody>
          <a:bodyPr wrap="square" lIns="182622" tIns="146097" rIns="182622" bIns="146097" rtlCol="0">
            <a:spAutoFit/>
          </a:bodyPr>
          <a:lstStyle/>
          <a:p>
            <a:pPr algn="ctr" defTabSz="931378">
              <a:lnSpc>
                <a:spcPct val="90000"/>
              </a:lnSpc>
              <a:spcAft>
                <a:spcPts val="599"/>
              </a:spcAft>
              <a:defRPr/>
            </a:pPr>
            <a:r>
              <a:rPr lang="en-US" sz="2397" kern="0" dirty="0">
                <a:solidFill>
                  <a:srgbClr val="FFFFFF"/>
                </a:solidFill>
                <a:latin typeface="Segoe UI Semilight"/>
                <a:ea typeface="MS PGothic" panose="020B0600070205080204" pitchFamily="34" charset="-128"/>
              </a:rPr>
              <a:t>On Other Clouds</a:t>
            </a:r>
          </a:p>
        </p:txBody>
      </p:sp>
      <p:pic>
        <p:nvPicPr>
          <p:cNvPr id="87" name="Picture 86">
            <a:extLst>
              <a:ext uri="{FF2B5EF4-FFF2-40B4-BE49-F238E27FC236}">
                <a16:creationId xmlns:a16="http://schemas.microsoft.com/office/drawing/2014/main" id="{666EB66B-299F-4758-8EDE-4E2E1B82DD50}"/>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9031560" y="4302699"/>
            <a:ext cx="856286" cy="890941"/>
          </a:xfrm>
          <a:prstGeom prst="rect">
            <a:avLst/>
          </a:prstGeom>
        </p:spPr>
      </p:pic>
      <p:sp>
        <p:nvSpPr>
          <p:cNvPr id="89" name="Rectangle 88">
            <a:extLst>
              <a:ext uri="{FF2B5EF4-FFF2-40B4-BE49-F238E27FC236}">
                <a16:creationId xmlns:a16="http://schemas.microsoft.com/office/drawing/2014/main" id="{370440C2-18E5-44AA-BF68-0FA51967D894}"/>
              </a:ext>
            </a:extLst>
          </p:cNvPr>
          <p:cNvSpPr/>
          <p:nvPr/>
        </p:nvSpPr>
        <p:spPr bwMode="auto">
          <a:xfrm>
            <a:off x="8356193" y="1253510"/>
            <a:ext cx="3206115" cy="754844"/>
          </a:xfrm>
          <a:prstGeom prst="rect">
            <a:avLst/>
          </a:prstGeom>
          <a:solidFill>
            <a:srgbClr val="92D050"/>
          </a:solidFill>
          <a:ln w="6350" cap="flat" cmpd="sng" algn="ctr">
            <a:noFill/>
            <a:prstDash val="solid"/>
            <a:miter lim="800000"/>
            <a:headEnd type="none" w="med" len="med"/>
            <a:tailEnd type="none" w="med" len="med"/>
          </a:ln>
          <a:effectLst/>
        </p:spPr>
        <p:txBody>
          <a:bodyPr tIns="91427" rIns="34289" bIns="34289" anchor="ctr"/>
          <a:lstStyle/>
          <a:p>
            <a:pPr algn="ctr" defTabSz="932227">
              <a:defRPr/>
            </a:pPr>
            <a:r>
              <a:rPr lang="en-US" sz="2400"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rPr>
              <a:t>Guest Executables</a:t>
            </a:r>
          </a:p>
          <a:p>
            <a:pPr algn="ctr" defTabSz="932227">
              <a:defRPr/>
            </a:pPr>
            <a:r>
              <a:rPr lang="en-US" sz="1836"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rPr>
              <a:t>(Any Code)</a:t>
            </a:r>
          </a:p>
        </p:txBody>
      </p:sp>
      <p:sp>
        <p:nvSpPr>
          <p:cNvPr id="90" name="Rectangle 89">
            <a:extLst>
              <a:ext uri="{FF2B5EF4-FFF2-40B4-BE49-F238E27FC236}">
                <a16:creationId xmlns:a16="http://schemas.microsoft.com/office/drawing/2014/main" id="{79E67638-BDA5-4866-8888-46E4206FF904}"/>
              </a:ext>
            </a:extLst>
          </p:cNvPr>
          <p:cNvSpPr/>
          <p:nvPr/>
        </p:nvSpPr>
        <p:spPr bwMode="auto">
          <a:xfrm>
            <a:off x="4630071" y="2158710"/>
            <a:ext cx="3483531" cy="754010"/>
          </a:xfrm>
          <a:prstGeom prst="rect">
            <a:avLst/>
          </a:prstGeom>
          <a:solidFill>
            <a:srgbClr val="92D050"/>
          </a:solidFill>
          <a:ln w="6350" cap="flat" cmpd="sng" algn="ctr">
            <a:noFill/>
            <a:prstDash val="solid"/>
            <a:miter lim="800000"/>
            <a:headEnd type="none" w="med" len="med"/>
            <a:tailEnd type="none" w="med" len="med"/>
          </a:ln>
          <a:effectLst/>
        </p:spPr>
        <p:txBody>
          <a:bodyPr tIns="91427" rIns="34289" bIns="34289" anchor="ctr"/>
          <a:lstStyle/>
          <a:p>
            <a:pPr algn="ctr" defTabSz="932227">
              <a:defRPr/>
            </a:pPr>
            <a:r>
              <a:rPr lang="en-US" sz="2400"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rPr>
              <a:t>Reliable Services</a:t>
            </a:r>
          </a:p>
        </p:txBody>
      </p:sp>
      <p:sp>
        <p:nvSpPr>
          <p:cNvPr id="91" name="Rectangle 90">
            <a:extLst>
              <a:ext uri="{FF2B5EF4-FFF2-40B4-BE49-F238E27FC236}">
                <a16:creationId xmlns:a16="http://schemas.microsoft.com/office/drawing/2014/main" id="{0F4F43E8-4647-4090-8851-21CA60261BEF}"/>
              </a:ext>
            </a:extLst>
          </p:cNvPr>
          <p:cNvSpPr/>
          <p:nvPr/>
        </p:nvSpPr>
        <p:spPr bwMode="auto">
          <a:xfrm>
            <a:off x="4621647" y="1259185"/>
            <a:ext cx="3460902" cy="754010"/>
          </a:xfrm>
          <a:prstGeom prst="rect">
            <a:avLst/>
          </a:prstGeom>
          <a:solidFill>
            <a:srgbClr val="92D050"/>
          </a:solidFill>
          <a:ln w="6350" cap="flat" cmpd="sng" algn="ctr">
            <a:noFill/>
            <a:prstDash val="solid"/>
            <a:miter lim="800000"/>
            <a:headEnd type="none" w="med" len="med"/>
            <a:tailEnd type="none" w="med" len="med"/>
          </a:ln>
          <a:effectLst/>
        </p:spPr>
        <p:txBody>
          <a:bodyPr tIns="91427" rIns="34289" bIns="34289" anchor="ctr"/>
          <a:lstStyle/>
          <a:p>
            <a:pPr algn="ctr" defTabSz="932227">
              <a:defRPr/>
            </a:pPr>
            <a:r>
              <a:rPr lang="en-US" sz="2400"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rPr>
              <a:t>Reliable Actors</a:t>
            </a:r>
          </a:p>
        </p:txBody>
      </p:sp>
      <p:grpSp>
        <p:nvGrpSpPr>
          <p:cNvPr id="92" name="Group 91">
            <a:extLst>
              <a:ext uri="{FF2B5EF4-FFF2-40B4-BE49-F238E27FC236}">
                <a16:creationId xmlns:a16="http://schemas.microsoft.com/office/drawing/2014/main" id="{82AD6D0E-8727-491C-94C7-25B52135DCD7}"/>
              </a:ext>
            </a:extLst>
          </p:cNvPr>
          <p:cNvGrpSpPr/>
          <p:nvPr/>
        </p:nvGrpSpPr>
        <p:grpSpPr>
          <a:xfrm>
            <a:off x="1301302" y="1259185"/>
            <a:ext cx="3056359" cy="1641254"/>
            <a:chOff x="2275901" y="1470147"/>
            <a:chExt cx="2775314" cy="1641487"/>
          </a:xfrm>
        </p:grpSpPr>
        <p:sp>
          <p:nvSpPr>
            <p:cNvPr id="93" name="Rectangle 92">
              <a:extLst>
                <a:ext uri="{FF2B5EF4-FFF2-40B4-BE49-F238E27FC236}">
                  <a16:creationId xmlns:a16="http://schemas.microsoft.com/office/drawing/2014/main" id="{1BE15835-F807-4AA8-901E-4B321F9EAC76}"/>
                </a:ext>
              </a:extLst>
            </p:cNvPr>
            <p:cNvSpPr/>
            <p:nvPr/>
          </p:nvSpPr>
          <p:spPr bwMode="auto">
            <a:xfrm>
              <a:off x="2275901" y="1470147"/>
              <a:ext cx="2775314" cy="1641487"/>
            </a:xfrm>
            <a:prstGeom prst="rect">
              <a:avLst/>
            </a:prstGeom>
            <a:solidFill>
              <a:srgbClr val="92D050"/>
            </a:solidFill>
            <a:ln w="6350" cap="flat" cmpd="sng" algn="ctr">
              <a:noFill/>
              <a:prstDash val="solid"/>
              <a:miter lim="800000"/>
              <a:headEnd type="none" w="med" len="med"/>
              <a:tailEnd type="none" w="med" len="med"/>
            </a:ln>
            <a:effectLst/>
          </p:spPr>
          <p:txBody>
            <a:bodyPr tIns="91427" rIns="34289" bIns="34289" anchor="ctr"/>
            <a:lstStyle/>
            <a:p>
              <a:pPr algn="ctr" defTabSz="932227">
                <a:defRPr/>
              </a:pPr>
              <a:r>
                <a:rPr lang="en-US" sz="2400"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rPr>
                <a:t> </a:t>
              </a:r>
            </a:p>
            <a:p>
              <a:pPr algn="ctr" defTabSz="932227">
                <a:defRPr/>
              </a:pPr>
              <a:r>
                <a:rPr lang="en-US" sz="2397"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rPr>
                <a:t>Web Apps </a:t>
              </a:r>
            </a:p>
            <a:p>
              <a:pPr marL="342834" indent="-342834" algn="ctr" defTabSz="932227">
                <a:buFontTx/>
                <a:buChar char="-"/>
                <a:defRPr/>
              </a:pPr>
              <a:r>
                <a:rPr lang="en-US" sz="2397"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rPr>
                <a:t>ASP.NET Core</a:t>
              </a:r>
            </a:p>
            <a:p>
              <a:pPr defTabSz="932227">
                <a:defRPr/>
              </a:pPr>
              <a:r>
                <a:rPr lang="en-US" sz="2397"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rPr>
                <a:t>      -    OWIN</a:t>
              </a:r>
            </a:p>
            <a:p>
              <a:pPr algn="ctr" defTabSz="932227">
                <a:defRPr/>
              </a:pPr>
              <a:endParaRPr lang="en-US" sz="2400"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pic>
          <p:nvPicPr>
            <p:cNvPr id="94" name="Picture 93">
              <a:extLst>
                <a:ext uri="{FF2B5EF4-FFF2-40B4-BE49-F238E27FC236}">
                  <a16:creationId xmlns:a16="http://schemas.microsoft.com/office/drawing/2014/main" id="{A657FFAF-E97D-4569-82B9-B86E1CF77F8F}"/>
                </a:ext>
              </a:extLst>
            </p:cNvPr>
            <p:cNvPicPr>
              <a:picLocks noChangeAspect="1"/>
            </p:cNvPicPr>
            <p:nvPr/>
          </p:nvPicPr>
          <p:blipFill>
            <a:blip r:embed="rId8"/>
            <a:stretch>
              <a:fillRect/>
            </a:stretch>
          </p:blipFill>
          <p:spPr>
            <a:xfrm>
              <a:off x="2410488" y="1794925"/>
              <a:ext cx="403751" cy="394334"/>
            </a:xfrm>
            <a:prstGeom prst="rect">
              <a:avLst/>
            </a:prstGeom>
            <a:solidFill>
              <a:srgbClr val="92D050"/>
            </a:solidFill>
            <a:ln w="6350" cap="flat" cmpd="sng" algn="ctr">
              <a:noFill/>
              <a:prstDash val="solid"/>
              <a:miter lim="800000"/>
              <a:headEnd type="none" w="med" len="med"/>
              <a:tailEnd type="none" w="med" len="med"/>
            </a:ln>
            <a:effectLst/>
          </p:spPr>
        </p:pic>
      </p:grpSp>
      <p:sp>
        <p:nvSpPr>
          <p:cNvPr id="95" name="Rectangle 94">
            <a:extLst>
              <a:ext uri="{FF2B5EF4-FFF2-40B4-BE49-F238E27FC236}">
                <a16:creationId xmlns:a16="http://schemas.microsoft.com/office/drawing/2014/main" id="{C8CD1E91-9192-48BE-8678-66037328CD5A}"/>
              </a:ext>
            </a:extLst>
          </p:cNvPr>
          <p:cNvSpPr/>
          <p:nvPr/>
        </p:nvSpPr>
        <p:spPr bwMode="auto">
          <a:xfrm>
            <a:off x="8348027" y="2162529"/>
            <a:ext cx="3206115" cy="790244"/>
          </a:xfrm>
          <a:prstGeom prst="rect">
            <a:avLst/>
          </a:prstGeom>
          <a:solidFill>
            <a:srgbClr val="92D050"/>
          </a:solidFill>
          <a:ln w="6350" cap="flat" cmpd="sng" algn="ctr">
            <a:noFill/>
            <a:prstDash val="solid"/>
            <a:miter lim="800000"/>
            <a:headEnd type="none" w="med" len="med"/>
            <a:tailEnd type="none" w="med" len="med"/>
          </a:ln>
          <a:effectLst/>
        </p:spPr>
        <p:txBody>
          <a:bodyPr tIns="91427" rIns="34289" bIns="34289" anchor="ctr"/>
          <a:lstStyle/>
          <a:p>
            <a:pPr algn="ctr" defTabSz="932227">
              <a:defRPr/>
            </a:pPr>
            <a:r>
              <a:rPr lang="en-US" sz="2400"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rPr>
              <a:t>Containers</a:t>
            </a:r>
          </a:p>
        </p:txBody>
      </p:sp>
    </p:spTree>
    <p:extLst>
      <p:ext uri="{BB962C8B-B14F-4D97-AF65-F5344CB8AC3E}">
        <p14:creationId xmlns:p14="http://schemas.microsoft.com/office/powerpoint/2010/main" val="7703898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 grpId="0" animBg="1"/>
      <p:bldP spid="90" grpId="0" animBg="1"/>
      <p:bldP spid="91" grpId="0" animBg="1"/>
      <p:bldP spid="95"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7D9D81-E633-4864-9C19-BC579F44068B}"/>
              </a:ext>
            </a:extLst>
          </p:cNvPr>
          <p:cNvSpPr>
            <a:spLocks noGrp="1"/>
          </p:cNvSpPr>
          <p:nvPr>
            <p:ph type="title"/>
          </p:nvPr>
        </p:nvSpPr>
        <p:spPr/>
        <p:txBody>
          <a:bodyPr/>
          <a:lstStyle/>
          <a:p>
            <a:r>
              <a:rPr lang="en-US" dirty="0"/>
              <a:t>Azure App Service</a:t>
            </a:r>
          </a:p>
        </p:txBody>
      </p:sp>
      <p:sp>
        <p:nvSpPr>
          <p:cNvPr id="3" name="Text Placeholder 2">
            <a:extLst>
              <a:ext uri="{FF2B5EF4-FFF2-40B4-BE49-F238E27FC236}">
                <a16:creationId xmlns:a16="http://schemas.microsoft.com/office/drawing/2014/main" id="{E8799BAA-741A-4A00-AE91-296C10B612B0}"/>
              </a:ext>
            </a:extLst>
          </p:cNvPr>
          <p:cNvSpPr>
            <a:spLocks noGrp="1"/>
          </p:cNvSpPr>
          <p:nvPr>
            <p:ph type="body" sz="quarter" idx="10"/>
          </p:nvPr>
        </p:nvSpPr>
        <p:spPr>
          <a:xfrm>
            <a:off x="274702" y="1211287"/>
            <a:ext cx="11888787" cy="4204228"/>
          </a:xfrm>
        </p:spPr>
        <p:txBody>
          <a:bodyPr/>
          <a:lstStyle/>
          <a:p>
            <a:r>
              <a:rPr lang="en-US" dirty="0"/>
              <a:t>Web App/Svc Hosting</a:t>
            </a:r>
          </a:p>
          <a:p>
            <a:r>
              <a:rPr lang="en-US" dirty="0"/>
              <a:t>Built in tooling for web scenarios</a:t>
            </a:r>
          </a:p>
          <a:p>
            <a:pPr lvl="1"/>
            <a:r>
              <a:rPr lang="en-US" dirty="0"/>
              <a:t>Load Balancing, Auto Scaling</a:t>
            </a:r>
          </a:p>
          <a:p>
            <a:r>
              <a:rPr lang="en-US" dirty="0"/>
              <a:t>Purchase by the VM</a:t>
            </a:r>
          </a:p>
          <a:p>
            <a:r>
              <a:rPr lang="en-US" dirty="0"/>
              <a:t>Windows and Linux</a:t>
            </a:r>
          </a:p>
          <a:p>
            <a:r>
              <a:rPr lang="en-US" dirty="0"/>
              <a:t>Supports .NET, Java, Node, PHP, Python, HTML &amp; more</a:t>
            </a:r>
          </a:p>
          <a:p>
            <a:pPr marL="0" indent="0">
              <a:buNone/>
            </a:pPr>
            <a:endParaRPr lang="en-US" dirty="0"/>
          </a:p>
        </p:txBody>
      </p:sp>
    </p:spTree>
    <p:extLst>
      <p:ext uri="{BB962C8B-B14F-4D97-AF65-F5344CB8AC3E}">
        <p14:creationId xmlns:p14="http://schemas.microsoft.com/office/powerpoint/2010/main" val="405059569"/>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E97EF-7325-4A89-8ED7-1427E565EEC9}"/>
              </a:ext>
            </a:extLst>
          </p:cNvPr>
          <p:cNvSpPr>
            <a:spLocks noGrp="1"/>
          </p:cNvSpPr>
          <p:nvPr>
            <p:ph type="title"/>
          </p:nvPr>
        </p:nvSpPr>
        <p:spPr/>
        <p:txBody>
          <a:bodyPr/>
          <a:lstStyle/>
          <a:p>
            <a:r>
              <a:rPr lang="en-US" dirty="0"/>
              <a:t>Azure Functions</a:t>
            </a:r>
          </a:p>
        </p:txBody>
      </p:sp>
      <p:sp>
        <p:nvSpPr>
          <p:cNvPr id="3" name="Text Placeholder 2">
            <a:extLst>
              <a:ext uri="{FF2B5EF4-FFF2-40B4-BE49-F238E27FC236}">
                <a16:creationId xmlns:a16="http://schemas.microsoft.com/office/drawing/2014/main" id="{F9D5544D-DFCC-4962-8834-A207C2331A27}"/>
              </a:ext>
            </a:extLst>
          </p:cNvPr>
          <p:cNvSpPr>
            <a:spLocks noGrp="1"/>
          </p:cNvSpPr>
          <p:nvPr>
            <p:ph type="body" sz="quarter" idx="10"/>
          </p:nvPr>
        </p:nvSpPr>
        <p:spPr>
          <a:xfrm>
            <a:off x="274702" y="1211287"/>
            <a:ext cx="11888787" cy="2376035"/>
          </a:xfrm>
        </p:spPr>
        <p:txBody>
          <a:bodyPr/>
          <a:lstStyle/>
          <a:p>
            <a:r>
              <a:rPr lang="en-US" dirty="0" err="1"/>
              <a:t>Serverless</a:t>
            </a:r>
            <a:r>
              <a:rPr lang="en-US" dirty="0"/>
              <a:t>, pay only when your code is running</a:t>
            </a:r>
          </a:p>
          <a:p>
            <a:r>
              <a:rPr lang="en-US" dirty="0"/>
              <a:t>Triggered by actions</a:t>
            </a:r>
          </a:p>
          <a:p>
            <a:pPr lvl="1"/>
            <a:r>
              <a:rPr lang="en-US" dirty="0"/>
              <a:t>Http request, file in storage, message in queue, etc.</a:t>
            </a:r>
          </a:p>
          <a:p>
            <a:endParaRPr lang="en-US" dirty="0"/>
          </a:p>
        </p:txBody>
      </p:sp>
      <p:sp>
        <p:nvSpPr>
          <p:cNvPr id="4" name="Plus 17">
            <a:extLst>
              <a:ext uri="{FF2B5EF4-FFF2-40B4-BE49-F238E27FC236}">
                <a16:creationId xmlns:a16="http://schemas.microsoft.com/office/drawing/2014/main" id="{D3C64CE6-2558-43B6-9149-91BF16A8DCAC}"/>
              </a:ext>
            </a:extLst>
          </p:cNvPr>
          <p:cNvSpPr/>
          <p:nvPr/>
        </p:nvSpPr>
        <p:spPr bwMode="auto">
          <a:xfrm>
            <a:off x="5878583" y="4935298"/>
            <a:ext cx="803209" cy="697901"/>
          </a:xfrm>
          <a:prstGeom prst="mathPlus">
            <a:avLst>
              <a:gd name="adj1" fmla="val 8757"/>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5" rIns="186468" bIns="149175" numCol="1" spcCol="0" rtlCol="0" fromWordArt="0" anchor="t" anchorCtr="0" forceAA="0" compatLnSpc="1">
            <a:prstTxWarp prst="textNoShape">
              <a:avLst/>
            </a:prstTxWarp>
            <a:noAutofit/>
          </a:bodyPr>
          <a:lstStyle/>
          <a:p>
            <a:pPr marL="0" marR="0" lvl="0" indent="0" algn="ctr" defTabSz="950663" rtl="0" eaLnBrk="1" fontAlgn="base" latinLnBrk="0" hangingPunct="1">
              <a:lnSpc>
                <a:spcPct val="90000"/>
              </a:lnSpc>
              <a:spcBef>
                <a:spcPct val="0"/>
              </a:spcBef>
              <a:spcAft>
                <a:spcPct val="0"/>
              </a:spcAft>
              <a:buClrTx/>
              <a:buSzTx/>
              <a:buFontTx/>
              <a:buNone/>
              <a:tabLst/>
              <a:defRPr/>
            </a:pPr>
            <a:endParaRPr kumimoji="0" lang="en-US" sz="1836" b="0" i="0" u="none" strike="noStrike" kern="0" cap="none" spc="0" normalizeH="0" baseline="0" noProof="0" err="1">
              <a:ln>
                <a:noFill/>
              </a:ln>
              <a:solidFill>
                <a:schemeClr val="tx1"/>
              </a:solidFill>
              <a:effectLst/>
              <a:uLnTx/>
              <a:uFillTx/>
              <a:latin typeface="Segoe UI"/>
              <a:ea typeface="Segoe UI" pitchFamily="34" charset="0"/>
              <a:cs typeface="Segoe UI" pitchFamily="34" charset="0"/>
            </a:endParaRPr>
          </a:p>
        </p:txBody>
      </p:sp>
      <p:sp>
        <p:nvSpPr>
          <p:cNvPr id="5" name="TextBox 4">
            <a:extLst>
              <a:ext uri="{FF2B5EF4-FFF2-40B4-BE49-F238E27FC236}">
                <a16:creationId xmlns:a16="http://schemas.microsoft.com/office/drawing/2014/main" id="{8DE5A367-9E8C-49F3-860F-05F6F27286D0}"/>
              </a:ext>
            </a:extLst>
          </p:cNvPr>
          <p:cNvSpPr txBox="1"/>
          <p:nvPr/>
        </p:nvSpPr>
        <p:spPr>
          <a:xfrm>
            <a:off x="2522386" y="3586484"/>
            <a:ext cx="1904119" cy="578223"/>
          </a:xfrm>
          <a:prstGeom prst="rect">
            <a:avLst/>
          </a:prstGeom>
          <a:noFill/>
        </p:spPr>
        <p:txBody>
          <a:bodyPr wrap="square" lIns="186468" tIns="149175" rIns="186468" bIns="149175" rtlCol="0">
            <a:spAutoFit/>
          </a:bodyPr>
          <a:lstStyle/>
          <a:p>
            <a:pPr marL="0" marR="0" lvl="0" indent="0" algn="ctr" defTabSz="932384" rtl="0" eaLnBrk="1" fontAlgn="auto" latinLnBrk="0" hangingPunct="1">
              <a:lnSpc>
                <a:spcPct val="90000"/>
              </a:lnSpc>
              <a:spcBef>
                <a:spcPts val="0"/>
              </a:spcBef>
              <a:spcAft>
                <a:spcPts val="612"/>
              </a:spcAft>
              <a:buClrTx/>
              <a:buSzTx/>
              <a:buFontTx/>
              <a:buNone/>
              <a:tabLst/>
              <a:defRPr/>
            </a:pPr>
            <a:r>
              <a:rPr kumimoji="0" lang="en-US" sz="2000" b="0" i="0" u="none" strike="noStrike" kern="0" cap="none" spc="0" normalizeH="0" baseline="0" noProof="0" dirty="0">
                <a:ln>
                  <a:noFill/>
                </a:ln>
                <a:effectLst/>
                <a:uLnTx/>
                <a:uFillTx/>
                <a:latin typeface="Segoe UI"/>
                <a:ea typeface="+mn-ea"/>
                <a:cs typeface="+mn-cs"/>
              </a:rPr>
              <a:t>Code</a:t>
            </a:r>
          </a:p>
        </p:txBody>
      </p:sp>
      <p:sp>
        <p:nvSpPr>
          <p:cNvPr id="6" name="TextBox 5">
            <a:extLst>
              <a:ext uri="{FF2B5EF4-FFF2-40B4-BE49-F238E27FC236}">
                <a16:creationId xmlns:a16="http://schemas.microsoft.com/office/drawing/2014/main" id="{3806AB20-3332-40B8-8922-95D0E7211FFD}"/>
              </a:ext>
            </a:extLst>
          </p:cNvPr>
          <p:cNvSpPr txBox="1"/>
          <p:nvPr/>
        </p:nvSpPr>
        <p:spPr>
          <a:xfrm>
            <a:off x="7802551" y="3586483"/>
            <a:ext cx="1904119" cy="578262"/>
          </a:xfrm>
          <a:prstGeom prst="rect">
            <a:avLst/>
          </a:prstGeom>
          <a:noFill/>
        </p:spPr>
        <p:txBody>
          <a:bodyPr wrap="square" lIns="186468" tIns="149175" rIns="186468" bIns="149175" rtlCol="0">
            <a:spAutoFit/>
          </a:bodyPr>
          <a:lstStyle/>
          <a:p>
            <a:pPr marL="0" marR="0" lvl="0" indent="0" algn="ctr" defTabSz="932384" rtl="0" eaLnBrk="1" fontAlgn="auto" latinLnBrk="0" hangingPunct="1">
              <a:lnSpc>
                <a:spcPct val="90000"/>
              </a:lnSpc>
              <a:spcBef>
                <a:spcPts val="0"/>
              </a:spcBef>
              <a:spcAft>
                <a:spcPts val="612"/>
              </a:spcAft>
              <a:buClrTx/>
              <a:buSzTx/>
              <a:buFontTx/>
              <a:buNone/>
              <a:tabLst/>
              <a:defRPr/>
            </a:pPr>
            <a:r>
              <a:rPr kumimoji="0" lang="en-US" sz="2000" b="0" i="0" u="none" strike="noStrike" kern="0" cap="none" spc="0" normalizeH="0" baseline="0" noProof="0" dirty="0">
                <a:ln>
                  <a:noFill/>
                </a:ln>
                <a:effectLst/>
                <a:uLnTx/>
                <a:uFillTx/>
                <a:latin typeface="Segoe UI"/>
                <a:ea typeface="+mn-ea"/>
                <a:cs typeface="+mn-cs"/>
              </a:rPr>
              <a:t>Events + data</a:t>
            </a:r>
          </a:p>
        </p:txBody>
      </p:sp>
      <p:sp>
        <p:nvSpPr>
          <p:cNvPr id="7" name="TextBox 6">
            <a:extLst>
              <a:ext uri="{FF2B5EF4-FFF2-40B4-BE49-F238E27FC236}">
                <a16:creationId xmlns:a16="http://schemas.microsoft.com/office/drawing/2014/main" id="{A8DEB12C-C671-419D-9C1A-CBB7FE0F8466}"/>
              </a:ext>
            </a:extLst>
          </p:cNvPr>
          <p:cNvSpPr txBox="1"/>
          <p:nvPr/>
        </p:nvSpPr>
        <p:spPr>
          <a:xfrm>
            <a:off x="5227637" y="3586484"/>
            <a:ext cx="2240824" cy="578223"/>
          </a:xfrm>
          <a:prstGeom prst="rect">
            <a:avLst/>
          </a:prstGeom>
          <a:noFill/>
        </p:spPr>
        <p:txBody>
          <a:bodyPr wrap="square" lIns="186468" tIns="149175" rIns="186468" bIns="149175" rtlCol="0">
            <a:spAutoFit/>
          </a:bodyPr>
          <a:lstStyle/>
          <a:p>
            <a:pPr marL="0" marR="0" lvl="0" indent="0" algn="ctr" defTabSz="932384" rtl="0" eaLnBrk="1" fontAlgn="auto" latinLnBrk="0" hangingPunct="1">
              <a:lnSpc>
                <a:spcPct val="90000"/>
              </a:lnSpc>
              <a:spcBef>
                <a:spcPts val="0"/>
              </a:spcBef>
              <a:spcAft>
                <a:spcPts val="612"/>
              </a:spcAft>
              <a:buClrTx/>
              <a:buSzTx/>
              <a:buFontTx/>
              <a:buNone/>
              <a:tabLst/>
              <a:defRPr/>
            </a:pPr>
            <a:r>
              <a:rPr kumimoji="0" lang="en-US" sz="2000" b="0" i="0" u="none" strike="noStrike" kern="0" cap="none" spc="0" normalizeH="0" baseline="0" noProof="0">
                <a:ln>
                  <a:noFill/>
                </a:ln>
                <a:effectLst/>
                <a:uLnTx/>
                <a:uFillTx/>
                <a:latin typeface="Segoe UI"/>
                <a:ea typeface="+mn-ea"/>
                <a:cs typeface="+mn-cs"/>
              </a:rPr>
              <a:t>Azure Functions</a:t>
            </a:r>
          </a:p>
        </p:txBody>
      </p:sp>
      <p:pic>
        <p:nvPicPr>
          <p:cNvPr id="8" name="Picture 7">
            <a:extLst>
              <a:ext uri="{FF2B5EF4-FFF2-40B4-BE49-F238E27FC236}">
                <a16:creationId xmlns:a16="http://schemas.microsoft.com/office/drawing/2014/main" id="{E98EE54C-A83A-4F6C-96EF-CDB72DFB12BA}"/>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r="65320"/>
          <a:stretch/>
        </p:blipFill>
        <p:spPr>
          <a:xfrm>
            <a:off x="1870251" y="3932787"/>
            <a:ext cx="1036963" cy="2849452"/>
          </a:xfrm>
          <a:prstGeom prst="rect">
            <a:avLst/>
          </a:prstGeom>
        </p:spPr>
      </p:pic>
      <p:pic>
        <p:nvPicPr>
          <p:cNvPr id="9" name="Picture 8">
            <a:extLst>
              <a:ext uri="{FF2B5EF4-FFF2-40B4-BE49-F238E27FC236}">
                <a16:creationId xmlns:a16="http://schemas.microsoft.com/office/drawing/2014/main" id="{42CAFB84-75CD-4251-9B8D-AC8794F32EC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66505"/>
          <a:stretch/>
        </p:blipFill>
        <p:spPr>
          <a:xfrm>
            <a:off x="3845567" y="3920346"/>
            <a:ext cx="1001526" cy="2849452"/>
          </a:xfrm>
          <a:prstGeom prst="rect">
            <a:avLst/>
          </a:prstGeom>
        </p:spPr>
      </p:pic>
      <p:pic>
        <p:nvPicPr>
          <p:cNvPr id="10" name="slash">
            <a:extLst>
              <a:ext uri="{FF2B5EF4-FFF2-40B4-BE49-F238E27FC236}">
                <a16:creationId xmlns:a16="http://schemas.microsoft.com/office/drawing/2014/main" id="{589F6879-7E3B-47CB-8601-2318288EC33D}"/>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32808" r="35159"/>
          <a:stretch/>
        </p:blipFill>
        <p:spPr>
          <a:xfrm>
            <a:off x="2844887" y="3936160"/>
            <a:ext cx="957807" cy="2849452"/>
          </a:xfrm>
          <a:prstGeom prst="rect">
            <a:avLst/>
          </a:prstGeom>
        </p:spPr>
      </p:pic>
      <p:pic>
        <p:nvPicPr>
          <p:cNvPr id="11" name="Picture 10">
            <a:extLst>
              <a:ext uri="{FF2B5EF4-FFF2-40B4-BE49-F238E27FC236}">
                <a16:creationId xmlns:a16="http://schemas.microsoft.com/office/drawing/2014/main" id="{466E82DB-8617-4B17-A9AE-4378B3F2110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12501" y="3971147"/>
            <a:ext cx="3079660" cy="2717705"/>
          </a:xfrm>
          <a:prstGeom prst="rect">
            <a:avLst/>
          </a:prstGeom>
        </p:spPr>
      </p:pic>
    </p:spTree>
    <p:extLst>
      <p:ext uri="{BB962C8B-B14F-4D97-AF65-F5344CB8AC3E}">
        <p14:creationId xmlns:p14="http://schemas.microsoft.com/office/powerpoint/2010/main" val="16790318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5"/>
                                        </p:tgtEl>
                                      </p:cBhvr>
                                    </p:animEffect>
                                    <p:set>
                                      <p:cBhvr>
                                        <p:cTn id="10" dur="1" fill="hold">
                                          <p:stCondLst>
                                            <p:cond delay="499"/>
                                          </p:stCondLst>
                                        </p:cTn>
                                        <p:tgtEl>
                                          <p:spTgt spid="5"/>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6"/>
                                        </p:tgtEl>
                                      </p:cBhvr>
                                    </p:animEffect>
                                    <p:set>
                                      <p:cBhvr>
                                        <p:cTn id="13" dur="1" fill="hold">
                                          <p:stCondLst>
                                            <p:cond delay="499"/>
                                          </p:stCondLst>
                                        </p:cTn>
                                        <p:tgtEl>
                                          <p:spTgt spid="6"/>
                                        </p:tgtEl>
                                        <p:attrNameLst>
                                          <p:attrName>style.visibility</p:attrName>
                                        </p:attrNameLst>
                                      </p:cBhvr>
                                      <p:to>
                                        <p:strVal val="hidden"/>
                                      </p:to>
                                    </p:set>
                                  </p:childTnLst>
                                </p:cTn>
                              </p:par>
                              <p:par>
                                <p:cTn id="14" presetID="42" presetClass="path" presetSubtype="0" decel="100000" fill="hold" nodeType="withEffect">
                                  <p:stCondLst>
                                    <p:cond delay="0"/>
                                  </p:stCondLst>
                                  <p:childTnLst>
                                    <p:animMotion origin="layout" path="M 4.61067E-6 -2.12438E-6 L -0.19441 -0.00567 " pathEditMode="relative" rAng="0" ptsTypes="AA">
                                      <p:cBhvr>
                                        <p:cTn id="15" dur="750" fill="hold"/>
                                        <p:tgtEl>
                                          <p:spTgt spid="11"/>
                                        </p:tgtEl>
                                        <p:attrNameLst>
                                          <p:attrName>ppt_x</p:attrName>
                                          <p:attrName>ppt_y</p:attrName>
                                        </p:attrNameLst>
                                      </p:cBhvr>
                                      <p:rCtr x="-9727" y="-295"/>
                                    </p:animMotion>
                                  </p:childTnLst>
                                </p:cTn>
                              </p:par>
                              <p:par>
                                <p:cTn id="16" presetID="42" presetClass="path" presetSubtype="0" decel="100000" fill="hold" nodeType="withEffect">
                                  <p:stCondLst>
                                    <p:cond delay="0"/>
                                  </p:stCondLst>
                                  <p:childTnLst>
                                    <p:animMotion origin="layout" path="M -3.57672E-6 -4.99319E-7 L 0.23296 -0.00658 " pathEditMode="relative" rAng="0" ptsTypes="AA">
                                      <p:cBhvr>
                                        <p:cTn id="17" dur="750" fill="hold"/>
                                        <p:tgtEl>
                                          <p:spTgt spid="8"/>
                                        </p:tgtEl>
                                        <p:attrNameLst>
                                          <p:attrName>ppt_x</p:attrName>
                                          <p:attrName>ppt_y</p:attrName>
                                        </p:attrNameLst>
                                      </p:cBhvr>
                                      <p:rCtr x="11642" y="-340"/>
                                    </p:animMotion>
                                  </p:childTnLst>
                                </p:cTn>
                              </p:par>
                              <p:par>
                                <p:cTn id="18" presetID="42" presetClass="path" presetSubtype="0" decel="100000" fill="hold" nodeType="withEffect">
                                  <p:stCondLst>
                                    <p:cond delay="0"/>
                                  </p:stCondLst>
                                  <p:childTnLst>
                                    <p:animMotion origin="layout" path="M -4.43707E-6 -4.79346E-6 L 0.23513 -0.00658 " pathEditMode="relative" rAng="0" ptsTypes="AA">
                                      <p:cBhvr>
                                        <p:cTn id="19" dur="750" fill="hold"/>
                                        <p:tgtEl>
                                          <p:spTgt spid="9"/>
                                        </p:tgtEl>
                                        <p:attrNameLst>
                                          <p:attrName>ppt_x</p:attrName>
                                          <p:attrName>ppt_y</p:attrName>
                                        </p:attrNameLst>
                                      </p:cBhvr>
                                      <p:rCtr x="11756" y="-340"/>
                                    </p:animMotion>
                                  </p:childTnLst>
                                </p:cTn>
                              </p:par>
                              <p:par>
                                <p:cTn id="20" presetID="42" presetClass="path" presetSubtype="0" decel="100000" fill="hold" nodeType="withEffect">
                                  <p:stCondLst>
                                    <p:cond delay="0"/>
                                  </p:stCondLst>
                                  <p:childTnLst>
                                    <p:animMotion origin="layout" path="M 1.33265E-6 -4.42578E-6 L 0.23219 -0.00658 " pathEditMode="relative" rAng="0" ptsTypes="AA">
                                      <p:cBhvr>
                                        <p:cTn id="21" dur="750" fill="hold"/>
                                        <p:tgtEl>
                                          <p:spTgt spid="10"/>
                                        </p:tgtEl>
                                        <p:attrNameLst>
                                          <p:attrName>ppt_x</p:attrName>
                                          <p:attrName>ppt_y</p:attrName>
                                        </p:attrNameLst>
                                      </p:cBhvr>
                                      <p:rCtr x="11603" y="-340"/>
                                    </p:animMotion>
                                  </p:childTnLst>
                                </p:cTn>
                              </p:par>
                              <p:par>
                                <p:cTn id="22" presetID="6" presetClass="emph" presetSubtype="0" decel="100000" fill="hold" nodeType="withEffect">
                                  <p:stCondLst>
                                    <p:cond delay="300"/>
                                  </p:stCondLst>
                                  <p:childTnLst>
                                    <p:animScale>
                                      <p:cBhvr>
                                        <p:cTn id="23" dur="450" fill="hold"/>
                                        <p:tgtEl>
                                          <p:spTgt spid="10"/>
                                        </p:tgtEl>
                                      </p:cBhvr>
                                      <p:by x="0" y="0"/>
                                    </p:animScale>
                                  </p:childTnLst>
                                </p:cTn>
                              </p:par>
                              <p:par>
                                <p:cTn id="24" presetID="10" presetClass="entr" presetSubtype="0" fill="hold" grpId="0" nodeType="withEffect">
                                  <p:stCondLst>
                                    <p:cond delay="75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500"/>
                                        <p:tgtEl>
                                          <p:spTgt spid="7"/>
                                        </p:tgtEl>
                                      </p:cBhvr>
                                    </p:animEffect>
                                  </p:childTnLst>
                                </p:cTn>
                              </p:par>
                              <p:par>
                                <p:cTn id="27" presetID="42" presetClass="path" presetSubtype="0" decel="100000" fill="hold" grpId="1" nodeType="withEffect">
                                  <p:stCondLst>
                                    <p:cond delay="750"/>
                                  </p:stCondLst>
                                  <p:childTnLst>
                                    <p:animMotion origin="layout" path="M 5.38678E-7 3.15933E-6 L 5.38678E-7 -0.05447 " pathEditMode="relative" rAng="0" ptsTypes="AA">
                                      <p:cBhvr>
                                        <p:cTn id="28" dur="500" spd="-100000" fill="hold"/>
                                        <p:tgtEl>
                                          <p:spTgt spid="7"/>
                                        </p:tgtEl>
                                        <p:attrNameLst>
                                          <p:attrName>ppt_x</p:attrName>
                                          <p:attrName>ppt_y</p:attrName>
                                        </p:attrNameLst>
                                      </p:cBhvr>
                                      <p:rCtr x="0" y="-272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6" grpId="0"/>
      <p:bldP spid="7" grpId="0"/>
      <p:bldP spid="7" grpId="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D77A37-05AA-440C-A45F-B38B4C69717F}"/>
              </a:ext>
            </a:extLst>
          </p:cNvPr>
          <p:cNvSpPr>
            <a:spLocks noGrp="1"/>
          </p:cNvSpPr>
          <p:nvPr>
            <p:ph type="title"/>
          </p:nvPr>
        </p:nvSpPr>
        <p:spPr/>
        <p:txBody>
          <a:bodyPr/>
          <a:lstStyle/>
          <a:p>
            <a:r>
              <a:rPr lang="en-US" dirty="0"/>
              <a:t>ACI Demo</a:t>
            </a:r>
          </a:p>
        </p:txBody>
      </p:sp>
      <p:sp>
        <p:nvSpPr>
          <p:cNvPr id="3" name="Text Placeholder 2">
            <a:extLst>
              <a:ext uri="{FF2B5EF4-FFF2-40B4-BE49-F238E27FC236}">
                <a16:creationId xmlns:a16="http://schemas.microsoft.com/office/drawing/2014/main" id="{A52BEC57-0782-4E4A-9FE1-932169573364}"/>
              </a:ext>
            </a:extLst>
          </p:cNvPr>
          <p:cNvSpPr>
            <a:spLocks noGrp="1"/>
          </p:cNvSpPr>
          <p:nvPr>
            <p:ph type="body" sz="quarter" idx="10"/>
          </p:nvPr>
        </p:nvSpPr>
        <p:spPr>
          <a:xfrm>
            <a:off x="274702" y="1211287"/>
            <a:ext cx="11888787" cy="4961358"/>
          </a:xfrm>
        </p:spPr>
        <p:txBody>
          <a:bodyPr/>
          <a:lstStyle/>
          <a:p>
            <a:r>
              <a:rPr lang="en-US" sz="2800" dirty="0" err="1"/>
              <a:t>az</a:t>
            </a:r>
            <a:r>
              <a:rPr lang="en-US" sz="2800" dirty="0"/>
              <a:t> group create --name </a:t>
            </a:r>
            <a:r>
              <a:rPr lang="en-US" sz="2800" dirty="0" err="1"/>
              <a:t>abContainerDemoRG</a:t>
            </a:r>
            <a:r>
              <a:rPr lang="en-US" sz="2800" dirty="0"/>
              <a:t> --location </a:t>
            </a:r>
            <a:r>
              <a:rPr lang="en-US" sz="2800" dirty="0" err="1"/>
              <a:t>eastus</a:t>
            </a:r>
            <a:endParaRPr lang="en-US" sz="2800" dirty="0"/>
          </a:p>
          <a:p>
            <a:r>
              <a:rPr lang="en-US" sz="2800" dirty="0" err="1"/>
              <a:t>az</a:t>
            </a:r>
            <a:r>
              <a:rPr lang="en-US" sz="2800" dirty="0"/>
              <a:t> container create --resource-group </a:t>
            </a:r>
            <a:r>
              <a:rPr lang="en-US" sz="2800" dirty="0" err="1"/>
              <a:t>abContainerDemoRG</a:t>
            </a:r>
            <a:r>
              <a:rPr lang="en-US" sz="2800" dirty="0"/>
              <a:t> --name </a:t>
            </a:r>
            <a:r>
              <a:rPr lang="en-US" sz="2800" dirty="0" err="1"/>
              <a:t>abcontainer</a:t>
            </a:r>
            <a:r>
              <a:rPr lang="en-US" sz="2800" dirty="0"/>
              <a:t> --image </a:t>
            </a:r>
            <a:r>
              <a:rPr lang="en-US" sz="2800" dirty="0" err="1"/>
              <a:t>microsoft</a:t>
            </a:r>
            <a:r>
              <a:rPr lang="en-US" sz="2800" dirty="0"/>
              <a:t>/</a:t>
            </a:r>
            <a:r>
              <a:rPr lang="en-US" sz="2800" dirty="0" err="1"/>
              <a:t>aci-helloworld</a:t>
            </a:r>
            <a:r>
              <a:rPr lang="en-US" sz="2800" dirty="0"/>
              <a:t> --</a:t>
            </a:r>
            <a:r>
              <a:rPr lang="en-US" sz="2800" dirty="0" err="1"/>
              <a:t>ip</a:t>
            </a:r>
            <a:r>
              <a:rPr lang="en-US" sz="2800" dirty="0"/>
              <a:t>-address public --ports 80</a:t>
            </a:r>
          </a:p>
          <a:p>
            <a:r>
              <a:rPr lang="en-US" sz="2800" dirty="0" err="1"/>
              <a:t>az</a:t>
            </a:r>
            <a:r>
              <a:rPr lang="en-US" sz="2800" dirty="0"/>
              <a:t> container show --resource-group </a:t>
            </a:r>
            <a:r>
              <a:rPr lang="en-US" sz="2800" dirty="0" err="1"/>
              <a:t>abContainerDemoRG</a:t>
            </a:r>
            <a:r>
              <a:rPr lang="en-US" sz="2800" dirty="0"/>
              <a:t> --name </a:t>
            </a:r>
            <a:r>
              <a:rPr lang="en-US" sz="2800" dirty="0" err="1"/>
              <a:t>abcontainer</a:t>
            </a:r>
            <a:endParaRPr lang="en-US" sz="2800" dirty="0"/>
          </a:p>
          <a:p>
            <a:endParaRPr lang="en-US" sz="2800" dirty="0"/>
          </a:p>
          <a:p>
            <a:r>
              <a:rPr lang="en-US" sz="2800" dirty="0" err="1"/>
              <a:t>az</a:t>
            </a:r>
            <a:r>
              <a:rPr lang="en-US" sz="2800" dirty="0"/>
              <a:t> group delete --name </a:t>
            </a:r>
            <a:r>
              <a:rPr lang="en-US" sz="2800" dirty="0" err="1"/>
              <a:t>abContainerDemoRG</a:t>
            </a:r>
            <a:r>
              <a:rPr lang="en-US" sz="2800" dirty="0"/>
              <a:t> --no-wait -y</a:t>
            </a:r>
          </a:p>
          <a:p>
            <a:endParaRPr lang="en-US" dirty="0"/>
          </a:p>
          <a:p>
            <a:pPr marL="0" indent="0">
              <a:buNone/>
            </a:pPr>
            <a:r>
              <a:rPr lang="en-US" dirty="0">
                <a:hlinkClick r:id="rId3"/>
              </a:rPr>
              <a:t>https://docs.microsoft.com/en-us/azure/container-instances/container-instances-quickstart</a:t>
            </a:r>
            <a:r>
              <a:rPr lang="en-US" dirty="0"/>
              <a:t> </a:t>
            </a:r>
          </a:p>
        </p:txBody>
      </p:sp>
    </p:spTree>
    <p:extLst>
      <p:ext uri="{BB962C8B-B14F-4D97-AF65-F5344CB8AC3E}">
        <p14:creationId xmlns:p14="http://schemas.microsoft.com/office/powerpoint/2010/main" val="2982796205"/>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Blockchain: Beyond the Hype</a:t>
            </a:r>
          </a:p>
        </p:txBody>
      </p:sp>
      <p:sp>
        <p:nvSpPr>
          <p:cNvPr id="5" name="Text Placeholder 4"/>
          <p:cNvSpPr>
            <a:spLocks noGrp="1"/>
          </p:cNvSpPr>
          <p:nvPr>
            <p:ph type="body" sz="quarter" idx="12"/>
          </p:nvPr>
        </p:nvSpPr>
        <p:spPr/>
        <p:txBody>
          <a:bodyPr/>
          <a:lstStyle/>
          <a:p>
            <a:r>
              <a:rPr lang="en-US" dirty="0"/>
              <a:t>Shawn Weisfeld</a:t>
            </a:r>
          </a:p>
          <a:p>
            <a:r>
              <a:rPr lang="en-US" dirty="0"/>
              <a:t>Cloud Solution Architect</a:t>
            </a:r>
          </a:p>
          <a:p>
            <a:r>
              <a:rPr lang="en-US" dirty="0"/>
              <a:t>Microsoft</a:t>
            </a:r>
          </a:p>
        </p:txBody>
      </p:sp>
      <p:sp>
        <p:nvSpPr>
          <p:cNvPr id="6" name="Rectangle 5">
            <a:extLst>
              <a:ext uri="{FF2B5EF4-FFF2-40B4-BE49-F238E27FC236}">
                <a16:creationId xmlns:a16="http://schemas.microsoft.com/office/drawing/2014/main" id="{7F05DF5C-511E-462F-A1ED-671C7CDF4BF0}"/>
              </a:ext>
            </a:extLst>
          </p:cNvPr>
          <p:cNvSpPr/>
          <p:nvPr/>
        </p:nvSpPr>
        <p:spPr>
          <a:xfrm>
            <a:off x="427037" y="6240462"/>
            <a:ext cx="1366080" cy="369332"/>
          </a:xfrm>
          <a:prstGeom prst="rect">
            <a:avLst/>
          </a:prstGeom>
        </p:spPr>
        <p:txBody>
          <a:bodyPr wrap="none">
            <a:spAutoFit/>
          </a:bodyPr>
          <a:lstStyle/>
          <a:p>
            <a:r>
              <a:rPr lang="en-US" dirty="0"/>
              <a:t>10:45 – 11:10</a:t>
            </a:r>
          </a:p>
        </p:txBody>
      </p:sp>
    </p:spTree>
    <p:extLst>
      <p:ext uri="{BB962C8B-B14F-4D97-AF65-F5344CB8AC3E}">
        <p14:creationId xmlns:p14="http://schemas.microsoft.com/office/powerpoint/2010/main" val="40952582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F8C7F000-0079-4D25-B15E-DBDBD27A58C9}"/>
              </a:ext>
            </a:extLst>
          </p:cNvPr>
          <p:cNvSpPr>
            <a:spLocks noGrp="1"/>
          </p:cNvSpPr>
          <p:nvPr>
            <p:ph type="title"/>
          </p:nvPr>
        </p:nvSpPr>
        <p:spPr/>
        <p:txBody>
          <a:bodyPr/>
          <a:lstStyle/>
          <a:p>
            <a:r>
              <a:rPr lang="en-US" dirty="0"/>
              <a:t>Bitcoin Market Cap</a:t>
            </a:r>
          </a:p>
        </p:txBody>
      </p:sp>
      <p:sp>
        <p:nvSpPr>
          <p:cNvPr id="9" name="Rectangle 8">
            <a:extLst>
              <a:ext uri="{FF2B5EF4-FFF2-40B4-BE49-F238E27FC236}">
                <a16:creationId xmlns:a16="http://schemas.microsoft.com/office/drawing/2014/main" id="{D6536D06-258A-40B2-B98D-90B0930B1FBA}"/>
              </a:ext>
            </a:extLst>
          </p:cNvPr>
          <p:cNvSpPr/>
          <p:nvPr/>
        </p:nvSpPr>
        <p:spPr>
          <a:xfrm>
            <a:off x="446114" y="6525268"/>
            <a:ext cx="7537063" cy="369332"/>
          </a:xfrm>
          <a:prstGeom prst="rect">
            <a:avLst/>
          </a:prstGeom>
        </p:spPr>
        <p:txBody>
          <a:bodyPr wrap="none">
            <a:spAutoFit/>
          </a:bodyPr>
          <a:lstStyle/>
          <a:p>
            <a:r>
              <a:rPr lang="en-US" dirty="0"/>
              <a:t>Last 3 months retrieved on 1/22/2018 – Source: https://coinmarketcap.com</a:t>
            </a:r>
          </a:p>
        </p:txBody>
      </p:sp>
      <p:pic>
        <p:nvPicPr>
          <p:cNvPr id="2" name="Picture 1">
            <a:extLst>
              <a:ext uri="{FF2B5EF4-FFF2-40B4-BE49-F238E27FC236}">
                <a16:creationId xmlns:a16="http://schemas.microsoft.com/office/drawing/2014/main" id="{29FCAB18-78E9-4E79-81DF-11C320B00320}"/>
              </a:ext>
            </a:extLst>
          </p:cNvPr>
          <p:cNvPicPr>
            <a:picLocks noChangeAspect="1"/>
          </p:cNvPicPr>
          <p:nvPr/>
        </p:nvPicPr>
        <p:blipFill>
          <a:blip r:embed="rId3"/>
          <a:stretch>
            <a:fillRect/>
          </a:stretch>
        </p:blipFill>
        <p:spPr>
          <a:xfrm>
            <a:off x="960437" y="1287462"/>
            <a:ext cx="8610600" cy="4966632"/>
          </a:xfrm>
          <a:prstGeom prst="rect">
            <a:avLst/>
          </a:prstGeom>
        </p:spPr>
      </p:pic>
    </p:spTree>
    <p:extLst>
      <p:ext uri="{BB962C8B-B14F-4D97-AF65-F5344CB8AC3E}">
        <p14:creationId xmlns:p14="http://schemas.microsoft.com/office/powerpoint/2010/main" val="1960233454"/>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9128F5-FB3B-4E45-A03B-7ECC1750E33E}"/>
              </a:ext>
            </a:extLst>
          </p:cNvPr>
          <p:cNvSpPr>
            <a:spLocks noGrp="1"/>
          </p:cNvSpPr>
          <p:nvPr>
            <p:ph type="title"/>
          </p:nvPr>
        </p:nvSpPr>
        <p:spPr/>
        <p:txBody>
          <a:bodyPr/>
          <a:lstStyle/>
          <a:p>
            <a:r>
              <a:rPr lang="en-US" dirty="0"/>
              <a:t>Bitcoin</a:t>
            </a:r>
          </a:p>
        </p:txBody>
      </p:sp>
      <p:sp>
        <p:nvSpPr>
          <p:cNvPr id="3" name="Text Placeholder 2">
            <a:extLst>
              <a:ext uri="{FF2B5EF4-FFF2-40B4-BE49-F238E27FC236}">
                <a16:creationId xmlns:a16="http://schemas.microsoft.com/office/drawing/2014/main" id="{713BAFD1-1B96-42E3-8D14-6E980390A536}"/>
              </a:ext>
            </a:extLst>
          </p:cNvPr>
          <p:cNvSpPr>
            <a:spLocks noGrp="1"/>
          </p:cNvSpPr>
          <p:nvPr>
            <p:ph type="body" sz="quarter" idx="10"/>
          </p:nvPr>
        </p:nvSpPr>
        <p:spPr>
          <a:xfrm>
            <a:off x="274702" y="1211287"/>
            <a:ext cx="11888787" cy="5170646"/>
          </a:xfrm>
        </p:spPr>
        <p:txBody>
          <a:bodyPr/>
          <a:lstStyle/>
          <a:p>
            <a:r>
              <a:rPr lang="en-US" dirty="0"/>
              <a:t>Bitcoin is a </a:t>
            </a:r>
            <a:r>
              <a:rPr lang="en-US" b="1" dirty="0"/>
              <a:t>cryptocurrency</a:t>
            </a:r>
            <a:r>
              <a:rPr lang="en-US" dirty="0"/>
              <a:t> and worldwide payment system. It is the first decentralized digital currency, as the system works </a:t>
            </a:r>
            <a:r>
              <a:rPr lang="en-US" b="1" dirty="0"/>
              <a:t>without a central bank </a:t>
            </a:r>
            <a:r>
              <a:rPr lang="en-US" dirty="0"/>
              <a:t>or single administrator. The network is peer-to-peer and transactions take place between users directly, without an intermediary. These transactions are verified by network nodes through the use of cryptography and recorded in a </a:t>
            </a:r>
            <a:r>
              <a:rPr lang="en-US" b="1" dirty="0"/>
              <a:t>public distributed ledger called a blockchain</a:t>
            </a:r>
            <a:r>
              <a:rPr lang="en-US" dirty="0"/>
              <a:t>. Bitcoin was invented by an unknown person or group of people under the name Satoshi Nakamoto and released as open-source software in 2009.</a:t>
            </a:r>
          </a:p>
        </p:txBody>
      </p:sp>
      <p:sp>
        <p:nvSpPr>
          <p:cNvPr id="6" name="Rectangle 5">
            <a:extLst>
              <a:ext uri="{FF2B5EF4-FFF2-40B4-BE49-F238E27FC236}">
                <a16:creationId xmlns:a16="http://schemas.microsoft.com/office/drawing/2014/main" id="{EC8D818B-254D-4BD7-B666-68E3B6611C61}"/>
              </a:ext>
            </a:extLst>
          </p:cNvPr>
          <p:cNvSpPr/>
          <p:nvPr/>
        </p:nvSpPr>
        <p:spPr>
          <a:xfrm>
            <a:off x="579437" y="6469062"/>
            <a:ext cx="4527778" cy="369332"/>
          </a:xfrm>
          <a:prstGeom prst="rect">
            <a:avLst/>
          </a:prstGeom>
        </p:spPr>
        <p:txBody>
          <a:bodyPr wrap="none">
            <a:spAutoFit/>
          </a:bodyPr>
          <a:lstStyle/>
          <a:p>
            <a:r>
              <a:rPr lang="en-US" dirty="0"/>
              <a:t>Source: https://en.wikipedia.org/wiki/Bitcoin</a:t>
            </a:r>
          </a:p>
        </p:txBody>
      </p:sp>
    </p:spTree>
    <p:extLst>
      <p:ext uri="{BB962C8B-B14F-4D97-AF65-F5344CB8AC3E}">
        <p14:creationId xmlns:p14="http://schemas.microsoft.com/office/powerpoint/2010/main" val="441137018"/>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7DFCCB-586A-4EEE-B994-7AB518348FF7}"/>
              </a:ext>
            </a:extLst>
          </p:cNvPr>
          <p:cNvSpPr>
            <a:spLocks noGrp="1"/>
          </p:cNvSpPr>
          <p:nvPr>
            <p:ph type="title"/>
          </p:nvPr>
        </p:nvSpPr>
        <p:spPr/>
        <p:txBody>
          <a:bodyPr/>
          <a:lstStyle/>
          <a:p>
            <a:r>
              <a:rPr lang="en-US" dirty="0"/>
              <a:t>Blockchain</a:t>
            </a:r>
          </a:p>
        </p:txBody>
      </p:sp>
      <p:sp>
        <p:nvSpPr>
          <p:cNvPr id="3" name="Text Placeholder 2">
            <a:extLst>
              <a:ext uri="{FF2B5EF4-FFF2-40B4-BE49-F238E27FC236}">
                <a16:creationId xmlns:a16="http://schemas.microsoft.com/office/drawing/2014/main" id="{AB404A22-72F9-4D09-8C7D-DEA9AFB075FF}"/>
              </a:ext>
            </a:extLst>
          </p:cNvPr>
          <p:cNvSpPr>
            <a:spLocks noGrp="1"/>
          </p:cNvSpPr>
          <p:nvPr>
            <p:ph type="body" sz="quarter" idx="10"/>
          </p:nvPr>
        </p:nvSpPr>
        <p:spPr>
          <a:xfrm>
            <a:off x="274702" y="1211287"/>
            <a:ext cx="11888787" cy="2677656"/>
          </a:xfrm>
        </p:spPr>
        <p:txBody>
          <a:bodyPr/>
          <a:lstStyle/>
          <a:p>
            <a:r>
              <a:rPr lang="en-US" dirty="0"/>
              <a:t>A blockchain is a decentralized and distributed digital ledger that is used to record transactions across many computers so that the record cannot be altered retroactively without the alteration of all subsequent blocks and the collusion of the network</a:t>
            </a:r>
          </a:p>
        </p:txBody>
      </p:sp>
      <p:sp>
        <p:nvSpPr>
          <p:cNvPr id="4" name="Rectangle 3">
            <a:extLst>
              <a:ext uri="{FF2B5EF4-FFF2-40B4-BE49-F238E27FC236}">
                <a16:creationId xmlns:a16="http://schemas.microsoft.com/office/drawing/2014/main" id="{E882AF8D-519B-4E80-84C0-ADF0B01751F8}"/>
              </a:ext>
            </a:extLst>
          </p:cNvPr>
          <p:cNvSpPr/>
          <p:nvPr/>
        </p:nvSpPr>
        <p:spPr>
          <a:xfrm>
            <a:off x="287058" y="6469062"/>
            <a:ext cx="4907690" cy="369332"/>
          </a:xfrm>
          <a:prstGeom prst="rect">
            <a:avLst/>
          </a:prstGeom>
        </p:spPr>
        <p:txBody>
          <a:bodyPr wrap="none">
            <a:spAutoFit/>
          </a:bodyPr>
          <a:lstStyle/>
          <a:p>
            <a:r>
              <a:rPr lang="en-US" dirty="0"/>
              <a:t>Source: https://en.wikipedia.org/wiki/Blockchain</a:t>
            </a:r>
          </a:p>
        </p:txBody>
      </p:sp>
    </p:spTree>
    <p:extLst>
      <p:ext uri="{BB962C8B-B14F-4D97-AF65-F5344CB8AC3E}">
        <p14:creationId xmlns:p14="http://schemas.microsoft.com/office/powerpoint/2010/main" val="1254110777"/>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ctr"/>
            <a:r>
              <a:rPr lang="en-US" sz="4400" b="1" dirty="0"/>
              <a:t>Watch User Group presentations for </a:t>
            </a:r>
            <a:r>
              <a:rPr lang="en-US" sz="4800" b="1" dirty="0"/>
              <a:t>FREE </a:t>
            </a:r>
            <a:r>
              <a:rPr lang="en-US" sz="4400" b="1" dirty="0"/>
              <a:t>online!</a:t>
            </a:r>
            <a:br>
              <a:rPr lang="en-US" sz="4400" b="1" dirty="0"/>
            </a:br>
            <a:r>
              <a:rPr lang="en-US" sz="4400" dirty="0"/>
              <a:t>We now have over </a:t>
            </a:r>
            <a:r>
              <a:rPr lang="en-US" b="1" dirty="0"/>
              <a:t>700 </a:t>
            </a:r>
            <a:r>
              <a:rPr lang="en-US" sz="4400" dirty="0"/>
              <a:t>presentations online</a:t>
            </a:r>
            <a:br>
              <a:rPr lang="en-US" sz="4400" dirty="0"/>
            </a:br>
            <a:br>
              <a:rPr lang="en-US" sz="4400" b="1" dirty="0"/>
            </a:br>
            <a:endParaRPr lang="en-US" sz="4400" b="1" dirty="0"/>
          </a:p>
        </p:txBody>
      </p:sp>
      <p:sp>
        <p:nvSpPr>
          <p:cNvPr id="4" name="TextBox 3"/>
          <p:cNvSpPr txBox="1"/>
          <p:nvPr/>
        </p:nvSpPr>
        <p:spPr>
          <a:xfrm>
            <a:off x="427037" y="2049462"/>
            <a:ext cx="4516211" cy="1477328"/>
          </a:xfrm>
          <a:prstGeom prst="rect">
            <a:avLst/>
          </a:prstGeom>
          <a:noFill/>
        </p:spPr>
        <p:txBody>
          <a:bodyPr wrap="square" rtlCol="0">
            <a:spAutoFit/>
          </a:bodyPr>
          <a:lstStyle/>
          <a:p>
            <a:pPr marL="285750" indent="-285750">
              <a:buFont typeface="Arial" pitchFamily="34" charset="0"/>
              <a:buChar char="•"/>
            </a:pPr>
            <a:r>
              <a:rPr lang="en-US" dirty="0"/>
              <a:t>Miss a User Group meeting?</a:t>
            </a:r>
          </a:p>
          <a:p>
            <a:pPr marL="285750" indent="-285750">
              <a:buFont typeface="Arial" pitchFamily="34" charset="0"/>
              <a:buChar char="•"/>
            </a:pPr>
            <a:r>
              <a:rPr lang="en-US" dirty="0"/>
              <a:t>Forget something that you learned?</a:t>
            </a:r>
          </a:p>
          <a:p>
            <a:pPr marL="285750" indent="-285750">
              <a:buFont typeface="Arial" pitchFamily="34" charset="0"/>
              <a:buChar char="•"/>
            </a:pPr>
            <a:r>
              <a:rPr lang="en-US" dirty="0"/>
              <a:t>Want to see content from a User Group not in your area?</a:t>
            </a:r>
          </a:p>
          <a:p>
            <a:pPr marL="285750" indent="-285750">
              <a:buFont typeface="Arial" pitchFamily="34" charset="0"/>
              <a:buChar char="•"/>
            </a:pPr>
            <a:r>
              <a:rPr lang="en-US" dirty="0"/>
              <a:t>Want to share with a buddy?</a:t>
            </a:r>
          </a:p>
        </p:txBody>
      </p:sp>
      <p:sp>
        <p:nvSpPr>
          <p:cNvPr id="5" name="TextBox 4"/>
          <p:cNvSpPr txBox="1"/>
          <p:nvPr/>
        </p:nvSpPr>
        <p:spPr>
          <a:xfrm>
            <a:off x="5511993" y="2197527"/>
            <a:ext cx="2948339" cy="1200329"/>
          </a:xfrm>
          <a:prstGeom prst="rect">
            <a:avLst/>
          </a:prstGeom>
          <a:noFill/>
        </p:spPr>
        <p:txBody>
          <a:bodyPr wrap="square" rtlCol="0">
            <a:spAutoFit/>
          </a:bodyPr>
          <a:lstStyle/>
          <a:p>
            <a:pPr algn="ctr"/>
            <a:r>
              <a:rPr lang="en-US" dirty="0"/>
              <a:t>We know you cannot make it to every session, </a:t>
            </a:r>
          </a:p>
          <a:p>
            <a:pPr algn="ctr"/>
            <a:r>
              <a:rPr lang="en-US" dirty="0"/>
              <a:t>that is why we post them online for you!</a:t>
            </a:r>
          </a:p>
        </p:txBody>
      </p:sp>
      <p:sp>
        <p:nvSpPr>
          <p:cNvPr id="6" name="TextBox 5"/>
          <p:cNvSpPr txBox="1"/>
          <p:nvPr/>
        </p:nvSpPr>
        <p:spPr>
          <a:xfrm>
            <a:off x="2162174" y="3907551"/>
            <a:ext cx="5817828" cy="400110"/>
          </a:xfrm>
          <a:prstGeom prst="rect">
            <a:avLst/>
          </a:prstGeom>
          <a:noFill/>
        </p:spPr>
        <p:txBody>
          <a:bodyPr wrap="square" rtlCol="0">
            <a:spAutoFit/>
          </a:bodyPr>
          <a:lstStyle/>
          <a:p>
            <a:pPr algn="ctr"/>
            <a:r>
              <a:rPr lang="en-US" sz="2000" dirty="0"/>
              <a:t>New Content added all the time!</a:t>
            </a:r>
          </a:p>
        </p:txBody>
      </p:sp>
      <p:grpSp>
        <p:nvGrpSpPr>
          <p:cNvPr id="16" name="Group 15"/>
          <p:cNvGrpSpPr/>
          <p:nvPr/>
        </p:nvGrpSpPr>
        <p:grpSpPr>
          <a:xfrm>
            <a:off x="274639" y="5216493"/>
            <a:ext cx="2598276" cy="1446550"/>
            <a:chOff x="5900737" y="4977318"/>
            <a:chExt cx="2598276" cy="1446550"/>
          </a:xfrm>
        </p:grpSpPr>
        <p:sp>
          <p:nvSpPr>
            <p:cNvPr id="7" name="TextBox 6"/>
            <p:cNvSpPr txBox="1"/>
            <p:nvPr/>
          </p:nvSpPr>
          <p:spPr>
            <a:xfrm>
              <a:off x="5900737" y="4977318"/>
              <a:ext cx="2598276" cy="1446550"/>
            </a:xfrm>
            <a:prstGeom prst="rect">
              <a:avLst/>
            </a:prstGeom>
            <a:noFill/>
            <a:ln cmpd="thickThin">
              <a:solidFill>
                <a:schemeClr val="accent1"/>
              </a:solidFill>
            </a:ln>
          </p:spPr>
          <p:txBody>
            <a:bodyPr wrap="none" rtlCol="0">
              <a:spAutoFit/>
            </a:bodyPr>
            <a:lstStyle/>
            <a:p>
              <a:pPr algn="ctr"/>
              <a:r>
                <a:rPr lang="en-US" sz="1400" dirty="0"/>
                <a:t>For new content announcements</a:t>
              </a:r>
            </a:p>
            <a:p>
              <a:pPr algn="ctr"/>
              <a:endParaRPr lang="en-US" sz="1400" dirty="0"/>
            </a:p>
            <a:p>
              <a:pPr algn="ctr"/>
              <a:endParaRPr lang="en-US" sz="1400" dirty="0"/>
            </a:p>
            <a:p>
              <a:pPr algn="ctr"/>
              <a:endParaRPr lang="en-US" sz="1400" dirty="0"/>
            </a:p>
            <a:p>
              <a:pPr algn="ctr"/>
              <a:endParaRPr lang="en-US" sz="1400" dirty="0"/>
            </a:p>
            <a:p>
              <a:pPr algn="ctr"/>
              <a:r>
                <a:rPr lang="en-US" dirty="0"/>
                <a:t>@</a:t>
              </a:r>
              <a:r>
                <a:rPr lang="en-US" dirty="0" err="1"/>
                <a:t>UserGroupTV</a:t>
              </a:r>
              <a:endParaRPr lang="en-US" dirty="0"/>
            </a:p>
          </p:txBody>
        </p:sp>
        <p:pic>
          <p:nvPicPr>
            <p:cNvPr id="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9712" y="5319593"/>
              <a:ext cx="1707444"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9" name="TextBox 8"/>
          <p:cNvSpPr txBox="1"/>
          <p:nvPr/>
        </p:nvSpPr>
        <p:spPr>
          <a:xfrm>
            <a:off x="9029077" y="2184002"/>
            <a:ext cx="3079814" cy="2800767"/>
          </a:xfrm>
          <a:prstGeom prst="rect">
            <a:avLst/>
          </a:prstGeom>
          <a:noFill/>
        </p:spPr>
        <p:txBody>
          <a:bodyPr wrap="square" rtlCol="0">
            <a:spAutoFit/>
          </a:bodyPr>
          <a:lstStyle/>
          <a:p>
            <a:r>
              <a:rPr lang="en-US" sz="1400" dirty="0"/>
              <a:t>Presentations from the thought leaders on the topics you care about including:</a:t>
            </a:r>
          </a:p>
          <a:p>
            <a:endParaRPr lang="en-US" sz="1200" dirty="0"/>
          </a:p>
          <a:p>
            <a:pPr marL="280121" indent="-280121">
              <a:buFont typeface="Arial" pitchFamily="34" charset="0"/>
              <a:buChar char="•"/>
            </a:pPr>
            <a:r>
              <a:rPr lang="en-US" sz="1200" dirty="0"/>
              <a:t>Agile</a:t>
            </a:r>
          </a:p>
          <a:p>
            <a:pPr marL="280121" indent="-280121">
              <a:buFont typeface="Arial" pitchFamily="34" charset="0"/>
              <a:buChar char="•"/>
            </a:pPr>
            <a:r>
              <a:rPr lang="en-US" sz="1200" dirty="0"/>
              <a:t>Azure</a:t>
            </a:r>
          </a:p>
          <a:p>
            <a:pPr marL="280121" indent="-280121">
              <a:buFont typeface="Arial" pitchFamily="34" charset="0"/>
              <a:buChar char="•"/>
            </a:pPr>
            <a:r>
              <a:rPr lang="en-US" sz="1200" dirty="0"/>
              <a:t>C#</a:t>
            </a:r>
          </a:p>
          <a:p>
            <a:pPr marL="280121" indent="-280121">
              <a:buFont typeface="Arial" pitchFamily="34" charset="0"/>
              <a:buChar char="•"/>
            </a:pPr>
            <a:r>
              <a:rPr lang="en-US" sz="1200" dirty="0"/>
              <a:t>Entity Framework</a:t>
            </a:r>
          </a:p>
          <a:p>
            <a:pPr marL="280121" indent="-280121">
              <a:buFont typeface="Arial" pitchFamily="34" charset="0"/>
              <a:buChar char="•"/>
            </a:pPr>
            <a:r>
              <a:rPr lang="en-US" sz="1200" dirty="0"/>
              <a:t>HTML5</a:t>
            </a:r>
          </a:p>
          <a:p>
            <a:pPr marL="280121" indent="-280121">
              <a:buFont typeface="Arial" pitchFamily="34" charset="0"/>
              <a:buChar char="•"/>
            </a:pPr>
            <a:r>
              <a:rPr lang="en-US" sz="1200" dirty="0"/>
              <a:t>MVC</a:t>
            </a:r>
          </a:p>
          <a:p>
            <a:pPr marL="280121" indent="-280121">
              <a:buFont typeface="Arial" pitchFamily="34" charset="0"/>
              <a:buChar char="•"/>
            </a:pPr>
            <a:r>
              <a:rPr lang="en-US" sz="1200" dirty="0"/>
              <a:t>SQL</a:t>
            </a:r>
          </a:p>
          <a:p>
            <a:pPr marL="280121" indent="-280121">
              <a:buFont typeface="Arial" pitchFamily="34" charset="0"/>
              <a:buChar char="•"/>
            </a:pPr>
            <a:r>
              <a:rPr lang="en-US" sz="1200" dirty="0"/>
              <a:t>jQuery</a:t>
            </a:r>
          </a:p>
          <a:p>
            <a:pPr marL="280121" indent="-280121">
              <a:buFont typeface="Arial" pitchFamily="34" charset="0"/>
              <a:buChar char="•"/>
            </a:pPr>
            <a:r>
              <a:rPr lang="en-US" sz="1200" dirty="0"/>
              <a:t>and Much More!</a:t>
            </a:r>
          </a:p>
          <a:p>
            <a:endParaRPr lang="en-US" sz="1400" dirty="0"/>
          </a:p>
        </p:txBody>
      </p:sp>
      <p:sp>
        <p:nvSpPr>
          <p:cNvPr id="10" name="TextBox 9"/>
          <p:cNvSpPr txBox="1"/>
          <p:nvPr/>
        </p:nvSpPr>
        <p:spPr>
          <a:xfrm>
            <a:off x="3492038" y="6139823"/>
            <a:ext cx="4572000" cy="523220"/>
          </a:xfrm>
          <a:prstGeom prst="rect">
            <a:avLst/>
          </a:prstGeom>
          <a:noFill/>
        </p:spPr>
        <p:txBody>
          <a:bodyPr wrap="square" rtlCol="0">
            <a:spAutoFit/>
          </a:bodyPr>
          <a:lstStyle/>
          <a:p>
            <a:pPr algn="ctr"/>
            <a:r>
              <a:rPr lang="en-US" sz="2800" dirty="0">
                <a:hlinkClick r:id="rId4"/>
              </a:rPr>
              <a:t>http://www.UserGroup.tv</a:t>
            </a:r>
            <a:r>
              <a:rPr lang="en-US" sz="2800" dirty="0"/>
              <a:t> </a:t>
            </a:r>
          </a:p>
        </p:txBody>
      </p:sp>
      <p:pic>
        <p:nvPicPr>
          <p:cNvPr id="15" name="Picture 14" descr="http://www.usergroup.tv/wp-content/uploads/2012/05/Ugtv.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07958" y="5750393"/>
            <a:ext cx="3656245" cy="11407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9917507"/>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p:nvPr/>
        </p:nvGrpSpPr>
        <p:grpSpPr>
          <a:xfrm>
            <a:off x="8482853" y="371571"/>
            <a:ext cx="3359824" cy="1486024"/>
            <a:chOff x="1909648" y="2886773"/>
            <a:chExt cx="7666210" cy="2746126"/>
          </a:xfrm>
        </p:grpSpPr>
        <p:sp>
          <p:nvSpPr>
            <p:cNvPr id="12" name="Rectangle 11"/>
            <p:cNvSpPr/>
            <p:nvPr/>
          </p:nvSpPr>
          <p:spPr bwMode="auto">
            <a:xfrm rot="12573484" flipV="1">
              <a:off x="2544882" y="4549040"/>
              <a:ext cx="1937977" cy="44821"/>
            </a:xfrm>
            <a:prstGeom prst="rect">
              <a:avLst/>
            </a:prstGeom>
            <a:solidFill>
              <a:srgbClr val="E4E4E4"/>
            </a:solidFill>
            <a:ln w="88900">
              <a:noFill/>
            </a:ln>
          </p:spPr>
          <p:txBody>
            <a:bodyPr vert="horz" wrap="square" lIns="93247" tIns="46623" rIns="93247" bIns="46623" numCol="1" anchor="t" anchorCtr="0" compatLnSpc="1">
              <a:prstTxWarp prst="textNoShape">
                <a:avLst/>
              </a:prstTxWarp>
            </a:bodyPr>
            <a:lstStyle/>
            <a:p>
              <a:pPr defTabSz="951121">
                <a:defRPr/>
              </a:pPr>
              <a:endParaRPr lang="en-US" sz="1836" kern="0" dirty="0">
                <a:solidFill>
                  <a:srgbClr val="505050"/>
                </a:solidFill>
              </a:endParaRPr>
            </a:p>
          </p:txBody>
        </p:sp>
        <p:sp>
          <p:nvSpPr>
            <p:cNvPr id="13" name="Rectangle 12"/>
            <p:cNvSpPr/>
            <p:nvPr/>
          </p:nvSpPr>
          <p:spPr bwMode="auto">
            <a:xfrm rot="21033589" flipV="1">
              <a:off x="4505651" y="4724833"/>
              <a:ext cx="4535011" cy="44821"/>
            </a:xfrm>
            <a:prstGeom prst="rect">
              <a:avLst/>
            </a:prstGeom>
            <a:solidFill>
              <a:srgbClr val="E4E4E4"/>
            </a:solidFill>
            <a:ln w="88900">
              <a:noFill/>
            </a:ln>
          </p:spPr>
          <p:txBody>
            <a:bodyPr vert="horz" wrap="square" lIns="93247" tIns="46623" rIns="93247" bIns="46623" numCol="1" anchor="t" anchorCtr="0" compatLnSpc="1">
              <a:prstTxWarp prst="textNoShape">
                <a:avLst/>
              </a:prstTxWarp>
            </a:bodyPr>
            <a:lstStyle/>
            <a:p>
              <a:pPr defTabSz="951121">
                <a:defRPr/>
              </a:pPr>
              <a:endParaRPr lang="en-US" sz="1836" kern="0" dirty="0">
                <a:solidFill>
                  <a:srgbClr val="505050"/>
                </a:solidFill>
              </a:endParaRPr>
            </a:p>
          </p:txBody>
        </p:sp>
        <p:sp>
          <p:nvSpPr>
            <p:cNvPr id="14" name="Rectangle 13"/>
            <p:cNvSpPr/>
            <p:nvPr/>
          </p:nvSpPr>
          <p:spPr bwMode="auto">
            <a:xfrm rot="10531436" flipV="1">
              <a:off x="2774760" y="3666734"/>
              <a:ext cx="2702181" cy="44820"/>
            </a:xfrm>
            <a:prstGeom prst="rect">
              <a:avLst/>
            </a:prstGeom>
            <a:solidFill>
              <a:srgbClr val="E4E4E4"/>
            </a:solidFill>
            <a:ln w="88900">
              <a:noFill/>
            </a:ln>
          </p:spPr>
          <p:txBody>
            <a:bodyPr vert="horz" wrap="square" lIns="93247" tIns="46623" rIns="93247" bIns="46623" numCol="1" anchor="t" anchorCtr="0" compatLnSpc="1">
              <a:prstTxWarp prst="textNoShape">
                <a:avLst/>
              </a:prstTxWarp>
            </a:bodyPr>
            <a:lstStyle/>
            <a:p>
              <a:pPr defTabSz="951121">
                <a:defRPr/>
              </a:pPr>
              <a:endParaRPr lang="en-US" sz="1836" kern="0" dirty="0">
                <a:solidFill>
                  <a:srgbClr val="505050"/>
                </a:solidFill>
              </a:endParaRPr>
            </a:p>
          </p:txBody>
        </p:sp>
        <p:sp>
          <p:nvSpPr>
            <p:cNvPr id="15" name="Rectangle 14"/>
            <p:cNvSpPr/>
            <p:nvPr/>
          </p:nvSpPr>
          <p:spPr bwMode="auto">
            <a:xfrm rot="18938690" flipV="1">
              <a:off x="4058793" y="4352142"/>
              <a:ext cx="2269165" cy="44821"/>
            </a:xfrm>
            <a:prstGeom prst="rect">
              <a:avLst/>
            </a:prstGeom>
            <a:solidFill>
              <a:srgbClr val="E4E4E4"/>
            </a:solidFill>
            <a:ln w="88900">
              <a:noFill/>
            </a:ln>
          </p:spPr>
          <p:txBody>
            <a:bodyPr vert="horz" wrap="square" lIns="93247" tIns="46623" rIns="93247" bIns="46623" numCol="1" anchor="t" anchorCtr="0" compatLnSpc="1">
              <a:prstTxWarp prst="textNoShape">
                <a:avLst/>
              </a:prstTxWarp>
            </a:bodyPr>
            <a:lstStyle/>
            <a:p>
              <a:pPr defTabSz="951121">
                <a:defRPr/>
              </a:pPr>
              <a:endParaRPr lang="en-US" sz="1836" kern="0" dirty="0">
                <a:solidFill>
                  <a:srgbClr val="505050"/>
                </a:solidFill>
              </a:endParaRPr>
            </a:p>
          </p:txBody>
        </p:sp>
        <p:sp>
          <p:nvSpPr>
            <p:cNvPr id="16" name="Rectangle 15"/>
            <p:cNvSpPr/>
            <p:nvPr/>
          </p:nvSpPr>
          <p:spPr bwMode="auto">
            <a:xfrm rot="857972" flipV="1">
              <a:off x="6506404" y="3981615"/>
              <a:ext cx="2269165" cy="44821"/>
            </a:xfrm>
            <a:prstGeom prst="rect">
              <a:avLst/>
            </a:prstGeom>
            <a:solidFill>
              <a:srgbClr val="E4E4E4"/>
            </a:solidFill>
            <a:ln w="88900">
              <a:noFill/>
            </a:ln>
          </p:spPr>
          <p:txBody>
            <a:bodyPr vert="horz" wrap="square" lIns="93247" tIns="46623" rIns="93247" bIns="46623" numCol="1" anchor="t" anchorCtr="0" compatLnSpc="1">
              <a:prstTxWarp prst="textNoShape">
                <a:avLst/>
              </a:prstTxWarp>
            </a:bodyPr>
            <a:lstStyle/>
            <a:p>
              <a:pPr defTabSz="951121">
                <a:defRPr/>
              </a:pPr>
              <a:endParaRPr lang="en-US" sz="1836" kern="0" dirty="0">
                <a:solidFill>
                  <a:srgbClr val="505050"/>
                </a:solidFill>
              </a:endParaRPr>
            </a:p>
          </p:txBody>
        </p:sp>
        <p:grpSp>
          <p:nvGrpSpPr>
            <p:cNvPr id="17" name="Group 16"/>
            <p:cNvGrpSpPr/>
            <p:nvPr/>
          </p:nvGrpSpPr>
          <p:grpSpPr>
            <a:xfrm>
              <a:off x="5456584" y="2886773"/>
              <a:ext cx="1259821" cy="1259821"/>
              <a:chOff x="5565999" y="2549543"/>
              <a:chExt cx="1285083" cy="1285083"/>
            </a:xfrm>
          </p:grpSpPr>
          <p:sp>
            <p:nvSpPr>
              <p:cNvPr id="59" name="Oval 58"/>
              <p:cNvSpPr/>
              <p:nvPr/>
            </p:nvSpPr>
            <p:spPr bwMode="auto">
              <a:xfrm rot="4084165" flipV="1">
                <a:off x="5565999" y="2549543"/>
                <a:ext cx="1285083" cy="1285083"/>
              </a:xfrm>
              <a:prstGeom prst="ellipse">
                <a:avLst/>
              </a:prstGeom>
              <a:solidFill>
                <a:srgbClr val="FFFFFF"/>
              </a:solidFill>
              <a:ln w="38100" cap="sq" cmpd="sng" algn="ctr">
                <a:solidFill>
                  <a:srgbClr val="00518E"/>
                </a:solid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gradFill>
                    <a:gsLst>
                      <a:gs pos="0">
                        <a:srgbClr val="FFFFFF"/>
                      </a:gs>
                      <a:gs pos="100000">
                        <a:srgbClr val="FFFFFF"/>
                      </a:gs>
                    </a:gsLst>
                    <a:lin ang="5400000" scaled="0"/>
                  </a:gradFill>
                </a:endParaRPr>
              </a:p>
            </p:txBody>
          </p:sp>
          <p:sp>
            <p:nvSpPr>
              <p:cNvPr id="60" name="Freeform 5"/>
              <p:cNvSpPr>
                <a:spLocks noEditPoints="1"/>
              </p:cNvSpPr>
              <p:nvPr/>
            </p:nvSpPr>
            <p:spPr bwMode="auto">
              <a:xfrm>
                <a:off x="5884104" y="2912974"/>
                <a:ext cx="648872" cy="558220"/>
              </a:xfrm>
              <a:custGeom>
                <a:avLst/>
                <a:gdLst>
                  <a:gd name="T0" fmla="*/ 96 w 112"/>
                  <a:gd name="T1" fmla="*/ 32 h 96"/>
                  <a:gd name="T2" fmla="*/ 112 w 112"/>
                  <a:gd name="T3" fmla="*/ 16 h 96"/>
                  <a:gd name="T4" fmla="*/ 96 w 112"/>
                  <a:gd name="T5" fmla="*/ 0 h 96"/>
                  <a:gd name="T6" fmla="*/ 80 w 112"/>
                  <a:gd name="T7" fmla="*/ 13 h 96"/>
                  <a:gd name="T8" fmla="*/ 25 w 112"/>
                  <a:gd name="T9" fmla="*/ 35 h 96"/>
                  <a:gd name="T10" fmla="*/ 16 w 112"/>
                  <a:gd name="T11" fmla="*/ 32 h 96"/>
                  <a:gd name="T12" fmla="*/ 0 w 112"/>
                  <a:gd name="T13" fmla="*/ 48 h 96"/>
                  <a:gd name="T14" fmla="*/ 16 w 112"/>
                  <a:gd name="T15" fmla="*/ 64 h 96"/>
                  <a:gd name="T16" fmla="*/ 25 w 112"/>
                  <a:gd name="T17" fmla="*/ 61 h 96"/>
                  <a:gd name="T18" fmla="*/ 80 w 112"/>
                  <a:gd name="T19" fmla="*/ 83 h 96"/>
                  <a:gd name="T20" fmla="*/ 96 w 112"/>
                  <a:gd name="T21" fmla="*/ 96 h 96"/>
                  <a:gd name="T22" fmla="*/ 112 w 112"/>
                  <a:gd name="T23" fmla="*/ 80 h 96"/>
                  <a:gd name="T24" fmla="*/ 96 w 112"/>
                  <a:gd name="T25" fmla="*/ 64 h 96"/>
                  <a:gd name="T26" fmla="*/ 81 w 112"/>
                  <a:gd name="T27" fmla="*/ 75 h 96"/>
                  <a:gd name="T28" fmla="*/ 31 w 112"/>
                  <a:gd name="T29" fmla="*/ 54 h 96"/>
                  <a:gd name="T30" fmla="*/ 32 w 112"/>
                  <a:gd name="T31" fmla="*/ 48 h 96"/>
                  <a:gd name="T32" fmla="*/ 31 w 112"/>
                  <a:gd name="T33" fmla="*/ 42 h 96"/>
                  <a:gd name="T34" fmla="*/ 81 w 112"/>
                  <a:gd name="T35" fmla="*/ 21 h 96"/>
                  <a:gd name="T36" fmla="*/ 96 w 112"/>
                  <a:gd name="T37" fmla="*/ 32 h 96"/>
                  <a:gd name="T38" fmla="*/ 96 w 112"/>
                  <a:gd name="T39" fmla="*/ 8 h 96"/>
                  <a:gd name="T40" fmla="*/ 104 w 112"/>
                  <a:gd name="T41" fmla="*/ 16 h 96"/>
                  <a:gd name="T42" fmla="*/ 96 w 112"/>
                  <a:gd name="T43" fmla="*/ 24 h 96"/>
                  <a:gd name="T44" fmla="*/ 88 w 112"/>
                  <a:gd name="T45" fmla="*/ 16 h 96"/>
                  <a:gd name="T46" fmla="*/ 96 w 112"/>
                  <a:gd name="T47" fmla="*/ 8 h 96"/>
                  <a:gd name="T48" fmla="*/ 16 w 112"/>
                  <a:gd name="T49" fmla="*/ 56 h 96"/>
                  <a:gd name="T50" fmla="*/ 8 w 112"/>
                  <a:gd name="T51" fmla="*/ 48 h 96"/>
                  <a:gd name="T52" fmla="*/ 16 w 112"/>
                  <a:gd name="T53" fmla="*/ 40 h 96"/>
                  <a:gd name="T54" fmla="*/ 24 w 112"/>
                  <a:gd name="T55" fmla="*/ 48 h 96"/>
                  <a:gd name="T56" fmla="*/ 16 w 112"/>
                  <a:gd name="T57" fmla="*/ 56 h 96"/>
                  <a:gd name="T58" fmla="*/ 96 w 112"/>
                  <a:gd name="T59" fmla="*/ 72 h 96"/>
                  <a:gd name="T60" fmla="*/ 104 w 112"/>
                  <a:gd name="T61" fmla="*/ 80 h 96"/>
                  <a:gd name="T62" fmla="*/ 96 w 112"/>
                  <a:gd name="T63" fmla="*/ 88 h 96"/>
                  <a:gd name="T64" fmla="*/ 88 w 112"/>
                  <a:gd name="T65" fmla="*/ 80 h 96"/>
                  <a:gd name="T66" fmla="*/ 96 w 112"/>
                  <a:gd name="T67" fmla="*/ 7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2" h="96">
                    <a:moveTo>
                      <a:pt x="96" y="32"/>
                    </a:moveTo>
                    <a:cubicBezTo>
                      <a:pt x="105" y="32"/>
                      <a:pt x="112" y="25"/>
                      <a:pt x="112" y="16"/>
                    </a:cubicBezTo>
                    <a:cubicBezTo>
                      <a:pt x="112" y="7"/>
                      <a:pt x="105" y="0"/>
                      <a:pt x="96" y="0"/>
                    </a:cubicBezTo>
                    <a:cubicBezTo>
                      <a:pt x="88" y="0"/>
                      <a:pt x="82" y="6"/>
                      <a:pt x="80" y="13"/>
                    </a:cubicBezTo>
                    <a:cubicBezTo>
                      <a:pt x="25" y="35"/>
                      <a:pt x="25" y="35"/>
                      <a:pt x="25" y="35"/>
                    </a:cubicBezTo>
                    <a:cubicBezTo>
                      <a:pt x="23" y="33"/>
                      <a:pt x="20" y="32"/>
                      <a:pt x="16" y="32"/>
                    </a:cubicBezTo>
                    <a:cubicBezTo>
                      <a:pt x="7" y="32"/>
                      <a:pt x="0" y="39"/>
                      <a:pt x="0" y="48"/>
                    </a:cubicBezTo>
                    <a:cubicBezTo>
                      <a:pt x="0" y="57"/>
                      <a:pt x="7" y="64"/>
                      <a:pt x="16" y="64"/>
                    </a:cubicBezTo>
                    <a:cubicBezTo>
                      <a:pt x="20" y="64"/>
                      <a:pt x="23" y="63"/>
                      <a:pt x="25" y="61"/>
                    </a:cubicBezTo>
                    <a:cubicBezTo>
                      <a:pt x="80" y="83"/>
                      <a:pt x="80" y="83"/>
                      <a:pt x="80" y="83"/>
                    </a:cubicBezTo>
                    <a:cubicBezTo>
                      <a:pt x="82" y="90"/>
                      <a:pt x="88" y="96"/>
                      <a:pt x="96" y="96"/>
                    </a:cubicBezTo>
                    <a:cubicBezTo>
                      <a:pt x="105" y="96"/>
                      <a:pt x="112" y="89"/>
                      <a:pt x="112" y="80"/>
                    </a:cubicBezTo>
                    <a:cubicBezTo>
                      <a:pt x="112" y="71"/>
                      <a:pt x="105" y="64"/>
                      <a:pt x="96" y="64"/>
                    </a:cubicBezTo>
                    <a:cubicBezTo>
                      <a:pt x="89" y="64"/>
                      <a:pt x="83" y="68"/>
                      <a:pt x="81" y="75"/>
                    </a:cubicBezTo>
                    <a:cubicBezTo>
                      <a:pt x="31" y="54"/>
                      <a:pt x="31" y="54"/>
                      <a:pt x="31" y="54"/>
                    </a:cubicBezTo>
                    <a:cubicBezTo>
                      <a:pt x="32" y="52"/>
                      <a:pt x="32" y="50"/>
                      <a:pt x="32" y="48"/>
                    </a:cubicBezTo>
                    <a:cubicBezTo>
                      <a:pt x="32" y="46"/>
                      <a:pt x="32" y="44"/>
                      <a:pt x="31" y="42"/>
                    </a:cubicBezTo>
                    <a:cubicBezTo>
                      <a:pt x="81" y="21"/>
                      <a:pt x="81" y="21"/>
                      <a:pt x="81" y="21"/>
                    </a:cubicBezTo>
                    <a:cubicBezTo>
                      <a:pt x="83" y="28"/>
                      <a:pt x="89" y="32"/>
                      <a:pt x="96" y="32"/>
                    </a:cubicBezTo>
                    <a:close/>
                    <a:moveTo>
                      <a:pt x="96" y="8"/>
                    </a:moveTo>
                    <a:cubicBezTo>
                      <a:pt x="100" y="8"/>
                      <a:pt x="104" y="12"/>
                      <a:pt x="104" y="16"/>
                    </a:cubicBezTo>
                    <a:cubicBezTo>
                      <a:pt x="104" y="20"/>
                      <a:pt x="100" y="24"/>
                      <a:pt x="96" y="24"/>
                    </a:cubicBezTo>
                    <a:cubicBezTo>
                      <a:pt x="92" y="24"/>
                      <a:pt x="88" y="20"/>
                      <a:pt x="88" y="16"/>
                    </a:cubicBezTo>
                    <a:cubicBezTo>
                      <a:pt x="88" y="12"/>
                      <a:pt x="92" y="8"/>
                      <a:pt x="96" y="8"/>
                    </a:cubicBezTo>
                    <a:close/>
                    <a:moveTo>
                      <a:pt x="16" y="56"/>
                    </a:moveTo>
                    <a:cubicBezTo>
                      <a:pt x="12" y="56"/>
                      <a:pt x="8" y="52"/>
                      <a:pt x="8" y="48"/>
                    </a:cubicBezTo>
                    <a:cubicBezTo>
                      <a:pt x="8" y="44"/>
                      <a:pt x="12" y="40"/>
                      <a:pt x="16" y="40"/>
                    </a:cubicBezTo>
                    <a:cubicBezTo>
                      <a:pt x="20" y="40"/>
                      <a:pt x="24" y="44"/>
                      <a:pt x="24" y="48"/>
                    </a:cubicBezTo>
                    <a:cubicBezTo>
                      <a:pt x="24" y="52"/>
                      <a:pt x="20" y="56"/>
                      <a:pt x="16" y="56"/>
                    </a:cubicBezTo>
                    <a:close/>
                    <a:moveTo>
                      <a:pt x="96" y="72"/>
                    </a:moveTo>
                    <a:cubicBezTo>
                      <a:pt x="100" y="72"/>
                      <a:pt x="104" y="76"/>
                      <a:pt x="104" y="80"/>
                    </a:cubicBezTo>
                    <a:cubicBezTo>
                      <a:pt x="104" y="84"/>
                      <a:pt x="100" y="88"/>
                      <a:pt x="96" y="88"/>
                    </a:cubicBezTo>
                    <a:cubicBezTo>
                      <a:pt x="92" y="88"/>
                      <a:pt x="88" y="84"/>
                      <a:pt x="88" y="80"/>
                    </a:cubicBezTo>
                    <a:cubicBezTo>
                      <a:pt x="88" y="76"/>
                      <a:pt x="92" y="72"/>
                      <a:pt x="96" y="72"/>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grpSp>
        <p:grpSp>
          <p:nvGrpSpPr>
            <p:cNvPr id="18" name="Group 17"/>
            <p:cNvGrpSpPr/>
            <p:nvPr/>
          </p:nvGrpSpPr>
          <p:grpSpPr>
            <a:xfrm>
              <a:off x="1909648" y="3332634"/>
              <a:ext cx="1057863" cy="1057863"/>
              <a:chOff x="1947940" y="3004345"/>
              <a:chExt cx="1079075" cy="1079075"/>
            </a:xfrm>
          </p:grpSpPr>
          <p:sp>
            <p:nvSpPr>
              <p:cNvPr id="57" name="Oval 56"/>
              <p:cNvSpPr/>
              <p:nvPr/>
            </p:nvSpPr>
            <p:spPr bwMode="auto">
              <a:xfrm rot="13757629" flipV="1">
                <a:off x="1947940" y="3004345"/>
                <a:ext cx="1079075" cy="1079075"/>
              </a:xfrm>
              <a:prstGeom prst="ellipse">
                <a:avLst/>
              </a:prstGeom>
              <a:solidFill>
                <a:srgbClr val="FFFFFF"/>
              </a:solidFill>
              <a:ln w="38100" cap="sq" cmpd="sng" algn="ctr">
                <a:solidFill>
                  <a:srgbClr val="00518E"/>
                </a:solid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gradFill>
                    <a:gsLst>
                      <a:gs pos="0">
                        <a:srgbClr val="FFFFFF"/>
                      </a:gs>
                      <a:gs pos="100000">
                        <a:srgbClr val="FFFFFF"/>
                      </a:gs>
                    </a:gsLst>
                    <a:lin ang="5400000" scaled="0"/>
                  </a:gradFill>
                </a:endParaRPr>
              </a:p>
            </p:txBody>
          </p:sp>
          <p:sp>
            <p:nvSpPr>
              <p:cNvPr id="58" name="Freeform 38"/>
              <p:cNvSpPr>
                <a:spLocks/>
              </p:cNvSpPr>
              <p:nvPr/>
            </p:nvSpPr>
            <p:spPr bwMode="auto">
              <a:xfrm>
                <a:off x="2288247" y="3351707"/>
                <a:ext cx="398461" cy="426391"/>
              </a:xfrm>
              <a:custGeom>
                <a:avLst/>
                <a:gdLst>
                  <a:gd name="T0" fmla="*/ 88 w 88"/>
                  <a:gd name="T1" fmla="*/ 37 h 94"/>
                  <a:gd name="T2" fmla="*/ 44 w 88"/>
                  <a:gd name="T3" fmla="*/ 94 h 94"/>
                  <a:gd name="T4" fmla="*/ 0 w 88"/>
                  <a:gd name="T5" fmla="*/ 37 h 94"/>
                  <a:gd name="T6" fmla="*/ 0 w 88"/>
                  <a:gd name="T7" fmla="*/ 0 h 94"/>
                  <a:gd name="T8" fmla="*/ 21 w 88"/>
                  <a:gd name="T9" fmla="*/ 7 h 94"/>
                  <a:gd name="T10" fmla="*/ 44 w 88"/>
                  <a:gd name="T11" fmla="*/ 0 h 94"/>
                  <a:gd name="T12" fmla="*/ 67 w 88"/>
                  <a:gd name="T13" fmla="*/ 7 h 94"/>
                  <a:gd name="T14" fmla="*/ 88 w 88"/>
                  <a:gd name="T15" fmla="*/ 0 h 94"/>
                  <a:gd name="T16" fmla="*/ 88 w 88"/>
                  <a:gd name="T17" fmla="*/ 37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4">
                    <a:moveTo>
                      <a:pt x="88" y="37"/>
                    </a:moveTo>
                    <a:cubicBezTo>
                      <a:pt x="88" y="76"/>
                      <a:pt x="44" y="94"/>
                      <a:pt x="44" y="94"/>
                    </a:cubicBezTo>
                    <a:cubicBezTo>
                      <a:pt x="44" y="94"/>
                      <a:pt x="0" y="76"/>
                      <a:pt x="0" y="37"/>
                    </a:cubicBezTo>
                    <a:cubicBezTo>
                      <a:pt x="0" y="28"/>
                      <a:pt x="0" y="0"/>
                      <a:pt x="0" y="0"/>
                    </a:cubicBezTo>
                    <a:cubicBezTo>
                      <a:pt x="0" y="0"/>
                      <a:pt x="10" y="7"/>
                      <a:pt x="21" y="7"/>
                    </a:cubicBezTo>
                    <a:cubicBezTo>
                      <a:pt x="32" y="7"/>
                      <a:pt x="44" y="0"/>
                      <a:pt x="44" y="0"/>
                    </a:cubicBezTo>
                    <a:cubicBezTo>
                      <a:pt x="44" y="0"/>
                      <a:pt x="55" y="7"/>
                      <a:pt x="67" y="7"/>
                    </a:cubicBezTo>
                    <a:cubicBezTo>
                      <a:pt x="79" y="7"/>
                      <a:pt x="88" y="0"/>
                      <a:pt x="88" y="0"/>
                    </a:cubicBezTo>
                    <a:cubicBezTo>
                      <a:pt x="88" y="0"/>
                      <a:pt x="88" y="28"/>
                      <a:pt x="88" y="37"/>
                    </a:cubicBezTo>
                    <a:close/>
                  </a:path>
                </a:pathLst>
              </a:custGeom>
              <a:noFill/>
              <a:ln w="38100" cap="flat">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grpSp>
        <p:grpSp>
          <p:nvGrpSpPr>
            <p:cNvPr id="19" name="Group 18"/>
            <p:cNvGrpSpPr/>
            <p:nvPr/>
          </p:nvGrpSpPr>
          <p:grpSpPr>
            <a:xfrm>
              <a:off x="4015442" y="4575036"/>
              <a:ext cx="1057863" cy="1057863"/>
              <a:chOff x="4095959" y="4271660"/>
              <a:chExt cx="1079075" cy="1079075"/>
            </a:xfrm>
          </p:grpSpPr>
          <p:grpSp>
            <p:nvGrpSpPr>
              <p:cNvPr id="37" name="Group 36"/>
              <p:cNvGrpSpPr/>
              <p:nvPr/>
            </p:nvGrpSpPr>
            <p:grpSpPr>
              <a:xfrm>
                <a:off x="4095959" y="4271660"/>
                <a:ext cx="1079075" cy="1079075"/>
                <a:chOff x="4095959" y="4271660"/>
                <a:chExt cx="1079075" cy="1079075"/>
              </a:xfrm>
            </p:grpSpPr>
            <p:sp>
              <p:nvSpPr>
                <p:cNvPr id="39" name="Oval 38"/>
                <p:cNvSpPr/>
                <p:nvPr/>
              </p:nvSpPr>
              <p:spPr bwMode="auto">
                <a:xfrm rot="4084165" flipV="1">
                  <a:off x="4095959" y="4271660"/>
                  <a:ext cx="1079075" cy="1079075"/>
                </a:xfrm>
                <a:prstGeom prst="ellipse">
                  <a:avLst/>
                </a:prstGeom>
                <a:solidFill>
                  <a:srgbClr val="FFFFFF"/>
                </a:solidFill>
                <a:ln w="38100" cap="sq" cmpd="sng" algn="ctr">
                  <a:solidFill>
                    <a:srgbClr val="00518E"/>
                  </a:solid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gradFill>
                      <a:gsLst>
                        <a:gs pos="0">
                          <a:srgbClr val="FFFFFF"/>
                        </a:gs>
                        <a:gs pos="100000">
                          <a:srgbClr val="FFFFFF"/>
                        </a:gs>
                      </a:gsLst>
                      <a:lin ang="5400000" scaled="0"/>
                    </a:gradFill>
                  </a:endParaRPr>
                </a:p>
              </p:txBody>
            </p:sp>
            <p:grpSp>
              <p:nvGrpSpPr>
                <p:cNvPr id="40" name="Group 8"/>
                <p:cNvGrpSpPr>
                  <a:grpSpLocks noChangeAspect="1"/>
                </p:cNvGrpSpPr>
                <p:nvPr/>
              </p:nvGrpSpPr>
              <p:grpSpPr bwMode="auto">
                <a:xfrm>
                  <a:off x="4250534" y="4433383"/>
                  <a:ext cx="769939" cy="755652"/>
                  <a:chOff x="2670" y="2793"/>
                  <a:chExt cx="485" cy="476"/>
                </a:xfrm>
                <a:solidFill>
                  <a:srgbClr val="505050"/>
                </a:solidFill>
              </p:grpSpPr>
              <p:sp>
                <p:nvSpPr>
                  <p:cNvPr id="41" name="Freeform 9"/>
                  <p:cNvSpPr>
                    <a:spLocks noEditPoints="1"/>
                  </p:cNvSpPr>
                  <p:nvPr/>
                </p:nvSpPr>
                <p:spPr bwMode="auto">
                  <a:xfrm>
                    <a:off x="2805" y="2921"/>
                    <a:ext cx="229" cy="229"/>
                  </a:xfrm>
                  <a:custGeom>
                    <a:avLst/>
                    <a:gdLst>
                      <a:gd name="T0" fmla="*/ 121 w 242"/>
                      <a:gd name="T1" fmla="*/ 242 h 242"/>
                      <a:gd name="T2" fmla="*/ 0 w 242"/>
                      <a:gd name="T3" fmla="*/ 121 h 242"/>
                      <a:gd name="T4" fmla="*/ 121 w 242"/>
                      <a:gd name="T5" fmla="*/ 0 h 242"/>
                      <a:gd name="T6" fmla="*/ 242 w 242"/>
                      <a:gd name="T7" fmla="*/ 121 h 242"/>
                      <a:gd name="T8" fmla="*/ 121 w 242"/>
                      <a:gd name="T9" fmla="*/ 242 h 242"/>
                      <a:gd name="T10" fmla="*/ 121 w 242"/>
                      <a:gd name="T11" fmla="*/ 8 h 242"/>
                      <a:gd name="T12" fmla="*/ 8 w 242"/>
                      <a:gd name="T13" fmla="*/ 121 h 242"/>
                      <a:gd name="T14" fmla="*/ 121 w 242"/>
                      <a:gd name="T15" fmla="*/ 234 h 242"/>
                      <a:gd name="T16" fmla="*/ 234 w 242"/>
                      <a:gd name="T17" fmla="*/ 121 h 242"/>
                      <a:gd name="T18" fmla="*/ 121 w 242"/>
                      <a:gd name="T19" fmla="*/ 8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2" h="242">
                        <a:moveTo>
                          <a:pt x="121" y="242"/>
                        </a:moveTo>
                        <a:cubicBezTo>
                          <a:pt x="54" y="242"/>
                          <a:pt x="0" y="188"/>
                          <a:pt x="0" y="121"/>
                        </a:cubicBezTo>
                        <a:cubicBezTo>
                          <a:pt x="0" y="54"/>
                          <a:pt x="54" y="0"/>
                          <a:pt x="121" y="0"/>
                        </a:cubicBezTo>
                        <a:cubicBezTo>
                          <a:pt x="188" y="0"/>
                          <a:pt x="242" y="54"/>
                          <a:pt x="242" y="121"/>
                        </a:cubicBezTo>
                        <a:cubicBezTo>
                          <a:pt x="242" y="188"/>
                          <a:pt x="188" y="242"/>
                          <a:pt x="121" y="242"/>
                        </a:cubicBezTo>
                        <a:close/>
                        <a:moveTo>
                          <a:pt x="121" y="8"/>
                        </a:moveTo>
                        <a:cubicBezTo>
                          <a:pt x="59" y="8"/>
                          <a:pt x="8" y="59"/>
                          <a:pt x="8" y="121"/>
                        </a:cubicBezTo>
                        <a:cubicBezTo>
                          <a:pt x="8" y="183"/>
                          <a:pt x="59" y="234"/>
                          <a:pt x="121" y="234"/>
                        </a:cubicBezTo>
                        <a:cubicBezTo>
                          <a:pt x="183" y="234"/>
                          <a:pt x="234" y="183"/>
                          <a:pt x="234" y="121"/>
                        </a:cubicBezTo>
                        <a:cubicBezTo>
                          <a:pt x="234" y="59"/>
                          <a:pt x="183" y="8"/>
                          <a:pt x="121"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sp>
                <p:nvSpPr>
                  <p:cNvPr id="42" name="Freeform 10"/>
                  <p:cNvSpPr>
                    <a:spLocks noEditPoints="1"/>
                  </p:cNvSpPr>
                  <p:nvPr/>
                </p:nvSpPr>
                <p:spPr bwMode="auto">
                  <a:xfrm>
                    <a:off x="2742" y="3067"/>
                    <a:ext cx="75" cy="40"/>
                  </a:xfrm>
                  <a:custGeom>
                    <a:avLst/>
                    <a:gdLst>
                      <a:gd name="T0" fmla="*/ 34 w 80"/>
                      <a:gd name="T1" fmla="*/ 24 h 43"/>
                      <a:gd name="T2" fmla="*/ 80 w 80"/>
                      <a:gd name="T3" fmla="*/ 8 h 43"/>
                      <a:gd name="T4" fmla="*/ 78 w 80"/>
                      <a:gd name="T5" fmla="*/ 0 h 43"/>
                      <a:gd name="T6" fmla="*/ 32 w 80"/>
                      <a:gd name="T7" fmla="*/ 16 h 43"/>
                      <a:gd name="T8" fmla="*/ 17 w 80"/>
                      <a:gd name="T9" fmla="*/ 8 h 43"/>
                      <a:gd name="T10" fmla="*/ 0 w 80"/>
                      <a:gd name="T11" fmla="*/ 26 h 43"/>
                      <a:gd name="T12" fmla="*/ 17 w 80"/>
                      <a:gd name="T13" fmla="*/ 43 h 43"/>
                      <a:gd name="T14" fmla="*/ 35 w 80"/>
                      <a:gd name="T15" fmla="*/ 26 h 43"/>
                      <a:gd name="T16" fmla="*/ 34 w 80"/>
                      <a:gd name="T17" fmla="*/ 24 h 43"/>
                      <a:gd name="T18" fmla="*/ 17 w 80"/>
                      <a:gd name="T19" fmla="*/ 35 h 43"/>
                      <a:gd name="T20" fmla="*/ 8 w 80"/>
                      <a:gd name="T21" fmla="*/ 26 h 43"/>
                      <a:gd name="T22" fmla="*/ 17 w 80"/>
                      <a:gd name="T23" fmla="*/ 16 h 43"/>
                      <a:gd name="T24" fmla="*/ 27 w 80"/>
                      <a:gd name="T25" fmla="*/ 26 h 43"/>
                      <a:gd name="T26" fmla="*/ 17 w 80"/>
                      <a:gd name="T27" fmla="*/ 35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 h="43">
                        <a:moveTo>
                          <a:pt x="34" y="24"/>
                        </a:moveTo>
                        <a:cubicBezTo>
                          <a:pt x="80" y="8"/>
                          <a:pt x="80" y="8"/>
                          <a:pt x="80" y="8"/>
                        </a:cubicBezTo>
                        <a:cubicBezTo>
                          <a:pt x="80" y="5"/>
                          <a:pt x="79" y="3"/>
                          <a:pt x="78" y="0"/>
                        </a:cubicBezTo>
                        <a:cubicBezTo>
                          <a:pt x="32" y="16"/>
                          <a:pt x="32" y="16"/>
                          <a:pt x="32" y="16"/>
                        </a:cubicBezTo>
                        <a:cubicBezTo>
                          <a:pt x="29" y="11"/>
                          <a:pt x="23" y="8"/>
                          <a:pt x="17" y="8"/>
                        </a:cubicBezTo>
                        <a:cubicBezTo>
                          <a:pt x="8" y="8"/>
                          <a:pt x="0" y="16"/>
                          <a:pt x="0" y="26"/>
                        </a:cubicBezTo>
                        <a:cubicBezTo>
                          <a:pt x="0" y="35"/>
                          <a:pt x="8" y="43"/>
                          <a:pt x="17" y="43"/>
                        </a:cubicBezTo>
                        <a:cubicBezTo>
                          <a:pt x="27" y="43"/>
                          <a:pt x="35" y="35"/>
                          <a:pt x="35" y="26"/>
                        </a:cubicBezTo>
                        <a:cubicBezTo>
                          <a:pt x="35" y="25"/>
                          <a:pt x="35" y="24"/>
                          <a:pt x="34" y="24"/>
                        </a:cubicBezTo>
                        <a:close/>
                        <a:moveTo>
                          <a:pt x="17" y="35"/>
                        </a:moveTo>
                        <a:cubicBezTo>
                          <a:pt x="12" y="35"/>
                          <a:pt x="8" y="31"/>
                          <a:pt x="8" y="26"/>
                        </a:cubicBezTo>
                        <a:cubicBezTo>
                          <a:pt x="8" y="20"/>
                          <a:pt x="12" y="16"/>
                          <a:pt x="17" y="16"/>
                        </a:cubicBezTo>
                        <a:cubicBezTo>
                          <a:pt x="22" y="16"/>
                          <a:pt x="27" y="20"/>
                          <a:pt x="27" y="26"/>
                        </a:cubicBezTo>
                        <a:cubicBezTo>
                          <a:pt x="27" y="31"/>
                          <a:pt x="22" y="35"/>
                          <a:pt x="17"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sp>
                <p:nvSpPr>
                  <p:cNvPr id="43" name="Freeform 11"/>
                  <p:cNvSpPr>
                    <a:spLocks noEditPoints="1"/>
                  </p:cNvSpPr>
                  <p:nvPr/>
                </p:nvSpPr>
                <p:spPr bwMode="auto">
                  <a:xfrm>
                    <a:off x="3013" y="3085"/>
                    <a:ext cx="69" cy="50"/>
                  </a:xfrm>
                  <a:custGeom>
                    <a:avLst/>
                    <a:gdLst>
                      <a:gd name="T0" fmla="*/ 55 w 73"/>
                      <a:gd name="T1" fmla="*/ 53 h 53"/>
                      <a:gd name="T2" fmla="*/ 73 w 73"/>
                      <a:gd name="T3" fmla="*/ 36 h 53"/>
                      <a:gd name="T4" fmla="*/ 55 w 73"/>
                      <a:gd name="T5" fmla="*/ 19 h 53"/>
                      <a:gd name="T6" fmla="*/ 44 w 73"/>
                      <a:gd name="T7" fmla="*/ 23 h 53"/>
                      <a:gd name="T8" fmla="*/ 4 w 73"/>
                      <a:gd name="T9" fmla="*/ 0 h 53"/>
                      <a:gd name="T10" fmla="*/ 0 w 73"/>
                      <a:gd name="T11" fmla="*/ 7 h 53"/>
                      <a:gd name="T12" fmla="*/ 39 w 73"/>
                      <a:gd name="T13" fmla="*/ 29 h 53"/>
                      <a:gd name="T14" fmla="*/ 38 w 73"/>
                      <a:gd name="T15" fmla="*/ 36 h 53"/>
                      <a:gd name="T16" fmla="*/ 55 w 73"/>
                      <a:gd name="T17" fmla="*/ 53 h 53"/>
                      <a:gd name="T18" fmla="*/ 55 w 73"/>
                      <a:gd name="T19" fmla="*/ 27 h 53"/>
                      <a:gd name="T20" fmla="*/ 65 w 73"/>
                      <a:gd name="T21" fmla="*/ 36 h 53"/>
                      <a:gd name="T22" fmla="*/ 55 w 73"/>
                      <a:gd name="T23" fmla="*/ 45 h 53"/>
                      <a:gd name="T24" fmla="*/ 46 w 73"/>
                      <a:gd name="T25" fmla="*/ 36 h 53"/>
                      <a:gd name="T26" fmla="*/ 55 w 73"/>
                      <a:gd name="T27" fmla="*/ 27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53">
                        <a:moveTo>
                          <a:pt x="55" y="53"/>
                        </a:moveTo>
                        <a:cubicBezTo>
                          <a:pt x="65" y="53"/>
                          <a:pt x="73" y="45"/>
                          <a:pt x="73" y="36"/>
                        </a:cubicBezTo>
                        <a:cubicBezTo>
                          <a:pt x="73" y="26"/>
                          <a:pt x="65" y="19"/>
                          <a:pt x="55" y="19"/>
                        </a:cubicBezTo>
                        <a:cubicBezTo>
                          <a:pt x="51" y="19"/>
                          <a:pt x="47" y="20"/>
                          <a:pt x="44" y="23"/>
                        </a:cubicBezTo>
                        <a:cubicBezTo>
                          <a:pt x="4" y="0"/>
                          <a:pt x="4" y="0"/>
                          <a:pt x="4" y="0"/>
                        </a:cubicBezTo>
                        <a:cubicBezTo>
                          <a:pt x="2" y="2"/>
                          <a:pt x="1" y="5"/>
                          <a:pt x="0" y="7"/>
                        </a:cubicBezTo>
                        <a:cubicBezTo>
                          <a:pt x="39" y="29"/>
                          <a:pt x="39" y="29"/>
                          <a:pt x="39" y="29"/>
                        </a:cubicBezTo>
                        <a:cubicBezTo>
                          <a:pt x="38" y="31"/>
                          <a:pt x="38" y="33"/>
                          <a:pt x="38" y="36"/>
                        </a:cubicBezTo>
                        <a:cubicBezTo>
                          <a:pt x="38" y="45"/>
                          <a:pt x="46" y="53"/>
                          <a:pt x="55" y="53"/>
                        </a:cubicBezTo>
                        <a:close/>
                        <a:moveTo>
                          <a:pt x="55" y="27"/>
                        </a:moveTo>
                        <a:cubicBezTo>
                          <a:pt x="60" y="27"/>
                          <a:pt x="65" y="31"/>
                          <a:pt x="65" y="36"/>
                        </a:cubicBezTo>
                        <a:cubicBezTo>
                          <a:pt x="65" y="41"/>
                          <a:pt x="60" y="45"/>
                          <a:pt x="55" y="45"/>
                        </a:cubicBezTo>
                        <a:cubicBezTo>
                          <a:pt x="50" y="45"/>
                          <a:pt x="46" y="41"/>
                          <a:pt x="46" y="36"/>
                        </a:cubicBezTo>
                        <a:cubicBezTo>
                          <a:pt x="46" y="31"/>
                          <a:pt x="50" y="27"/>
                          <a:pt x="55"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sp>
                <p:nvSpPr>
                  <p:cNvPr id="44" name="Freeform 12"/>
                  <p:cNvSpPr>
                    <a:spLocks noEditPoints="1"/>
                  </p:cNvSpPr>
                  <p:nvPr/>
                </p:nvSpPr>
                <p:spPr bwMode="auto">
                  <a:xfrm>
                    <a:off x="3020" y="2958"/>
                    <a:ext cx="78" cy="42"/>
                  </a:xfrm>
                  <a:custGeom>
                    <a:avLst/>
                    <a:gdLst>
                      <a:gd name="T0" fmla="*/ 66 w 83"/>
                      <a:gd name="T1" fmla="*/ 34 h 44"/>
                      <a:gd name="T2" fmla="*/ 83 w 83"/>
                      <a:gd name="T3" fmla="*/ 17 h 44"/>
                      <a:gd name="T4" fmla="*/ 66 w 83"/>
                      <a:gd name="T5" fmla="*/ 0 h 44"/>
                      <a:gd name="T6" fmla="*/ 48 w 83"/>
                      <a:gd name="T7" fmla="*/ 17 h 44"/>
                      <a:gd name="T8" fmla="*/ 48 w 83"/>
                      <a:gd name="T9" fmla="*/ 18 h 44"/>
                      <a:gd name="T10" fmla="*/ 0 w 83"/>
                      <a:gd name="T11" fmla="*/ 37 h 44"/>
                      <a:gd name="T12" fmla="*/ 3 w 83"/>
                      <a:gd name="T13" fmla="*/ 44 h 44"/>
                      <a:gd name="T14" fmla="*/ 51 w 83"/>
                      <a:gd name="T15" fmla="*/ 26 h 44"/>
                      <a:gd name="T16" fmla="*/ 66 w 83"/>
                      <a:gd name="T17" fmla="*/ 34 h 44"/>
                      <a:gd name="T18" fmla="*/ 66 w 83"/>
                      <a:gd name="T19" fmla="*/ 8 h 44"/>
                      <a:gd name="T20" fmla="*/ 75 w 83"/>
                      <a:gd name="T21" fmla="*/ 17 h 44"/>
                      <a:gd name="T22" fmla="*/ 66 w 83"/>
                      <a:gd name="T23" fmla="*/ 26 h 44"/>
                      <a:gd name="T24" fmla="*/ 56 w 83"/>
                      <a:gd name="T25" fmla="*/ 17 h 44"/>
                      <a:gd name="T26" fmla="*/ 66 w 83"/>
                      <a:gd name="T27" fmla="*/ 8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3" h="44">
                        <a:moveTo>
                          <a:pt x="66" y="34"/>
                        </a:moveTo>
                        <a:cubicBezTo>
                          <a:pt x="75" y="34"/>
                          <a:pt x="83" y="27"/>
                          <a:pt x="83" y="17"/>
                        </a:cubicBezTo>
                        <a:cubicBezTo>
                          <a:pt x="83" y="7"/>
                          <a:pt x="75" y="0"/>
                          <a:pt x="66" y="0"/>
                        </a:cubicBezTo>
                        <a:cubicBezTo>
                          <a:pt x="56" y="0"/>
                          <a:pt x="48" y="7"/>
                          <a:pt x="48" y="17"/>
                        </a:cubicBezTo>
                        <a:cubicBezTo>
                          <a:pt x="48" y="17"/>
                          <a:pt x="48" y="18"/>
                          <a:pt x="48" y="18"/>
                        </a:cubicBezTo>
                        <a:cubicBezTo>
                          <a:pt x="0" y="37"/>
                          <a:pt x="0" y="37"/>
                          <a:pt x="0" y="37"/>
                        </a:cubicBezTo>
                        <a:cubicBezTo>
                          <a:pt x="1" y="39"/>
                          <a:pt x="2" y="42"/>
                          <a:pt x="3" y="44"/>
                        </a:cubicBezTo>
                        <a:cubicBezTo>
                          <a:pt x="51" y="26"/>
                          <a:pt x="51" y="26"/>
                          <a:pt x="51" y="26"/>
                        </a:cubicBezTo>
                        <a:cubicBezTo>
                          <a:pt x="54" y="31"/>
                          <a:pt x="59" y="34"/>
                          <a:pt x="66" y="34"/>
                        </a:cubicBezTo>
                        <a:close/>
                        <a:moveTo>
                          <a:pt x="66" y="8"/>
                        </a:moveTo>
                        <a:cubicBezTo>
                          <a:pt x="71" y="8"/>
                          <a:pt x="75" y="12"/>
                          <a:pt x="75" y="17"/>
                        </a:cubicBezTo>
                        <a:cubicBezTo>
                          <a:pt x="75" y="22"/>
                          <a:pt x="71" y="26"/>
                          <a:pt x="66" y="26"/>
                        </a:cubicBezTo>
                        <a:cubicBezTo>
                          <a:pt x="60" y="26"/>
                          <a:pt x="56" y="22"/>
                          <a:pt x="56" y="17"/>
                        </a:cubicBezTo>
                        <a:cubicBezTo>
                          <a:pt x="56" y="12"/>
                          <a:pt x="60" y="8"/>
                          <a:pt x="6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sp>
                <p:nvSpPr>
                  <p:cNvPr id="45" name="Freeform 13"/>
                  <p:cNvSpPr>
                    <a:spLocks noEditPoints="1"/>
                  </p:cNvSpPr>
                  <p:nvPr/>
                </p:nvSpPr>
                <p:spPr bwMode="auto">
                  <a:xfrm>
                    <a:off x="2987" y="3116"/>
                    <a:ext cx="103" cy="118"/>
                  </a:xfrm>
                  <a:custGeom>
                    <a:avLst/>
                    <a:gdLst>
                      <a:gd name="T0" fmla="*/ 91 w 109"/>
                      <a:gd name="T1" fmla="*/ 91 h 125"/>
                      <a:gd name="T2" fmla="*/ 84 w 109"/>
                      <a:gd name="T3" fmla="*/ 92 h 125"/>
                      <a:gd name="T4" fmla="*/ 6 w 109"/>
                      <a:gd name="T5" fmla="*/ 0 h 125"/>
                      <a:gd name="T6" fmla="*/ 0 w 109"/>
                      <a:gd name="T7" fmla="*/ 6 h 125"/>
                      <a:gd name="T8" fmla="*/ 77 w 109"/>
                      <a:gd name="T9" fmla="*/ 98 h 125"/>
                      <a:gd name="T10" fmla="*/ 74 w 109"/>
                      <a:gd name="T11" fmla="*/ 108 h 125"/>
                      <a:gd name="T12" fmla="*/ 91 w 109"/>
                      <a:gd name="T13" fmla="*/ 125 h 125"/>
                      <a:gd name="T14" fmla="*/ 109 w 109"/>
                      <a:gd name="T15" fmla="*/ 108 h 125"/>
                      <a:gd name="T16" fmla="*/ 91 w 109"/>
                      <a:gd name="T17" fmla="*/ 91 h 125"/>
                      <a:gd name="T18" fmla="*/ 91 w 109"/>
                      <a:gd name="T19" fmla="*/ 117 h 125"/>
                      <a:gd name="T20" fmla="*/ 82 w 109"/>
                      <a:gd name="T21" fmla="*/ 108 h 125"/>
                      <a:gd name="T22" fmla="*/ 91 w 109"/>
                      <a:gd name="T23" fmla="*/ 99 h 125"/>
                      <a:gd name="T24" fmla="*/ 101 w 109"/>
                      <a:gd name="T25" fmla="*/ 108 h 125"/>
                      <a:gd name="T26" fmla="*/ 91 w 109"/>
                      <a:gd name="T27" fmla="*/ 117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9" h="125">
                        <a:moveTo>
                          <a:pt x="91" y="91"/>
                        </a:moveTo>
                        <a:cubicBezTo>
                          <a:pt x="88" y="91"/>
                          <a:pt x="86" y="91"/>
                          <a:pt x="84" y="92"/>
                        </a:cubicBezTo>
                        <a:cubicBezTo>
                          <a:pt x="6" y="0"/>
                          <a:pt x="6" y="0"/>
                          <a:pt x="6" y="0"/>
                        </a:cubicBezTo>
                        <a:cubicBezTo>
                          <a:pt x="4" y="2"/>
                          <a:pt x="2" y="4"/>
                          <a:pt x="0" y="6"/>
                        </a:cubicBezTo>
                        <a:cubicBezTo>
                          <a:pt x="77" y="98"/>
                          <a:pt x="77" y="98"/>
                          <a:pt x="77" y="98"/>
                        </a:cubicBezTo>
                        <a:cubicBezTo>
                          <a:pt x="75" y="100"/>
                          <a:pt x="74" y="104"/>
                          <a:pt x="74" y="108"/>
                        </a:cubicBezTo>
                        <a:cubicBezTo>
                          <a:pt x="74" y="118"/>
                          <a:pt x="82" y="125"/>
                          <a:pt x="91" y="125"/>
                        </a:cubicBezTo>
                        <a:cubicBezTo>
                          <a:pt x="101" y="125"/>
                          <a:pt x="109" y="118"/>
                          <a:pt x="109" y="108"/>
                        </a:cubicBezTo>
                        <a:cubicBezTo>
                          <a:pt x="109" y="98"/>
                          <a:pt x="101" y="91"/>
                          <a:pt x="91" y="91"/>
                        </a:cubicBezTo>
                        <a:close/>
                        <a:moveTo>
                          <a:pt x="91" y="117"/>
                        </a:moveTo>
                        <a:cubicBezTo>
                          <a:pt x="86" y="117"/>
                          <a:pt x="82" y="113"/>
                          <a:pt x="82" y="108"/>
                        </a:cubicBezTo>
                        <a:cubicBezTo>
                          <a:pt x="82" y="103"/>
                          <a:pt x="86" y="99"/>
                          <a:pt x="91" y="99"/>
                        </a:cubicBezTo>
                        <a:cubicBezTo>
                          <a:pt x="96" y="99"/>
                          <a:pt x="101" y="103"/>
                          <a:pt x="101" y="108"/>
                        </a:cubicBezTo>
                        <a:cubicBezTo>
                          <a:pt x="101" y="113"/>
                          <a:pt x="96" y="117"/>
                          <a:pt x="91" y="1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sp>
                <p:nvSpPr>
                  <p:cNvPr id="46" name="Freeform 14"/>
                  <p:cNvSpPr>
                    <a:spLocks noEditPoints="1"/>
                  </p:cNvSpPr>
                  <p:nvPr/>
                </p:nvSpPr>
                <p:spPr bwMode="auto">
                  <a:xfrm>
                    <a:off x="2773" y="3114"/>
                    <a:ext cx="78" cy="87"/>
                  </a:xfrm>
                  <a:custGeom>
                    <a:avLst/>
                    <a:gdLst>
                      <a:gd name="T0" fmla="*/ 82 w 82"/>
                      <a:gd name="T1" fmla="*/ 6 h 92"/>
                      <a:gd name="T2" fmla="*/ 76 w 82"/>
                      <a:gd name="T3" fmla="*/ 0 h 92"/>
                      <a:gd name="T4" fmla="*/ 24 w 82"/>
                      <a:gd name="T5" fmla="*/ 59 h 92"/>
                      <a:gd name="T6" fmla="*/ 17 w 82"/>
                      <a:gd name="T7" fmla="*/ 57 h 92"/>
                      <a:gd name="T8" fmla="*/ 0 w 82"/>
                      <a:gd name="T9" fmla="*/ 74 h 92"/>
                      <a:gd name="T10" fmla="*/ 17 w 82"/>
                      <a:gd name="T11" fmla="*/ 92 h 92"/>
                      <a:gd name="T12" fmla="*/ 34 w 82"/>
                      <a:gd name="T13" fmla="*/ 74 h 92"/>
                      <a:gd name="T14" fmla="*/ 31 w 82"/>
                      <a:gd name="T15" fmla="*/ 63 h 92"/>
                      <a:gd name="T16" fmla="*/ 82 w 82"/>
                      <a:gd name="T17" fmla="*/ 6 h 92"/>
                      <a:gd name="T18" fmla="*/ 17 w 82"/>
                      <a:gd name="T19" fmla="*/ 84 h 92"/>
                      <a:gd name="T20" fmla="*/ 8 w 82"/>
                      <a:gd name="T21" fmla="*/ 74 h 92"/>
                      <a:gd name="T22" fmla="*/ 17 w 82"/>
                      <a:gd name="T23" fmla="*/ 65 h 92"/>
                      <a:gd name="T24" fmla="*/ 26 w 82"/>
                      <a:gd name="T25" fmla="*/ 74 h 92"/>
                      <a:gd name="T26" fmla="*/ 17 w 82"/>
                      <a:gd name="T27" fmla="*/ 84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2" h="92">
                        <a:moveTo>
                          <a:pt x="82" y="6"/>
                        </a:moveTo>
                        <a:cubicBezTo>
                          <a:pt x="80" y="4"/>
                          <a:pt x="78" y="2"/>
                          <a:pt x="76" y="0"/>
                        </a:cubicBezTo>
                        <a:cubicBezTo>
                          <a:pt x="24" y="59"/>
                          <a:pt x="24" y="59"/>
                          <a:pt x="24" y="59"/>
                        </a:cubicBezTo>
                        <a:cubicBezTo>
                          <a:pt x="22" y="58"/>
                          <a:pt x="20" y="57"/>
                          <a:pt x="17" y="57"/>
                        </a:cubicBezTo>
                        <a:cubicBezTo>
                          <a:pt x="8" y="57"/>
                          <a:pt x="0" y="65"/>
                          <a:pt x="0" y="74"/>
                        </a:cubicBezTo>
                        <a:cubicBezTo>
                          <a:pt x="0" y="84"/>
                          <a:pt x="8" y="92"/>
                          <a:pt x="17" y="92"/>
                        </a:cubicBezTo>
                        <a:cubicBezTo>
                          <a:pt x="27" y="92"/>
                          <a:pt x="34" y="84"/>
                          <a:pt x="34" y="74"/>
                        </a:cubicBezTo>
                        <a:cubicBezTo>
                          <a:pt x="34" y="70"/>
                          <a:pt x="33" y="66"/>
                          <a:pt x="31" y="63"/>
                        </a:cubicBezTo>
                        <a:lnTo>
                          <a:pt x="82" y="6"/>
                        </a:lnTo>
                        <a:close/>
                        <a:moveTo>
                          <a:pt x="17" y="84"/>
                        </a:moveTo>
                        <a:cubicBezTo>
                          <a:pt x="12" y="84"/>
                          <a:pt x="8" y="79"/>
                          <a:pt x="8" y="74"/>
                        </a:cubicBezTo>
                        <a:cubicBezTo>
                          <a:pt x="8" y="69"/>
                          <a:pt x="12" y="65"/>
                          <a:pt x="17" y="65"/>
                        </a:cubicBezTo>
                        <a:cubicBezTo>
                          <a:pt x="22" y="65"/>
                          <a:pt x="26" y="69"/>
                          <a:pt x="26" y="74"/>
                        </a:cubicBezTo>
                        <a:cubicBezTo>
                          <a:pt x="26" y="79"/>
                          <a:pt x="22" y="84"/>
                          <a:pt x="17"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sp>
                <p:nvSpPr>
                  <p:cNvPr id="47" name="Freeform 15"/>
                  <p:cNvSpPr>
                    <a:spLocks noEditPoints="1"/>
                  </p:cNvSpPr>
                  <p:nvPr/>
                </p:nvSpPr>
                <p:spPr bwMode="auto">
                  <a:xfrm>
                    <a:off x="3026" y="3049"/>
                    <a:ext cx="129" cy="40"/>
                  </a:xfrm>
                  <a:custGeom>
                    <a:avLst/>
                    <a:gdLst>
                      <a:gd name="T0" fmla="*/ 119 w 136"/>
                      <a:gd name="T1" fmla="*/ 7 h 42"/>
                      <a:gd name="T2" fmla="*/ 103 w 136"/>
                      <a:gd name="T3" fmla="*/ 17 h 42"/>
                      <a:gd name="T4" fmla="*/ 1 w 136"/>
                      <a:gd name="T5" fmla="*/ 0 h 42"/>
                      <a:gd name="T6" fmla="*/ 0 w 136"/>
                      <a:gd name="T7" fmla="*/ 8 h 42"/>
                      <a:gd name="T8" fmla="*/ 102 w 136"/>
                      <a:gd name="T9" fmla="*/ 25 h 42"/>
                      <a:gd name="T10" fmla="*/ 119 w 136"/>
                      <a:gd name="T11" fmla="*/ 42 h 42"/>
                      <a:gd name="T12" fmla="*/ 136 w 136"/>
                      <a:gd name="T13" fmla="*/ 24 h 42"/>
                      <a:gd name="T14" fmla="*/ 119 w 136"/>
                      <a:gd name="T15" fmla="*/ 7 h 42"/>
                      <a:gd name="T16" fmla="*/ 119 w 136"/>
                      <a:gd name="T17" fmla="*/ 34 h 42"/>
                      <a:gd name="T18" fmla="*/ 109 w 136"/>
                      <a:gd name="T19" fmla="*/ 24 h 42"/>
                      <a:gd name="T20" fmla="*/ 119 w 136"/>
                      <a:gd name="T21" fmla="*/ 15 h 42"/>
                      <a:gd name="T22" fmla="*/ 128 w 136"/>
                      <a:gd name="T23" fmla="*/ 24 h 42"/>
                      <a:gd name="T24" fmla="*/ 119 w 136"/>
                      <a:gd name="T25" fmla="*/ 34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6" h="42">
                        <a:moveTo>
                          <a:pt x="119" y="7"/>
                        </a:moveTo>
                        <a:cubicBezTo>
                          <a:pt x="112" y="7"/>
                          <a:pt x="106" y="11"/>
                          <a:pt x="103" y="17"/>
                        </a:cubicBezTo>
                        <a:cubicBezTo>
                          <a:pt x="1" y="0"/>
                          <a:pt x="1" y="0"/>
                          <a:pt x="1" y="0"/>
                        </a:cubicBezTo>
                        <a:cubicBezTo>
                          <a:pt x="1" y="3"/>
                          <a:pt x="0" y="6"/>
                          <a:pt x="0" y="8"/>
                        </a:cubicBezTo>
                        <a:cubicBezTo>
                          <a:pt x="102" y="25"/>
                          <a:pt x="102" y="25"/>
                          <a:pt x="102" y="25"/>
                        </a:cubicBezTo>
                        <a:cubicBezTo>
                          <a:pt x="102" y="34"/>
                          <a:pt x="109" y="42"/>
                          <a:pt x="119" y="42"/>
                        </a:cubicBezTo>
                        <a:cubicBezTo>
                          <a:pt x="128" y="42"/>
                          <a:pt x="136" y="34"/>
                          <a:pt x="136" y="24"/>
                        </a:cubicBezTo>
                        <a:cubicBezTo>
                          <a:pt x="136" y="15"/>
                          <a:pt x="128" y="7"/>
                          <a:pt x="119" y="7"/>
                        </a:cubicBezTo>
                        <a:close/>
                        <a:moveTo>
                          <a:pt x="119" y="34"/>
                        </a:moveTo>
                        <a:cubicBezTo>
                          <a:pt x="114" y="34"/>
                          <a:pt x="109" y="29"/>
                          <a:pt x="109" y="24"/>
                        </a:cubicBezTo>
                        <a:cubicBezTo>
                          <a:pt x="109" y="19"/>
                          <a:pt x="114" y="15"/>
                          <a:pt x="119" y="15"/>
                        </a:cubicBezTo>
                        <a:cubicBezTo>
                          <a:pt x="124" y="15"/>
                          <a:pt x="128" y="19"/>
                          <a:pt x="128" y="24"/>
                        </a:cubicBezTo>
                        <a:cubicBezTo>
                          <a:pt x="128" y="29"/>
                          <a:pt x="124" y="34"/>
                          <a:pt x="119"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sp>
                <p:nvSpPr>
                  <p:cNvPr id="48" name="Freeform 16"/>
                  <p:cNvSpPr>
                    <a:spLocks noEditPoints="1"/>
                  </p:cNvSpPr>
                  <p:nvPr/>
                </p:nvSpPr>
                <p:spPr bwMode="auto">
                  <a:xfrm>
                    <a:off x="3000" y="2863"/>
                    <a:ext cx="117" cy="106"/>
                  </a:xfrm>
                  <a:custGeom>
                    <a:avLst/>
                    <a:gdLst>
                      <a:gd name="T0" fmla="*/ 0 w 124"/>
                      <a:gd name="T1" fmla="*/ 105 h 112"/>
                      <a:gd name="T2" fmla="*/ 5 w 124"/>
                      <a:gd name="T3" fmla="*/ 112 h 112"/>
                      <a:gd name="T4" fmla="*/ 98 w 124"/>
                      <a:gd name="T5" fmla="*/ 32 h 112"/>
                      <a:gd name="T6" fmla="*/ 107 w 124"/>
                      <a:gd name="T7" fmla="*/ 35 h 112"/>
                      <a:gd name="T8" fmla="*/ 124 w 124"/>
                      <a:gd name="T9" fmla="*/ 18 h 112"/>
                      <a:gd name="T10" fmla="*/ 107 w 124"/>
                      <a:gd name="T11" fmla="*/ 0 h 112"/>
                      <a:gd name="T12" fmla="*/ 90 w 124"/>
                      <a:gd name="T13" fmla="*/ 18 h 112"/>
                      <a:gd name="T14" fmla="*/ 92 w 124"/>
                      <a:gd name="T15" fmla="*/ 27 h 112"/>
                      <a:gd name="T16" fmla="*/ 0 w 124"/>
                      <a:gd name="T17" fmla="*/ 105 h 112"/>
                      <a:gd name="T18" fmla="*/ 107 w 124"/>
                      <a:gd name="T19" fmla="*/ 8 h 112"/>
                      <a:gd name="T20" fmla="*/ 116 w 124"/>
                      <a:gd name="T21" fmla="*/ 18 h 112"/>
                      <a:gd name="T22" fmla="*/ 107 w 124"/>
                      <a:gd name="T23" fmla="*/ 27 h 112"/>
                      <a:gd name="T24" fmla="*/ 98 w 124"/>
                      <a:gd name="T25" fmla="*/ 18 h 112"/>
                      <a:gd name="T26" fmla="*/ 107 w 124"/>
                      <a:gd name="T27" fmla="*/ 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4" h="112">
                        <a:moveTo>
                          <a:pt x="0" y="105"/>
                        </a:moveTo>
                        <a:cubicBezTo>
                          <a:pt x="2" y="107"/>
                          <a:pt x="3" y="109"/>
                          <a:pt x="5" y="112"/>
                        </a:cubicBezTo>
                        <a:cubicBezTo>
                          <a:pt x="98" y="32"/>
                          <a:pt x="98" y="32"/>
                          <a:pt x="98" y="32"/>
                        </a:cubicBezTo>
                        <a:cubicBezTo>
                          <a:pt x="101" y="34"/>
                          <a:pt x="104" y="35"/>
                          <a:pt x="107" y="35"/>
                        </a:cubicBezTo>
                        <a:cubicBezTo>
                          <a:pt x="117" y="35"/>
                          <a:pt x="124" y="27"/>
                          <a:pt x="124" y="18"/>
                        </a:cubicBezTo>
                        <a:cubicBezTo>
                          <a:pt x="124" y="8"/>
                          <a:pt x="117" y="0"/>
                          <a:pt x="107" y="0"/>
                        </a:cubicBezTo>
                        <a:cubicBezTo>
                          <a:pt x="97" y="0"/>
                          <a:pt x="90" y="8"/>
                          <a:pt x="90" y="18"/>
                        </a:cubicBezTo>
                        <a:cubicBezTo>
                          <a:pt x="90" y="21"/>
                          <a:pt x="91" y="24"/>
                          <a:pt x="92" y="27"/>
                        </a:cubicBezTo>
                        <a:lnTo>
                          <a:pt x="0" y="105"/>
                        </a:lnTo>
                        <a:close/>
                        <a:moveTo>
                          <a:pt x="107" y="8"/>
                        </a:moveTo>
                        <a:cubicBezTo>
                          <a:pt x="112" y="8"/>
                          <a:pt x="116" y="12"/>
                          <a:pt x="116" y="18"/>
                        </a:cubicBezTo>
                        <a:cubicBezTo>
                          <a:pt x="116" y="23"/>
                          <a:pt x="112" y="27"/>
                          <a:pt x="107" y="27"/>
                        </a:cubicBezTo>
                        <a:cubicBezTo>
                          <a:pt x="102" y="27"/>
                          <a:pt x="98" y="23"/>
                          <a:pt x="98" y="18"/>
                        </a:cubicBezTo>
                        <a:cubicBezTo>
                          <a:pt x="98" y="12"/>
                          <a:pt x="102" y="8"/>
                          <a:pt x="107"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sp>
                <p:nvSpPr>
                  <p:cNvPr id="49" name="Freeform 17"/>
                  <p:cNvSpPr>
                    <a:spLocks noEditPoints="1"/>
                  </p:cNvSpPr>
                  <p:nvPr/>
                </p:nvSpPr>
                <p:spPr bwMode="auto">
                  <a:xfrm>
                    <a:off x="2754" y="2930"/>
                    <a:ext cx="74" cy="54"/>
                  </a:xfrm>
                  <a:custGeom>
                    <a:avLst/>
                    <a:gdLst>
                      <a:gd name="T0" fmla="*/ 18 w 78"/>
                      <a:gd name="T1" fmla="*/ 35 h 57"/>
                      <a:gd name="T2" fmla="*/ 30 w 78"/>
                      <a:gd name="T3" fmla="*/ 30 h 57"/>
                      <a:gd name="T4" fmla="*/ 74 w 78"/>
                      <a:gd name="T5" fmla="*/ 57 h 57"/>
                      <a:gd name="T6" fmla="*/ 78 w 78"/>
                      <a:gd name="T7" fmla="*/ 50 h 57"/>
                      <a:gd name="T8" fmla="*/ 34 w 78"/>
                      <a:gd name="T9" fmla="*/ 23 h 57"/>
                      <a:gd name="T10" fmla="*/ 35 w 78"/>
                      <a:gd name="T11" fmla="*/ 17 h 57"/>
                      <a:gd name="T12" fmla="*/ 18 w 78"/>
                      <a:gd name="T13" fmla="*/ 0 h 57"/>
                      <a:gd name="T14" fmla="*/ 0 w 78"/>
                      <a:gd name="T15" fmla="*/ 17 h 57"/>
                      <a:gd name="T16" fmla="*/ 18 w 78"/>
                      <a:gd name="T17" fmla="*/ 35 h 57"/>
                      <a:gd name="T18" fmla="*/ 18 w 78"/>
                      <a:gd name="T19" fmla="*/ 8 h 57"/>
                      <a:gd name="T20" fmla="*/ 27 w 78"/>
                      <a:gd name="T21" fmla="*/ 17 h 57"/>
                      <a:gd name="T22" fmla="*/ 18 w 78"/>
                      <a:gd name="T23" fmla="*/ 27 h 57"/>
                      <a:gd name="T24" fmla="*/ 8 w 78"/>
                      <a:gd name="T25" fmla="*/ 17 h 57"/>
                      <a:gd name="T26" fmla="*/ 18 w 78"/>
                      <a:gd name="T27" fmla="*/ 8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8" h="57">
                        <a:moveTo>
                          <a:pt x="18" y="35"/>
                        </a:moveTo>
                        <a:cubicBezTo>
                          <a:pt x="22" y="35"/>
                          <a:pt x="26" y="33"/>
                          <a:pt x="30" y="30"/>
                        </a:cubicBezTo>
                        <a:cubicBezTo>
                          <a:pt x="74" y="57"/>
                          <a:pt x="74" y="57"/>
                          <a:pt x="74" y="57"/>
                        </a:cubicBezTo>
                        <a:cubicBezTo>
                          <a:pt x="75" y="54"/>
                          <a:pt x="77" y="52"/>
                          <a:pt x="78" y="50"/>
                        </a:cubicBezTo>
                        <a:cubicBezTo>
                          <a:pt x="34" y="23"/>
                          <a:pt x="34" y="23"/>
                          <a:pt x="34" y="23"/>
                        </a:cubicBezTo>
                        <a:cubicBezTo>
                          <a:pt x="35" y="21"/>
                          <a:pt x="35" y="19"/>
                          <a:pt x="35" y="17"/>
                        </a:cubicBezTo>
                        <a:cubicBezTo>
                          <a:pt x="35" y="8"/>
                          <a:pt x="27" y="0"/>
                          <a:pt x="18" y="0"/>
                        </a:cubicBezTo>
                        <a:cubicBezTo>
                          <a:pt x="8" y="0"/>
                          <a:pt x="0" y="8"/>
                          <a:pt x="0" y="17"/>
                        </a:cubicBezTo>
                        <a:cubicBezTo>
                          <a:pt x="0" y="27"/>
                          <a:pt x="8" y="35"/>
                          <a:pt x="18" y="35"/>
                        </a:cubicBezTo>
                        <a:close/>
                        <a:moveTo>
                          <a:pt x="18" y="8"/>
                        </a:moveTo>
                        <a:cubicBezTo>
                          <a:pt x="23" y="8"/>
                          <a:pt x="27" y="12"/>
                          <a:pt x="27" y="17"/>
                        </a:cubicBezTo>
                        <a:cubicBezTo>
                          <a:pt x="27" y="23"/>
                          <a:pt x="23" y="27"/>
                          <a:pt x="18" y="27"/>
                        </a:cubicBezTo>
                        <a:cubicBezTo>
                          <a:pt x="13" y="27"/>
                          <a:pt x="8" y="23"/>
                          <a:pt x="8" y="17"/>
                        </a:cubicBezTo>
                        <a:cubicBezTo>
                          <a:pt x="8" y="12"/>
                          <a:pt x="13" y="8"/>
                          <a:pt x="18"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sp>
                <p:nvSpPr>
                  <p:cNvPr id="50" name="Freeform 18"/>
                  <p:cNvSpPr>
                    <a:spLocks noEditPoints="1"/>
                  </p:cNvSpPr>
                  <p:nvPr/>
                </p:nvSpPr>
                <p:spPr bwMode="auto">
                  <a:xfrm>
                    <a:off x="2969" y="2870"/>
                    <a:ext cx="49" cy="72"/>
                  </a:xfrm>
                  <a:custGeom>
                    <a:avLst/>
                    <a:gdLst>
                      <a:gd name="T0" fmla="*/ 0 w 52"/>
                      <a:gd name="T1" fmla="*/ 72 h 76"/>
                      <a:gd name="T2" fmla="*/ 7 w 52"/>
                      <a:gd name="T3" fmla="*/ 76 h 76"/>
                      <a:gd name="T4" fmla="*/ 30 w 52"/>
                      <a:gd name="T5" fmla="*/ 34 h 76"/>
                      <a:gd name="T6" fmla="*/ 34 w 52"/>
                      <a:gd name="T7" fmla="*/ 35 h 76"/>
                      <a:gd name="T8" fmla="*/ 52 w 52"/>
                      <a:gd name="T9" fmla="*/ 18 h 76"/>
                      <a:gd name="T10" fmla="*/ 34 w 52"/>
                      <a:gd name="T11" fmla="*/ 0 h 76"/>
                      <a:gd name="T12" fmla="*/ 17 w 52"/>
                      <a:gd name="T13" fmla="*/ 18 h 76"/>
                      <a:gd name="T14" fmla="*/ 23 w 52"/>
                      <a:gd name="T15" fmla="*/ 31 h 76"/>
                      <a:gd name="T16" fmla="*/ 0 w 52"/>
                      <a:gd name="T17" fmla="*/ 72 h 76"/>
                      <a:gd name="T18" fmla="*/ 34 w 52"/>
                      <a:gd name="T19" fmla="*/ 8 h 76"/>
                      <a:gd name="T20" fmla="*/ 44 w 52"/>
                      <a:gd name="T21" fmla="*/ 18 h 76"/>
                      <a:gd name="T22" fmla="*/ 34 w 52"/>
                      <a:gd name="T23" fmla="*/ 27 h 76"/>
                      <a:gd name="T24" fmla="*/ 25 w 52"/>
                      <a:gd name="T25" fmla="*/ 18 h 76"/>
                      <a:gd name="T26" fmla="*/ 34 w 52"/>
                      <a:gd name="T27" fmla="*/ 8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2" h="76">
                        <a:moveTo>
                          <a:pt x="0" y="72"/>
                        </a:moveTo>
                        <a:cubicBezTo>
                          <a:pt x="2" y="74"/>
                          <a:pt x="5" y="75"/>
                          <a:pt x="7" y="76"/>
                        </a:cubicBezTo>
                        <a:cubicBezTo>
                          <a:pt x="30" y="34"/>
                          <a:pt x="30" y="34"/>
                          <a:pt x="30" y="34"/>
                        </a:cubicBezTo>
                        <a:cubicBezTo>
                          <a:pt x="31" y="35"/>
                          <a:pt x="33" y="35"/>
                          <a:pt x="34" y="35"/>
                        </a:cubicBezTo>
                        <a:cubicBezTo>
                          <a:pt x="44" y="35"/>
                          <a:pt x="52" y="27"/>
                          <a:pt x="52" y="18"/>
                        </a:cubicBezTo>
                        <a:cubicBezTo>
                          <a:pt x="52" y="8"/>
                          <a:pt x="44" y="0"/>
                          <a:pt x="34" y="0"/>
                        </a:cubicBezTo>
                        <a:cubicBezTo>
                          <a:pt x="25" y="0"/>
                          <a:pt x="17" y="8"/>
                          <a:pt x="17" y="18"/>
                        </a:cubicBezTo>
                        <a:cubicBezTo>
                          <a:pt x="17" y="23"/>
                          <a:pt x="19" y="27"/>
                          <a:pt x="23" y="31"/>
                        </a:cubicBezTo>
                        <a:lnTo>
                          <a:pt x="0" y="72"/>
                        </a:lnTo>
                        <a:close/>
                        <a:moveTo>
                          <a:pt x="34" y="8"/>
                        </a:moveTo>
                        <a:cubicBezTo>
                          <a:pt x="39" y="8"/>
                          <a:pt x="44" y="13"/>
                          <a:pt x="44" y="18"/>
                        </a:cubicBezTo>
                        <a:cubicBezTo>
                          <a:pt x="44" y="23"/>
                          <a:pt x="39" y="27"/>
                          <a:pt x="34" y="27"/>
                        </a:cubicBezTo>
                        <a:cubicBezTo>
                          <a:pt x="29" y="27"/>
                          <a:pt x="25" y="23"/>
                          <a:pt x="25" y="18"/>
                        </a:cubicBezTo>
                        <a:cubicBezTo>
                          <a:pt x="25" y="13"/>
                          <a:pt x="29" y="8"/>
                          <a:pt x="3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sp>
                <p:nvSpPr>
                  <p:cNvPr id="51" name="Freeform 19"/>
                  <p:cNvSpPr>
                    <a:spLocks noEditPoints="1"/>
                  </p:cNvSpPr>
                  <p:nvPr/>
                </p:nvSpPr>
                <p:spPr bwMode="auto">
                  <a:xfrm>
                    <a:off x="2864" y="3141"/>
                    <a:ext cx="40" cy="128"/>
                  </a:xfrm>
                  <a:custGeom>
                    <a:avLst/>
                    <a:gdLst>
                      <a:gd name="T0" fmla="*/ 25 w 43"/>
                      <a:gd name="T1" fmla="*/ 102 h 135"/>
                      <a:gd name="T2" fmla="*/ 43 w 43"/>
                      <a:gd name="T3" fmla="*/ 2 h 135"/>
                      <a:gd name="T4" fmla="*/ 35 w 43"/>
                      <a:gd name="T5" fmla="*/ 0 h 135"/>
                      <a:gd name="T6" fmla="*/ 17 w 43"/>
                      <a:gd name="T7" fmla="*/ 100 h 135"/>
                      <a:gd name="T8" fmla="*/ 17 w 43"/>
                      <a:gd name="T9" fmla="*/ 100 h 135"/>
                      <a:gd name="T10" fmla="*/ 0 w 43"/>
                      <a:gd name="T11" fmla="*/ 117 h 135"/>
                      <a:gd name="T12" fmla="*/ 17 w 43"/>
                      <a:gd name="T13" fmla="*/ 135 h 135"/>
                      <a:gd name="T14" fmla="*/ 34 w 43"/>
                      <a:gd name="T15" fmla="*/ 117 h 135"/>
                      <a:gd name="T16" fmla="*/ 25 w 43"/>
                      <a:gd name="T17" fmla="*/ 102 h 135"/>
                      <a:gd name="T18" fmla="*/ 17 w 43"/>
                      <a:gd name="T19" fmla="*/ 127 h 135"/>
                      <a:gd name="T20" fmla="*/ 8 w 43"/>
                      <a:gd name="T21" fmla="*/ 117 h 135"/>
                      <a:gd name="T22" fmla="*/ 17 w 43"/>
                      <a:gd name="T23" fmla="*/ 108 h 135"/>
                      <a:gd name="T24" fmla="*/ 26 w 43"/>
                      <a:gd name="T25" fmla="*/ 117 h 135"/>
                      <a:gd name="T26" fmla="*/ 17 w 43"/>
                      <a:gd name="T27"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 h="135">
                        <a:moveTo>
                          <a:pt x="25" y="102"/>
                        </a:moveTo>
                        <a:cubicBezTo>
                          <a:pt x="43" y="2"/>
                          <a:pt x="43" y="2"/>
                          <a:pt x="43" y="2"/>
                        </a:cubicBezTo>
                        <a:cubicBezTo>
                          <a:pt x="40" y="1"/>
                          <a:pt x="37" y="1"/>
                          <a:pt x="35" y="0"/>
                        </a:cubicBezTo>
                        <a:cubicBezTo>
                          <a:pt x="17" y="100"/>
                          <a:pt x="17" y="100"/>
                          <a:pt x="17" y="100"/>
                        </a:cubicBezTo>
                        <a:cubicBezTo>
                          <a:pt x="17" y="100"/>
                          <a:pt x="17" y="100"/>
                          <a:pt x="17" y="100"/>
                        </a:cubicBezTo>
                        <a:cubicBezTo>
                          <a:pt x="7" y="100"/>
                          <a:pt x="0" y="108"/>
                          <a:pt x="0" y="117"/>
                        </a:cubicBezTo>
                        <a:cubicBezTo>
                          <a:pt x="0" y="127"/>
                          <a:pt x="7" y="135"/>
                          <a:pt x="17" y="135"/>
                        </a:cubicBezTo>
                        <a:cubicBezTo>
                          <a:pt x="27" y="135"/>
                          <a:pt x="34" y="127"/>
                          <a:pt x="34" y="117"/>
                        </a:cubicBezTo>
                        <a:cubicBezTo>
                          <a:pt x="34" y="111"/>
                          <a:pt x="30" y="105"/>
                          <a:pt x="25" y="102"/>
                        </a:cubicBezTo>
                        <a:close/>
                        <a:moveTo>
                          <a:pt x="17" y="127"/>
                        </a:moveTo>
                        <a:cubicBezTo>
                          <a:pt x="12" y="127"/>
                          <a:pt x="8" y="122"/>
                          <a:pt x="8" y="117"/>
                        </a:cubicBezTo>
                        <a:cubicBezTo>
                          <a:pt x="8" y="112"/>
                          <a:pt x="12" y="108"/>
                          <a:pt x="17" y="108"/>
                        </a:cubicBezTo>
                        <a:cubicBezTo>
                          <a:pt x="22" y="108"/>
                          <a:pt x="26" y="112"/>
                          <a:pt x="26" y="117"/>
                        </a:cubicBezTo>
                        <a:cubicBezTo>
                          <a:pt x="26" y="122"/>
                          <a:pt x="22" y="127"/>
                          <a:pt x="17" y="1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sp>
                <p:nvSpPr>
                  <p:cNvPr id="52" name="Freeform 20"/>
                  <p:cNvSpPr>
                    <a:spLocks noEditPoints="1"/>
                  </p:cNvSpPr>
                  <p:nvPr/>
                </p:nvSpPr>
                <p:spPr bwMode="auto">
                  <a:xfrm>
                    <a:off x="2842" y="2854"/>
                    <a:ext cx="44" cy="82"/>
                  </a:xfrm>
                  <a:custGeom>
                    <a:avLst/>
                    <a:gdLst>
                      <a:gd name="T0" fmla="*/ 17 w 46"/>
                      <a:gd name="T1" fmla="*/ 35 h 86"/>
                      <a:gd name="T2" fmla="*/ 20 w 46"/>
                      <a:gd name="T3" fmla="*/ 35 h 86"/>
                      <a:gd name="T4" fmla="*/ 38 w 46"/>
                      <a:gd name="T5" fmla="*/ 86 h 86"/>
                      <a:gd name="T6" fmla="*/ 46 w 46"/>
                      <a:gd name="T7" fmla="*/ 83 h 86"/>
                      <a:gd name="T8" fmla="*/ 27 w 46"/>
                      <a:gd name="T9" fmla="*/ 32 h 86"/>
                      <a:gd name="T10" fmla="*/ 34 w 46"/>
                      <a:gd name="T11" fmla="*/ 18 h 86"/>
                      <a:gd name="T12" fmla="*/ 17 w 46"/>
                      <a:gd name="T13" fmla="*/ 0 h 86"/>
                      <a:gd name="T14" fmla="*/ 0 w 46"/>
                      <a:gd name="T15" fmla="*/ 18 h 86"/>
                      <a:gd name="T16" fmla="*/ 17 w 46"/>
                      <a:gd name="T17" fmla="*/ 35 h 86"/>
                      <a:gd name="T18" fmla="*/ 17 w 46"/>
                      <a:gd name="T19" fmla="*/ 8 h 86"/>
                      <a:gd name="T20" fmla="*/ 26 w 46"/>
                      <a:gd name="T21" fmla="*/ 18 h 86"/>
                      <a:gd name="T22" fmla="*/ 17 w 46"/>
                      <a:gd name="T23" fmla="*/ 27 h 86"/>
                      <a:gd name="T24" fmla="*/ 8 w 46"/>
                      <a:gd name="T25" fmla="*/ 18 h 86"/>
                      <a:gd name="T26" fmla="*/ 17 w 46"/>
                      <a:gd name="T27" fmla="*/ 8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6" h="86">
                        <a:moveTo>
                          <a:pt x="17" y="35"/>
                        </a:moveTo>
                        <a:cubicBezTo>
                          <a:pt x="18" y="35"/>
                          <a:pt x="19" y="35"/>
                          <a:pt x="20" y="35"/>
                        </a:cubicBezTo>
                        <a:cubicBezTo>
                          <a:pt x="38" y="86"/>
                          <a:pt x="38" y="86"/>
                          <a:pt x="38" y="86"/>
                        </a:cubicBezTo>
                        <a:cubicBezTo>
                          <a:pt x="41" y="84"/>
                          <a:pt x="43" y="84"/>
                          <a:pt x="46" y="83"/>
                        </a:cubicBezTo>
                        <a:cubicBezTo>
                          <a:pt x="27" y="32"/>
                          <a:pt x="27" y="32"/>
                          <a:pt x="27" y="32"/>
                        </a:cubicBezTo>
                        <a:cubicBezTo>
                          <a:pt x="32" y="29"/>
                          <a:pt x="34" y="24"/>
                          <a:pt x="34" y="18"/>
                        </a:cubicBezTo>
                        <a:cubicBezTo>
                          <a:pt x="34" y="8"/>
                          <a:pt x="27" y="0"/>
                          <a:pt x="17" y="0"/>
                        </a:cubicBezTo>
                        <a:cubicBezTo>
                          <a:pt x="7" y="0"/>
                          <a:pt x="0" y="8"/>
                          <a:pt x="0" y="18"/>
                        </a:cubicBezTo>
                        <a:cubicBezTo>
                          <a:pt x="0" y="27"/>
                          <a:pt x="7" y="35"/>
                          <a:pt x="17" y="35"/>
                        </a:cubicBezTo>
                        <a:close/>
                        <a:moveTo>
                          <a:pt x="17" y="8"/>
                        </a:moveTo>
                        <a:cubicBezTo>
                          <a:pt x="22" y="8"/>
                          <a:pt x="26" y="13"/>
                          <a:pt x="26" y="18"/>
                        </a:cubicBezTo>
                        <a:cubicBezTo>
                          <a:pt x="26" y="23"/>
                          <a:pt x="22" y="27"/>
                          <a:pt x="17" y="27"/>
                        </a:cubicBezTo>
                        <a:cubicBezTo>
                          <a:pt x="12" y="27"/>
                          <a:pt x="8" y="23"/>
                          <a:pt x="8" y="18"/>
                        </a:cubicBezTo>
                        <a:cubicBezTo>
                          <a:pt x="8" y="13"/>
                          <a:pt x="12" y="8"/>
                          <a:pt x="17"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sp>
                <p:nvSpPr>
                  <p:cNvPr id="53" name="Freeform 21"/>
                  <p:cNvSpPr>
                    <a:spLocks noEditPoints="1"/>
                  </p:cNvSpPr>
                  <p:nvPr/>
                </p:nvSpPr>
                <p:spPr bwMode="auto">
                  <a:xfrm>
                    <a:off x="2781" y="2810"/>
                    <a:ext cx="87" cy="134"/>
                  </a:xfrm>
                  <a:custGeom>
                    <a:avLst/>
                    <a:gdLst>
                      <a:gd name="T0" fmla="*/ 17 w 92"/>
                      <a:gd name="T1" fmla="*/ 35 h 142"/>
                      <a:gd name="T2" fmla="*/ 21 w 92"/>
                      <a:gd name="T3" fmla="*/ 34 h 142"/>
                      <a:gd name="T4" fmla="*/ 85 w 92"/>
                      <a:gd name="T5" fmla="*/ 142 h 142"/>
                      <a:gd name="T6" fmla="*/ 92 w 92"/>
                      <a:gd name="T7" fmla="*/ 138 h 142"/>
                      <a:gd name="T8" fmla="*/ 28 w 92"/>
                      <a:gd name="T9" fmla="*/ 31 h 142"/>
                      <a:gd name="T10" fmla="*/ 34 w 92"/>
                      <a:gd name="T11" fmla="*/ 17 h 142"/>
                      <a:gd name="T12" fmla="*/ 17 w 92"/>
                      <a:gd name="T13" fmla="*/ 0 h 142"/>
                      <a:gd name="T14" fmla="*/ 0 w 92"/>
                      <a:gd name="T15" fmla="*/ 17 h 142"/>
                      <a:gd name="T16" fmla="*/ 17 w 92"/>
                      <a:gd name="T17" fmla="*/ 35 h 142"/>
                      <a:gd name="T18" fmla="*/ 17 w 92"/>
                      <a:gd name="T19" fmla="*/ 8 h 142"/>
                      <a:gd name="T20" fmla="*/ 26 w 92"/>
                      <a:gd name="T21" fmla="*/ 17 h 142"/>
                      <a:gd name="T22" fmla="*/ 17 w 92"/>
                      <a:gd name="T23" fmla="*/ 27 h 142"/>
                      <a:gd name="T24" fmla="*/ 8 w 92"/>
                      <a:gd name="T25" fmla="*/ 17 h 142"/>
                      <a:gd name="T26" fmla="*/ 17 w 92"/>
                      <a:gd name="T27" fmla="*/ 8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2" h="142">
                        <a:moveTo>
                          <a:pt x="17" y="35"/>
                        </a:moveTo>
                        <a:cubicBezTo>
                          <a:pt x="18" y="35"/>
                          <a:pt x="19" y="34"/>
                          <a:pt x="21" y="34"/>
                        </a:cubicBezTo>
                        <a:cubicBezTo>
                          <a:pt x="85" y="142"/>
                          <a:pt x="85" y="142"/>
                          <a:pt x="85" y="142"/>
                        </a:cubicBezTo>
                        <a:cubicBezTo>
                          <a:pt x="87" y="141"/>
                          <a:pt x="89" y="139"/>
                          <a:pt x="92" y="138"/>
                        </a:cubicBezTo>
                        <a:cubicBezTo>
                          <a:pt x="28" y="31"/>
                          <a:pt x="28" y="31"/>
                          <a:pt x="28" y="31"/>
                        </a:cubicBezTo>
                        <a:cubicBezTo>
                          <a:pt x="32" y="27"/>
                          <a:pt x="34" y="23"/>
                          <a:pt x="34" y="17"/>
                        </a:cubicBezTo>
                        <a:cubicBezTo>
                          <a:pt x="34" y="8"/>
                          <a:pt x="27" y="0"/>
                          <a:pt x="17" y="0"/>
                        </a:cubicBezTo>
                        <a:cubicBezTo>
                          <a:pt x="7" y="0"/>
                          <a:pt x="0" y="8"/>
                          <a:pt x="0" y="17"/>
                        </a:cubicBezTo>
                        <a:cubicBezTo>
                          <a:pt x="0" y="27"/>
                          <a:pt x="7" y="35"/>
                          <a:pt x="17" y="35"/>
                        </a:cubicBezTo>
                        <a:close/>
                        <a:moveTo>
                          <a:pt x="17" y="8"/>
                        </a:moveTo>
                        <a:cubicBezTo>
                          <a:pt x="22" y="8"/>
                          <a:pt x="26" y="12"/>
                          <a:pt x="26" y="17"/>
                        </a:cubicBezTo>
                        <a:cubicBezTo>
                          <a:pt x="26" y="22"/>
                          <a:pt x="22" y="27"/>
                          <a:pt x="17" y="27"/>
                        </a:cubicBezTo>
                        <a:cubicBezTo>
                          <a:pt x="12" y="27"/>
                          <a:pt x="8" y="22"/>
                          <a:pt x="8" y="17"/>
                        </a:cubicBezTo>
                        <a:cubicBezTo>
                          <a:pt x="8" y="12"/>
                          <a:pt x="12" y="8"/>
                          <a:pt x="17"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sp>
                <p:nvSpPr>
                  <p:cNvPr id="54" name="Freeform 22"/>
                  <p:cNvSpPr>
                    <a:spLocks noEditPoints="1"/>
                  </p:cNvSpPr>
                  <p:nvPr/>
                </p:nvSpPr>
                <p:spPr bwMode="auto">
                  <a:xfrm>
                    <a:off x="2670" y="3020"/>
                    <a:ext cx="141" cy="32"/>
                  </a:xfrm>
                  <a:custGeom>
                    <a:avLst/>
                    <a:gdLst>
                      <a:gd name="T0" fmla="*/ 149 w 149"/>
                      <a:gd name="T1" fmla="*/ 17 h 34"/>
                      <a:gd name="T2" fmla="*/ 149 w 149"/>
                      <a:gd name="T3" fmla="*/ 13 h 34"/>
                      <a:gd name="T4" fmla="*/ 35 w 149"/>
                      <a:gd name="T5" fmla="*/ 13 h 34"/>
                      <a:gd name="T6" fmla="*/ 18 w 149"/>
                      <a:gd name="T7" fmla="*/ 0 h 34"/>
                      <a:gd name="T8" fmla="*/ 0 w 149"/>
                      <a:gd name="T9" fmla="*/ 17 h 34"/>
                      <a:gd name="T10" fmla="*/ 18 w 149"/>
                      <a:gd name="T11" fmla="*/ 34 h 34"/>
                      <a:gd name="T12" fmla="*/ 35 w 149"/>
                      <a:gd name="T13" fmla="*/ 21 h 34"/>
                      <a:gd name="T14" fmla="*/ 149 w 149"/>
                      <a:gd name="T15" fmla="*/ 21 h 34"/>
                      <a:gd name="T16" fmla="*/ 149 w 149"/>
                      <a:gd name="T17" fmla="*/ 17 h 34"/>
                      <a:gd name="T18" fmla="*/ 18 w 149"/>
                      <a:gd name="T19" fmla="*/ 26 h 34"/>
                      <a:gd name="T20" fmla="*/ 8 w 149"/>
                      <a:gd name="T21" fmla="*/ 17 h 34"/>
                      <a:gd name="T22" fmla="*/ 18 w 149"/>
                      <a:gd name="T23" fmla="*/ 8 h 34"/>
                      <a:gd name="T24" fmla="*/ 27 w 149"/>
                      <a:gd name="T25" fmla="*/ 17 h 34"/>
                      <a:gd name="T26" fmla="*/ 18 w 149"/>
                      <a:gd name="T27" fmla="*/ 26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9" h="34">
                        <a:moveTo>
                          <a:pt x="149" y="17"/>
                        </a:moveTo>
                        <a:cubicBezTo>
                          <a:pt x="149" y="16"/>
                          <a:pt x="149" y="14"/>
                          <a:pt x="149" y="13"/>
                        </a:cubicBezTo>
                        <a:cubicBezTo>
                          <a:pt x="35" y="13"/>
                          <a:pt x="35" y="13"/>
                          <a:pt x="35" y="13"/>
                        </a:cubicBezTo>
                        <a:cubicBezTo>
                          <a:pt x="33" y="5"/>
                          <a:pt x="26" y="0"/>
                          <a:pt x="18" y="0"/>
                        </a:cubicBezTo>
                        <a:cubicBezTo>
                          <a:pt x="8" y="0"/>
                          <a:pt x="0" y="7"/>
                          <a:pt x="0" y="17"/>
                        </a:cubicBezTo>
                        <a:cubicBezTo>
                          <a:pt x="0" y="27"/>
                          <a:pt x="8" y="34"/>
                          <a:pt x="18" y="34"/>
                        </a:cubicBezTo>
                        <a:cubicBezTo>
                          <a:pt x="26" y="34"/>
                          <a:pt x="33" y="29"/>
                          <a:pt x="35" y="21"/>
                        </a:cubicBezTo>
                        <a:cubicBezTo>
                          <a:pt x="149" y="21"/>
                          <a:pt x="149" y="21"/>
                          <a:pt x="149" y="21"/>
                        </a:cubicBezTo>
                        <a:cubicBezTo>
                          <a:pt x="149" y="20"/>
                          <a:pt x="149" y="18"/>
                          <a:pt x="149" y="17"/>
                        </a:cubicBezTo>
                        <a:close/>
                        <a:moveTo>
                          <a:pt x="18" y="26"/>
                        </a:moveTo>
                        <a:cubicBezTo>
                          <a:pt x="13" y="26"/>
                          <a:pt x="8" y="22"/>
                          <a:pt x="8" y="17"/>
                        </a:cubicBezTo>
                        <a:cubicBezTo>
                          <a:pt x="8" y="12"/>
                          <a:pt x="13" y="8"/>
                          <a:pt x="18" y="8"/>
                        </a:cubicBezTo>
                        <a:cubicBezTo>
                          <a:pt x="23" y="8"/>
                          <a:pt x="27" y="12"/>
                          <a:pt x="27" y="17"/>
                        </a:cubicBezTo>
                        <a:cubicBezTo>
                          <a:pt x="27" y="22"/>
                          <a:pt x="23" y="26"/>
                          <a:pt x="18"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sp>
                <p:nvSpPr>
                  <p:cNvPr id="55" name="Freeform 23"/>
                  <p:cNvSpPr>
                    <a:spLocks noEditPoints="1"/>
                  </p:cNvSpPr>
                  <p:nvPr/>
                </p:nvSpPr>
                <p:spPr bwMode="auto">
                  <a:xfrm>
                    <a:off x="2936" y="3141"/>
                    <a:ext cx="36" cy="99"/>
                  </a:xfrm>
                  <a:custGeom>
                    <a:avLst/>
                    <a:gdLst>
                      <a:gd name="T0" fmla="*/ 21 w 38"/>
                      <a:gd name="T1" fmla="*/ 69 h 104"/>
                      <a:gd name="T2" fmla="*/ 8 w 38"/>
                      <a:gd name="T3" fmla="*/ 0 h 104"/>
                      <a:gd name="T4" fmla="*/ 0 w 38"/>
                      <a:gd name="T5" fmla="*/ 2 h 104"/>
                      <a:gd name="T6" fmla="*/ 13 w 38"/>
                      <a:gd name="T7" fmla="*/ 71 h 104"/>
                      <a:gd name="T8" fmla="*/ 3 w 38"/>
                      <a:gd name="T9" fmla="*/ 86 h 104"/>
                      <a:gd name="T10" fmla="*/ 20 w 38"/>
                      <a:gd name="T11" fmla="*/ 104 h 104"/>
                      <a:gd name="T12" fmla="*/ 38 w 38"/>
                      <a:gd name="T13" fmla="*/ 86 h 104"/>
                      <a:gd name="T14" fmla="*/ 21 w 38"/>
                      <a:gd name="T15" fmla="*/ 69 h 104"/>
                      <a:gd name="T16" fmla="*/ 20 w 38"/>
                      <a:gd name="T17" fmla="*/ 96 h 104"/>
                      <a:gd name="T18" fmla="*/ 11 w 38"/>
                      <a:gd name="T19" fmla="*/ 86 h 104"/>
                      <a:gd name="T20" fmla="*/ 20 w 38"/>
                      <a:gd name="T21" fmla="*/ 77 h 104"/>
                      <a:gd name="T22" fmla="*/ 30 w 38"/>
                      <a:gd name="T23" fmla="*/ 86 h 104"/>
                      <a:gd name="T24" fmla="*/ 20 w 38"/>
                      <a:gd name="T25" fmla="*/ 96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104">
                        <a:moveTo>
                          <a:pt x="21" y="69"/>
                        </a:moveTo>
                        <a:cubicBezTo>
                          <a:pt x="8" y="0"/>
                          <a:pt x="8" y="0"/>
                          <a:pt x="8" y="0"/>
                        </a:cubicBezTo>
                        <a:cubicBezTo>
                          <a:pt x="5" y="1"/>
                          <a:pt x="3" y="1"/>
                          <a:pt x="0" y="2"/>
                        </a:cubicBezTo>
                        <a:cubicBezTo>
                          <a:pt x="13" y="71"/>
                          <a:pt x="13" y="71"/>
                          <a:pt x="13" y="71"/>
                        </a:cubicBezTo>
                        <a:cubicBezTo>
                          <a:pt x="7" y="73"/>
                          <a:pt x="3" y="79"/>
                          <a:pt x="3" y="86"/>
                        </a:cubicBezTo>
                        <a:cubicBezTo>
                          <a:pt x="3" y="96"/>
                          <a:pt x="11" y="104"/>
                          <a:pt x="20" y="104"/>
                        </a:cubicBezTo>
                        <a:cubicBezTo>
                          <a:pt x="30" y="104"/>
                          <a:pt x="38" y="96"/>
                          <a:pt x="38" y="86"/>
                        </a:cubicBezTo>
                        <a:cubicBezTo>
                          <a:pt x="38" y="77"/>
                          <a:pt x="30" y="69"/>
                          <a:pt x="21" y="69"/>
                        </a:cubicBezTo>
                        <a:close/>
                        <a:moveTo>
                          <a:pt x="20" y="96"/>
                        </a:moveTo>
                        <a:cubicBezTo>
                          <a:pt x="15" y="96"/>
                          <a:pt x="11" y="91"/>
                          <a:pt x="11" y="86"/>
                        </a:cubicBezTo>
                        <a:cubicBezTo>
                          <a:pt x="11" y="81"/>
                          <a:pt x="15" y="77"/>
                          <a:pt x="20" y="77"/>
                        </a:cubicBezTo>
                        <a:cubicBezTo>
                          <a:pt x="25" y="77"/>
                          <a:pt x="30" y="81"/>
                          <a:pt x="30" y="86"/>
                        </a:cubicBezTo>
                        <a:cubicBezTo>
                          <a:pt x="30" y="91"/>
                          <a:pt x="25" y="96"/>
                          <a:pt x="20"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sp>
                <p:nvSpPr>
                  <p:cNvPr id="56" name="Freeform 24"/>
                  <p:cNvSpPr>
                    <a:spLocks noEditPoints="1"/>
                  </p:cNvSpPr>
                  <p:nvPr/>
                </p:nvSpPr>
                <p:spPr bwMode="auto">
                  <a:xfrm>
                    <a:off x="2934" y="2793"/>
                    <a:ext cx="38" cy="136"/>
                  </a:xfrm>
                  <a:custGeom>
                    <a:avLst/>
                    <a:gdLst>
                      <a:gd name="T0" fmla="*/ 18 w 40"/>
                      <a:gd name="T1" fmla="*/ 34 h 144"/>
                      <a:gd name="T2" fmla="*/ 0 w 40"/>
                      <a:gd name="T3" fmla="*/ 143 h 144"/>
                      <a:gd name="T4" fmla="*/ 8 w 40"/>
                      <a:gd name="T5" fmla="*/ 144 h 144"/>
                      <a:gd name="T6" fmla="*/ 26 w 40"/>
                      <a:gd name="T7" fmla="*/ 34 h 144"/>
                      <a:gd name="T8" fmla="*/ 40 w 40"/>
                      <a:gd name="T9" fmla="*/ 17 h 144"/>
                      <a:gd name="T10" fmla="*/ 23 w 40"/>
                      <a:gd name="T11" fmla="*/ 0 h 144"/>
                      <a:gd name="T12" fmla="*/ 6 w 40"/>
                      <a:gd name="T13" fmla="*/ 17 h 144"/>
                      <a:gd name="T14" fmla="*/ 18 w 40"/>
                      <a:gd name="T15" fmla="*/ 34 h 144"/>
                      <a:gd name="T16" fmla="*/ 23 w 40"/>
                      <a:gd name="T17" fmla="*/ 8 h 144"/>
                      <a:gd name="T18" fmla="*/ 32 w 40"/>
                      <a:gd name="T19" fmla="*/ 17 h 144"/>
                      <a:gd name="T20" fmla="*/ 23 w 40"/>
                      <a:gd name="T21" fmla="*/ 27 h 144"/>
                      <a:gd name="T22" fmla="*/ 14 w 40"/>
                      <a:gd name="T23" fmla="*/ 17 h 144"/>
                      <a:gd name="T24" fmla="*/ 23 w 40"/>
                      <a:gd name="T25" fmla="*/ 8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144">
                        <a:moveTo>
                          <a:pt x="18" y="34"/>
                        </a:moveTo>
                        <a:cubicBezTo>
                          <a:pt x="0" y="143"/>
                          <a:pt x="0" y="143"/>
                          <a:pt x="0" y="143"/>
                        </a:cubicBezTo>
                        <a:cubicBezTo>
                          <a:pt x="2" y="143"/>
                          <a:pt x="5" y="144"/>
                          <a:pt x="8" y="144"/>
                        </a:cubicBezTo>
                        <a:cubicBezTo>
                          <a:pt x="26" y="34"/>
                          <a:pt x="26" y="34"/>
                          <a:pt x="26" y="34"/>
                        </a:cubicBezTo>
                        <a:cubicBezTo>
                          <a:pt x="34" y="33"/>
                          <a:pt x="40" y="26"/>
                          <a:pt x="40" y="17"/>
                        </a:cubicBezTo>
                        <a:cubicBezTo>
                          <a:pt x="40" y="8"/>
                          <a:pt x="33" y="0"/>
                          <a:pt x="23" y="0"/>
                        </a:cubicBezTo>
                        <a:cubicBezTo>
                          <a:pt x="14" y="0"/>
                          <a:pt x="6" y="8"/>
                          <a:pt x="6" y="17"/>
                        </a:cubicBezTo>
                        <a:cubicBezTo>
                          <a:pt x="6" y="25"/>
                          <a:pt x="11" y="32"/>
                          <a:pt x="18" y="34"/>
                        </a:cubicBezTo>
                        <a:close/>
                        <a:moveTo>
                          <a:pt x="23" y="8"/>
                        </a:moveTo>
                        <a:cubicBezTo>
                          <a:pt x="28" y="8"/>
                          <a:pt x="32" y="12"/>
                          <a:pt x="32" y="17"/>
                        </a:cubicBezTo>
                        <a:cubicBezTo>
                          <a:pt x="32" y="23"/>
                          <a:pt x="28" y="27"/>
                          <a:pt x="23" y="27"/>
                        </a:cubicBezTo>
                        <a:cubicBezTo>
                          <a:pt x="18" y="27"/>
                          <a:pt x="14" y="23"/>
                          <a:pt x="14" y="17"/>
                        </a:cubicBezTo>
                        <a:cubicBezTo>
                          <a:pt x="14" y="12"/>
                          <a:pt x="18" y="8"/>
                          <a:pt x="23"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grpSp>
          </p:grpSp>
          <p:sp>
            <p:nvSpPr>
              <p:cNvPr id="38" name="Freeform 34"/>
              <p:cNvSpPr>
                <a:spLocks noEditPoints="1"/>
              </p:cNvSpPr>
              <p:nvPr/>
            </p:nvSpPr>
            <p:spPr bwMode="auto">
              <a:xfrm>
                <a:off x="4537076" y="4738688"/>
                <a:ext cx="222250" cy="166687"/>
              </a:xfrm>
              <a:custGeom>
                <a:avLst/>
                <a:gdLst>
                  <a:gd name="T0" fmla="*/ 0 w 140"/>
                  <a:gd name="T1" fmla="*/ 88 h 105"/>
                  <a:gd name="T2" fmla="*/ 66 w 140"/>
                  <a:gd name="T3" fmla="*/ 88 h 105"/>
                  <a:gd name="T4" fmla="*/ 66 w 140"/>
                  <a:gd name="T5" fmla="*/ 96 h 105"/>
                  <a:gd name="T6" fmla="*/ 44 w 140"/>
                  <a:gd name="T7" fmla="*/ 96 h 105"/>
                  <a:gd name="T8" fmla="*/ 44 w 140"/>
                  <a:gd name="T9" fmla="*/ 105 h 105"/>
                  <a:gd name="T10" fmla="*/ 96 w 140"/>
                  <a:gd name="T11" fmla="*/ 105 h 105"/>
                  <a:gd name="T12" fmla="*/ 96 w 140"/>
                  <a:gd name="T13" fmla="*/ 96 h 105"/>
                  <a:gd name="T14" fmla="*/ 74 w 140"/>
                  <a:gd name="T15" fmla="*/ 96 h 105"/>
                  <a:gd name="T16" fmla="*/ 74 w 140"/>
                  <a:gd name="T17" fmla="*/ 88 h 105"/>
                  <a:gd name="T18" fmla="*/ 140 w 140"/>
                  <a:gd name="T19" fmla="*/ 88 h 105"/>
                  <a:gd name="T20" fmla="*/ 140 w 140"/>
                  <a:gd name="T21" fmla="*/ 0 h 105"/>
                  <a:gd name="T22" fmla="*/ 0 w 140"/>
                  <a:gd name="T23" fmla="*/ 0 h 105"/>
                  <a:gd name="T24" fmla="*/ 0 w 140"/>
                  <a:gd name="T25" fmla="*/ 88 h 105"/>
                  <a:gd name="T26" fmla="*/ 9 w 140"/>
                  <a:gd name="T27" fmla="*/ 9 h 105"/>
                  <a:gd name="T28" fmla="*/ 131 w 140"/>
                  <a:gd name="T29" fmla="*/ 9 h 105"/>
                  <a:gd name="T30" fmla="*/ 131 w 140"/>
                  <a:gd name="T31" fmla="*/ 79 h 105"/>
                  <a:gd name="T32" fmla="*/ 9 w 140"/>
                  <a:gd name="T33" fmla="*/ 79 h 105"/>
                  <a:gd name="T34" fmla="*/ 9 w 140"/>
                  <a:gd name="T35" fmla="*/ 9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0" h="105">
                    <a:moveTo>
                      <a:pt x="0" y="88"/>
                    </a:moveTo>
                    <a:lnTo>
                      <a:pt x="66" y="88"/>
                    </a:lnTo>
                    <a:lnTo>
                      <a:pt x="66" y="96"/>
                    </a:lnTo>
                    <a:lnTo>
                      <a:pt x="44" y="96"/>
                    </a:lnTo>
                    <a:lnTo>
                      <a:pt x="44" y="105"/>
                    </a:lnTo>
                    <a:lnTo>
                      <a:pt x="96" y="105"/>
                    </a:lnTo>
                    <a:lnTo>
                      <a:pt x="96" y="96"/>
                    </a:lnTo>
                    <a:lnTo>
                      <a:pt x="74" y="96"/>
                    </a:lnTo>
                    <a:lnTo>
                      <a:pt x="74" y="88"/>
                    </a:lnTo>
                    <a:lnTo>
                      <a:pt x="140" y="88"/>
                    </a:lnTo>
                    <a:lnTo>
                      <a:pt x="140" y="0"/>
                    </a:lnTo>
                    <a:lnTo>
                      <a:pt x="0" y="0"/>
                    </a:lnTo>
                    <a:lnTo>
                      <a:pt x="0" y="88"/>
                    </a:lnTo>
                    <a:close/>
                    <a:moveTo>
                      <a:pt x="9" y="9"/>
                    </a:moveTo>
                    <a:lnTo>
                      <a:pt x="131" y="9"/>
                    </a:lnTo>
                    <a:lnTo>
                      <a:pt x="131" y="79"/>
                    </a:lnTo>
                    <a:lnTo>
                      <a:pt x="9" y="79"/>
                    </a:lnTo>
                    <a:lnTo>
                      <a:pt x="9" y="9"/>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grpSp>
        <p:grpSp>
          <p:nvGrpSpPr>
            <p:cNvPr id="20" name="Group 19"/>
            <p:cNvGrpSpPr/>
            <p:nvPr/>
          </p:nvGrpSpPr>
          <p:grpSpPr>
            <a:xfrm>
              <a:off x="8517995" y="3867969"/>
              <a:ext cx="1057863" cy="1057863"/>
              <a:chOff x="8517995" y="3481108"/>
              <a:chExt cx="1057863" cy="1057863"/>
            </a:xfrm>
          </p:grpSpPr>
          <p:sp>
            <p:nvSpPr>
              <p:cNvPr id="30" name="Oval 29"/>
              <p:cNvSpPr/>
              <p:nvPr/>
            </p:nvSpPr>
            <p:spPr bwMode="auto">
              <a:xfrm rot="4084165" flipV="1">
                <a:off x="8517995" y="3481108"/>
                <a:ext cx="1057863" cy="1057863"/>
              </a:xfrm>
              <a:prstGeom prst="ellipse">
                <a:avLst/>
              </a:prstGeom>
              <a:solidFill>
                <a:srgbClr val="FFFFFF"/>
              </a:solidFill>
              <a:ln w="38100" cap="sq" cmpd="sng" algn="ctr">
                <a:solidFill>
                  <a:srgbClr val="00518E"/>
                </a:solid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gradFill>
                    <a:gsLst>
                      <a:gs pos="0">
                        <a:srgbClr val="FFFFFF"/>
                      </a:gs>
                      <a:gs pos="100000">
                        <a:srgbClr val="FFFFFF"/>
                      </a:gs>
                    </a:gsLst>
                    <a:lin ang="5400000" scaled="0"/>
                  </a:gradFill>
                </a:endParaRPr>
              </a:p>
            </p:txBody>
          </p:sp>
          <p:grpSp>
            <p:nvGrpSpPr>
              <p:cNvPr id="31" name="Group 12"/>
              <p:cNvGrpSpPr>
                <a:grpSpLocks noChangeAspect="1"/>
              </p:cNvGrpSpPr>
              <p:nvPr/>
            </p:nvGrpSpPr>
            <p:grpSpPr bwMode="auto">
              <a:xfrm>
                <a:off x="8894596" y="3771708"/>
                <a:ext cx="448991" cy="483961"/>
                <a:chOff x="3712" y="2029"/>
                <a:chExt cx="244" cy="263"/>
              </a:xfrm>
              <a:solidFill>
                <a:srgbClr val="505050"/>
              </a:solidFill>
            </p:grpSpPr>
            <p:sp>
              <p:nvSpPr>
                <p:cNvPr id="32" name="Rectangle 13"/>
                <p:cNvSpPr>
                  <a:spLocks noChangeArrowheads="1"/>
                </p:cNvSpPr>
                <p:nvPr/>
              </p:nvSpPr>
              <p:spPr bwMode="auto">
                <a:xfrm>
                  <a:off x="3751" y="2097"/>
                  <a:ext cx="49" cy="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sp>
              <p:nvSpPr>
                <p:cNvPr id="33" name="Rectangle 14"/>
                <p:cNvSpPr>
                  <a:spLocks noChangeArrowheads="1"/>
                </p:cNvSpPr>
                <p:nvPr/>
              </p:nvSpPr>
              <p:spPr bwMode="auto">
                <a:xfrm>
                  <a:off x="3751" y="2155"/>
                  <a:ext cx="88" cy="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sp>
              <p:nvSpPr>
                <p:cNvPr id="34" name="Rectangle 15"/>
                <p:cNvSpPr>
                  <a:spLocks noChangeArrowheads="1"/>
                </p:cNvSpPr>
                <p:nvPr/>
              </p:nvSpPr>
              <p:spPr bwMode="auto">
                <a:xfrm>
                  <a:off x="3751" y="2214"/>
                  <a:ext cx="59" cy="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sp>
              <p:nvSpPr>
                <p:cNvPr id="35" name="Freeform 16"/>
                <p:cNvSpPr>
                  <a:spLocks/>
                </p:cNvSpPr>
                <p:nvPr/>
              </p:nvSpPr>
              <p:spPr bwMode="auto">
                <a:xfrm>
                  <a:off x="3936" y="2107"/>
                  <a:ext cx="20" cy="19"/>
                </a:xfrm>
                <a:custGeom>
                  <a:avLst/>
                  <a:gdLst>
                    <a:gd name="T0" fmla="*/ 1 w 8"/>
                    <a:gd name="T1" fmla="*/ 1 h 8"/>
                    <a:gd name="T2" fmla="*/ 0 w 8"/>
                    <a:gd name="T3" fmla="*/ 2 h 8"/>
                    <a:gd name="T4" fmla="*/ 6 w 8"/>
                    <a:gd name="T5" fmla="*/ 8 h 8"/>
                    <a:gd name="T6" fmla="*/ 7 w 8"/>
                    <a:gd name="T7" fmla="*/ 7 h 8"/>
                    <a:gd name="T8" fmla="*/ 7 w 8"/>
                    <a:gd name="T9" fmla="*/ 1 h 8"/>
                    <a:gd name="T10" fmla="*/ 1 w 8"/>
                    <a:gd name="T11" fmla="*/ 1 h 8"/>
                  </a:gdLst>
                  <a:ahLst/>
                  <a:cxnLst>
                    <a:cxn ang="0">
                      <a:pos x="T0" y="T1"/>
                    </a:cxn>
                    <a:cxn ang="0">
                      <a:pos x="T2" y="T3"/>
                    </a:cxn>
                    <a:cxn ang="0">
                      <a:pos x="T4" y="T5"/>
                    </a:cxn>
                    <a:cxn ang="0">
                      <a:pos x="T6" y="T7"/>
                    </a:cxn>
                    <a:cxn ang="0">
                      <a:pos x="T8" y="T9"/>
                    </a:cxn>
                    <a:cxn ang="0">
                      <a:pos x="T10" y="T11"/>
                    </a:cxn>
                  </a:cxnLst>
                  <a:rect l="0" t="0" r="r" b="b"/>
                  <a:pathLst>
                    <a:path w="8" h="8">
                      <a:moveTo>
                        <a:pt x="1" y="1"/>
                      </a:moveTo>
                      <a:cubicBezTo>
                        <a:pt x="0" y="2"/>
                        <a:pt x="0" y="2"/>
                        <a:pt x="0" y="2"/>
                      </a:cubicBezTo>
                      <a:cubicBezTo>
                        <a:pt x="6" y="8"/>
                        <a:pt x="6" y="8"/>
                        <a:pt x="6" y="8"/>
                      </a:cubicBezTo>
                      <a:cubicBezTo>
                        <a:pt x="7" y="7"/>
                        <a:pt x="7" y="7"/>
                        <a:pt x="7" y="7"/>
                      </a:cubicBezTo>
                      <a:cubicBezTo>
                        <a:pt x="8" y="5"/>
                        <a:pt x="8" y="3"/>
                        <a:pt x="7" y="1"/>
                      </a:cubicBezTo>
                      <a:cubicBezTo>
                        <a:pt x="5" y="0"/>
                        <a:pt x="3" y="0"/>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sp>
              <p:nvSpPr>
                <p:cNvPr id="36" name="Freeform 17"/>
                <p:cNvSpPr>
                  <a:spLocks noEditPoints="1"/>
                </p:cNvSpPr>
                <p:nvPr/>
              </p:nvSpPr>
              <p:spPr bwMode="auto">
                <a:xfrm>
                  <a:off x="3712" y="2029"/>
                  <a:ext cx="224" cy="263"/>
                </a:xfrm>
                <a:custGeom>
                  <a:avLst/>
                  <a:gdLst>
                    <a:gd name="T0" fmla="*/ 210 w 224"/>
                    <a:gd name="T1" fmla="*/ 97 h 263"/>
                    <a:gd name="T2" fmla="*/ 195 w 224"/>
                    <a:gd name="T3" fmla="*/ 112 h 263"/>
                    <a:gd name="T4" fmla="*/ 195 w 224"/>
                    <a:gd name="T5" fmla="*/ 68 h 263"/>
                    <a:gd name="T6" fmla="*/ 127 w 224"/>
                    <a:gd name="T7" fmla="*/ 0 h 263"/>
                    <a:gd name="T8" fmla="*/ 0 w 224"/>
                    <a:gd name="T9" fmla="*/ 0 h 263"/>
                    <a:gd name="T10" fmla="*/ 0 w 224"/>
                    <a:gd name="T11" fmla="*/ 263 h 263"/>
                    <a:gd name="T12" fmla="*/ 195 w 224"/>
                    <a:gd name="T13" fmla="*/ 263 h 263"/>
                    <a:gd name="T14" fmla="*/ 195 w 224"/>
                    <a:gd name="T15" fmla="*/ 141 h 263"/>
                    <a:gd name="T16" fmla="*/ 224 w 224"/>
                    <a:gd name="T17" fmla="*/ 112 h 263"/>
                    <a:gd name="T18" fmla="*/ 210 w 224"/>
                    <a:gd name="T19" fmla="*/ 97 h 263"/>
                    <a:gd name="T20" fmla="*/ 168 w 224"/>
                    <a:gd name="T21" fmla="*/ 68 h 263"/>
                    <a:gd name="T22" fmla="*/ 127 w 224"/>
                    <a:gd name="T23" fmla="*/ 68 h 263"/>
                    <a:gd name="T24" fmla="*/ 127 w 224"/>
                    <a:gd name="T25" fmla="*/ 27 h 263"/>
                    <a:gd name="T26" fmla="*/ 168 w 224"/>
                    <a:gd name="T27" fmla="*/ 68 h 263"/>
                    <a:gd name="T28" fmla="*/ 175 w 224"/>
                    <a:gd name="T29" fmla="*/ 243 h 263"/>
                    <a:gd name="T30" fmla="*/ 20 w 224"/>
                    <a:gd name="T31" fmla="*/ 243 h 263"/>
                    <a:gd name="T32" fmla="*/ 20 w 224"/>
                    <a:gd name="T33" fmla="*/ 19 h 263"/>
                    <a:gd name="T34" fmla="*/ 107 w 224"/>
                    <a:gd name="T35" fmla="*/ 19 h 263"/>
                    <a:gd name="T36" fmla="*/ 107 w 224"/>
                    <a:gd name="T37" fmla="*/ 88 h 263"/>
                    <a:gd name="T38" fmla="*/ 175 w 224"/>
                    <a:gd name="T39" fmla="*/ 88 h 263"/>
                    <a:gd name="T40" fmla="*/ 175 w 224"/>
                    <a:gd name="T41" fmla="*/ 131 h 263"/>
                    <a:gd name="T42" fmla="*/ 117 w 224"/>
                    <a:gd name="T43" fmla="*/ 190 h 263"/>
                    <a:gd name="T44" fmla="*/ 117 w 224"/>
                    <a:gd name="T45" fmla="*/ 204 h 263"/>
                    <a:gd name="T46" fmla="*/ 132 w 224"/>
                    <a:gd name="T47" fmla="*/ 204 h 263"/>
                    <a:gd name="T48" fmla="*/ 175 w 224"/>
                    <a:gd name="T49" fmla="*/ 161 h 263"/>
                    <a:gd name="T50" fmla="*/ 175 w 224"/>
                    <a:gd name="T51" fmla="*/ 243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24" h="263">
                      <a:moveTo>
                        <a:pt x="210" y="97"/>
                      </a:moveTo>
                      <a:lnTo>
                        <a:pt x="195" y="112"/>
                      </a:lnTo>
                      <a:lnTo>
                        <a:pt x="195" y="68"/>
                      </a:lnTo>
                      <a:lnTo>
                        <a:pt x="127" y="0"/>
                      </a:lnTo>
                      <a:lnTo>
                        <a:pt x="0" y="0"/>
                      </a:lnTo>
                      <a:lnTo>
                        <a:pt x="0" y="263"/>
                      </a:lnTo>
                      <a:lnTo>
                        <a:pt x="195" y="263"/>
                      </a:lnTo>
                      <a:lnTo>
                        <a:pt x="195" y="141"/>
                      </a:lnTo>
                      <a:lnTo>
                        <a:pt x="224" y="112"/>
                      </a:lnTo>
                      <a:lnTo>
                        <a:pt x="210" y="97"/>
                      </a:lnTo>
                      <a:close/>
                      <a:moveTo>
                        <a:pt x="168" y="68"/>
                      </a:moveTo>
                      <a:lnTo>
                        <a:pt x="127" y="68"/>
                      </a:lnTo>
                      <a:lnTo>
                        <a:pt x="127" y="27"/>
                      </a:lnTo>
                      <a:lnTo>
                        <a:pt x="168" y="68"/>
                      </a:lnTo>
                      <a:close/>
                      <a:moveTo>
                        <a:pt x="175" y="243"/>
                      </a:moveTo>
                      <a:lnTo>
                        <a:pt x="20" y="243"/>
                      </a:lnTo>
                      <a:lnTo>
                        <a:pt x="20" y="19"/>
                      </a:lnTo>
                      <a:lnTo>
                        <a:pt x="107" y="19"/>
                      </a:lnTo>
                      <a:lnTo>
                        <a:pt x="107" y="88"/>
                      </a:lnTo>
                      <a:lnTo>
                        <a:pt x="175" y="88"/>
                      </a:lnTo>
                      <a:lnTo>
                        <a:pt x="175" y="131"/>
                      </a:lnTo>
                      <a:lnTo>
                        <a:pt x="117" y="190"/>
                      </a:lnTo>
                      <a:lnTo>
                        <a:pt x="117" y="204"/>
                      </a:lnTo>
                      <a:lnTo>
                        <a:pt x="132" y="204"/>
                      </a:lnTo>
                      <a:lnTo>
                        <a:pt x="175" y="161"/>
                      </a:lnTo>
                      <a:lnTo>
                        <a:pt x="175" y="2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grpSp>
        </p:grpSp>
      </p:grpSp>
      <p:sp>
        <p:nvSpPr>
          <p:cNvPr id="3" name="Rectangle 2"/>
          <p:cNvSpPr/>
          <p:nvPr/>
        </p:nvSpPr>
        <p:spPr>
          <a:xfrm>
            <a:off x="491725" y="1124566"/>
            <a:ext cx="10827932" cy="481380"/>
          </a:xfrm>
          <a:prstGeom prst="rect">
            <a:avLst/>
          </a:prstGeom>
        </p:spPr>
        <p:txBody>
          <a:bodyPr wrap="square">
            <a:spAutoFit/>
          </a:bodyPr>
          <a:lstStyle/>
          <a:p>
            <a:r>
              <a:rPr lang="en-US" sz="2448" dirty="0">
                <a:latin typeface="+mj-lt"/>
              </a:rPr>
              <a:t>A cryptographically secure, shared, distributed ledger</a:t>
            </a:r>
          </a:p>
        </p:txBody>
      </p:sp>
      <p:grpSp>
        <p:nvGrpSpPr>
          <p:cNvPr id="2" name="Group 1"/>
          <p:cNvGrpSpPr/>
          <p:nvPr/>
        </p:nvGrpSpPr>
        <p:grpSpPr>
          <a:xfrm>
            <a:off x="395050" y="2072452"/>
            <a:ext cx="2756703" cy="4088229"/>
            <a:chOff x="386475" y="2032000"/>
            <a:chExt cx="2702895" cy="4008432"/>
          </a:xfrm>
        </p:grpSpPr>
        <p:sp>
          <p:nvSpPr>
            <p:cNvPr id="22" name="Rectangle 21"/>
            <p:cNvSpPr/>
            <p:nvPr/>
          </p:nvSpPr>
          <p:spPr>
            <a:xfrm>
              <a:off x="386475" y="2032000"/>
              <a:ext cx="2702895" cy="781288"/>
            </a:xfrm>
            <a:prstGeom prst="rect">
              <a:avLst/>
            </a:prstGeom>
            <a:solidFill>
              <a:srgbClr val="0072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64" b="1" dirty="0">
                  <a:latin typeface="Segoe UI Light" panose="020B0502040204020203" pitchFamily="34" charset="0"/>
                  <a:cs typeface="Segoe UI Light" panose="020B0502040204020203" pitchFamily="34" charset="0"/>
                </a:rPr>
                <a:t>Secure</a:t>
              </a:r>
            </a:p>
          </p:txBody>
        </p:sp>
        <p:sp>
          <p:nvSpPr>
            <p:cNvPr id="23" name="Rectangle 22"/>
            <p:cNvSpPr/>
            <p:nvPr/>
          </p:nvSpPr>
          <p:spPr>
            <a:xfrm>
              <a:off x="386475" y="2814629"/>
              <a:ext cx="2702895" cy="322580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040" dirty="0">
                  <a:solidFill>
                    <a:srgbClr val="000000"/>
                  </a:solidFill>
                  <a:latin typeface="Segoe UI Light" panose="020B0502040204020203" pitchFamily="34" charset="0"/>
                  <a:cs typeface="Segoe UI Light" panose="020B0502040204020203" pitchFamily="34" charset="0"/>
                </a:rPr>
                <a:t>Each transaction recorded in the </a:t>
              </a:r>
              <a:r>
                <a:rPr lang="en-US" sz="2040" b="1" dirty="0">
                  <a:solidFill>
                    <a:srgbClr val="000000"/>
                  </a:solidFill>
                  <a:latin typeface="Segoe UI Light" panose="020B0502040204020203" pitchFamily="34" charset="0"/>
                  <a:cs typeface="Segoe UI Light" panose="020B0502040204020203" pitchFamily="34" charset="0"/>
                </a:rPr>
                <a:t>database is digitally signed and mathematically guaranteed </a:t>
              </a:r>
              <a:r>
                <a:rPr lang="en-US" sz="2040" dirty="0">
                  <a:solidFill>
                    <a:srgbClr val="000000"/>
                  </a:solidFill>
                  <a:latin typeface="Segoe UI Light" panose="020B0502040204020203" pitchFamily="34" charset="0"/>
                  <a:cs typeface="Segoe UI Light" panose="020B0502040204020203" pitchFamily="34" charset="0"/>
                </a:rPr>
                <a:t>to be authentic and impervious to fraud.  </a:t>
              </a:r>
              <a:endParaRPr lang="es-ES" sz="2040" dirty="0">
                <a:solidFill>
                  <a:srgbClr val="000000"/>
                </a:solidFill>
                <a:latin typeface="Segoe UI Light" panose="020B0502040204020203" pitchFamily="34" charset="0"/>
                <a:cs typeface="Segoe UI Light" panose="020B0502040204020203" pitchFamily="34" charset="0"/>
              </a:endParaRPr>
            </a:p>
          </p:txBody>
        </p:sp>
        <p:grpSp>
          <p:nvGrpSpPr>
            <p:cNvPr id="62" name="Group 61"/>
            <p:cNvGrpSpPr/>
            <p:nvPr/>
          </p:nvGrpSpPr>
          <p:grpSpPr>
            <a:xfrm>
              <a:off x="2572603" y="2210937"/>
              <a:ext cx="413946" cy="394321"/>
              <a:chOff x="1947940" y="3004345"/>
              <a:chExt cx="1079075" cy="1079075"/>
            </a:xfrm>
          </p:grpSpPr>
          <p:sp>
            <p:nvSpPr>
              <p:cNvPr id="63" name="Oval 62"/>
              <p:cNvSpPr/>
              <p:nvPr/>
            </p:nvSpPr>
            <p:spPr bwMode="auto">
              <a:xfrm rot="13757629" flipV="1">
                <a:off x="1947940" y="3004345"/>
                <a:ext cx="1079075" cy="1079075"/>
              </a:xfrm>
              <a:prstGeom prst="ellipse">
                <a:avLst/>
              </a:prstGeom>
              <a:solidFill>
                <a:srgbClr val="FFFFFF"/>
              </a:solidFill>
              <a:ln w="38100" cap="sq" cmpd="sng" algn="ctr">
                <a:solidFill>
                  <a:srgbClr val="00518E"/>
                </a:solid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gradFill>
                    <a:gsLst>
                      <a:gs pos="0">
                        <a:srgbClr val="FFFFFF"/>
                      </a:gs>
                      <a:gs pos="100000">
                        <a:srgbClr val="FFFFFF"/>
                      </a:gs>
                    </a:gsLst>
                    <a:lin ang="5400000" scaled="0"/>
                  </a:gradFill>
                </a:endParaRPr>
              </a:p>
            </p:txBody>
          </p:sp>
          <p:sp>
            <p:nvSpPr>
              <p:cNvPr id="64" name="Freeform 38"/>
              <p:cNvSpPr>
                <a:spLocks/>
              </p:cNvSpPr>
              <p:nvPr/>
            </p:nvSpPr>
            <p:spPr bwMode="auto">
              <a:xfrm>
                <a:off x="2288247" y="3351707"/>
                <a:ext cx="398461" cy="426391"/>
              </a:xfrm>
              <a:custGeom>
                <a:avLst/>
                <a:gdLst>
                  <a:gd name="T0" fmla="*/ 88 w 88"/>
                  <a:gd name="T1" fmla="*/ 37 h 94"/>
                  <a:gd name="T2" fmla="*/ 44 w 88"/>
                  <a:gd name="T3" fmla="*/ 94 h 94"/>
                  <a:gd name="T4" fmla="*/ 0 w 88"/>
                  <a:gd name="T5" fmla="*/ 37 h 94"/>
                  <a:gd name="T6" fmla="*/ 0 w 88"/>
                  <a:gd name="T7" fmla="*/ 0 h 94"/>
                  <a:gd name="T8" fmla="*/ 21 w 88"/>
                  <a:gd name="T9" fmla="*/ 7 h 94"/>
                  <a:gd name="T10" fmla="*/ 44 w 88"/>
                  <a:gd name="T11" fmla="*/ 0 h 94"/>
                  <a:gd name="T12" fmla="*/ 67 w 88"/>
                  <a:gd name="T13" fmla="*/ 7 h 94"/>
                  <a:gd name="T14" fmla="*/ 88 w 88"/>
                  <a:gd name="T15" fmla="*/ 0 h 94"/>
                  <a:gd name="T16" fmla="*/ 88 w 88"/>
                  <a:gd name="T17" fmla="*/ 37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4">
                    <a:moveTo>
                      <a:pt x="88" y="37"/>
                    </a:moveTo>
                    <a:cubicBezTo>
                      <a:pt x="88" y="76"/>
                      <a:pt x="44" y="94"/>
                      <a:pt x="44" y="94"/>
                    </a:cubicBezTo>
                    <a:cubicBezTo>
                      <a:pt x="44" y="94"/>
                      <a:pt x="0" y="76"/>
                      <a:pt x="0" y="37"/>
                    </a:cubicBezTo>
                    <a:cubicBezTo>
                      <a:pt x="0" y="28"/>
                      <a:pt x="0" y="0"/>
                      <a:pt x="0" y="0"/>
                    </a:cubicBezTo>
                    <a:cubicBezTo>
                      <a:pt x="0" y="0"/>
                      <a:pt x="10" y="7"/>
                      <a:pt x="21" y="7"/>
                    </a:cubicBezTo>
                    <a:cubicBezTo>
                      <a:pt x="32" y="7"/>
                      <a:pt x="44" y="0"/>
                      <a:pt x="44" y="0"/>
                    </a:cubicBezTo>
                    <a:cubicBezTo>
                      <a:pt x="44" y="0"/>
                      <a:pt x="55" y="7"/>
                      <a:pt x="67" y="7"/>
                    </a:cubicBezTo>
                    <a:cubicBezTo>
                      <a:pt x="79" y="7"/>
                      <a:pt x="88" y="0"/>
                      <a:pt x="88" y="0"/>
                    </a:cubicBezTo>
                    <a:cubicBezTo>
                      <a:pt x="88" y="0"/>
                      <a:pt x="88" y="28"/>
                      <a:pt x="88" y="37"/>
                    </a:cubicBezTo>
                    <a:close/>
                  </a:path>
                </a:pathLst>
              </a:custGeom>
              <a:noFill/>
              <a:ln w="38100" cap="flat">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ysClr val="windowText" lastClr="000000"/>
                  </a:solidFill>
                </a:endParaRPr>
              </a:p>
            </p:txBody>
          </p:sp>
        </p:grpSp>
      </p:grpSp>
      <p:grpSp>
        <p:nvGrpSpPr>
          <p:cNvPr id="4" name="Group 3"/>
          <p:cNvGrpSpPr/>
          <p:nvPr/>
        </p:nvGrpSpPr>
        <p:grpSpPr>
          <a:xfrm>
            <a:off x="3305636" y="2072452"/>
            <a:ext cx="2756703" cy="4088229"/>
            <a:chOff x="3240249" y="2032000"/>
            <a:chExt cx="2702895" cy="4008432"/>
          </a:xfrm>
        </p:grpSpPr>
        <p:sp>
          <p:nvSpPr>
            <p:cNvPr id="24" name="Rectangle 23"/>
            <p:cNvSpPr/>
            <p:nvPr/>
          </p:nvSpPr>
          <p:spPr>
            <a:xfrm>
              <a:off x="3240249" y="2032000"/>
              <a:ext cx="2702895" cy="781288"/>
            </a:xfrm>
            <a:prstGeom prst="rect">
              <a:avLst/>
            </a:prstGeom>
            <a:solidFill>
              <a:srgbClr val="0072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64" b="1" dirty="0">
                  <a:latin typeface="Segoe UI Light" panose="020B0502040204020203" pitchFamily="34" charset="0"/>
                  <a:cs typeface="Segoe UI Light" panose="020B0502040204020203" pitchFamily="34" charset="0"/>
                </a:rPr>
                <a:t>Shared</a:t>
              </a:r>
            </a:p>
          </p:txBody>
        </p:sp>
        <p:sp>
          <p:nvSpPr>
            <p:cNvPr id="25" name="Rectangle 24"/>
            <p:cNvSpPr/>
            <p:nvPr/>
          </p:nvSpPr>
          <p:spPr>
            <a:xfrm>
              <a:off x="3240249" y="2814629"/>
              <a:ext cx="2702895" cy="322580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040" dirty="0">
                  <a:solidFill>
                    <a:srgbClr val="000000"/>
                  </a:solidFill>
                  <a:latin typeface="Segoe UI Light" panose="020B0502040204020203" pitchFamily="34" charset="0"/>
                  <a:cs typeface="Segoe UI Light" panose="020B0502040204020203" pitchFamily="34" charset="0"/>
                </a:rPr>
                <a:t>The database’s main value is that it is </a:t>
              </a:r>
              <a:r>
                <a:rPr lang="en-US" sz="2040" b="1" dirty="0">
                  <a:solidFill>
                    <a:srgbClr val="000000"/>
                  </a:solidFill>
                  <a:latin typeface="Segoe UI Light" panose="020B0502040204020203" pitchFamily="34" charset="0"/>
                  <a:cs typeface="Segoe UI Light" panose="020B0502040204020203" pitchFamily="34" charset="0"/>
                </a:rPr>
                <a:t>shared between separate entities</a:t>
              </a:r>
            </a:p>
            <a:p>
              <a:endParaRPr lang="en-US" sz="2040" dirty="0">
                <a:solidFill>
                  <a:srgbClr val="000000"/>
                </a:solidFill>
                <a:latin typeface="Segoe UI Light" panose="020B0502040204020203" pitchFamily="34" charset="0"/>
                <a:cs typeface="Segoe UI Light" panose="020B0502040204020203" pitchFamily="34" charset="0"/>
              </a:endParaRPr>
            </a:p>
            <a:p>
              <a:r>
                <a:rPr lang="en-US" sz="2040" dirty="0">
                  <a:solidFill>
                    <a:srgbClr val="000000"/>
                  </a:solidFill>
                  <a:latin typeface="Segoe UI Light" panose="020B0502040204020203" pitchFamily="34" charset="0"/>
                  <a:cs typeface="Segoe UI Light" panose="020B0502040204020203" pitchFamily="34" charset="0"/>
                </a:rPr>
                <a:t>More entities shared,  the greater the value.</a:t>
              </a:r>
            </a:p>
          </p:txBody>
        </p:sp>
        <p:grpSp>
          <p:nvGrpSpPr>
            <p:cNvPr id="65" name="Group 64"/>
            <p:cNvGrpSpPr/>
            <p:nvPr/>
          </p:nvGrpSpPr>
          <p:grpSpPr>
            <a:xfrm>
              <a:off x="5469338" y="2200195"/>
              <a:ext cx="378379" cy="405622"/>
              <a:chOff x="5565999" y="2549543"/>
              <a:chExt cx="1285083" cy="1285083"/>
            </a:xfrm>
          </p:grpSpPr>
          <p:sp>
            <p:nvSpPr>
              <p:cNvPr id="66" name="Oval 65"/>
              <p:cNvSpPr/>
              <p:nvPr/>
            </p:nvSpPr>
            <p:spPr bwMode="auto">
              <a:xfrm rot="4084165" flipV="1">
                <a:off x="5565999" y="2549543"/>
                <a:ext cx="1285083" cy="1285083"/>
              </a:xfrm>
              <a:prstGeom prst="ellipse">
                <a:avLst/>
              </a:prstGeom>
              <a:solidFill>
                <a:srgbClr val="FFFFFF"/>
              </a:solidFill>
              <a:ln w="38100" cap="sq" cmpd="sng" algn="ctr">
                <a:solidFill>
                  <a:srgbClr val="00518E"/>
                </a:solid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gradFill>
                    <a:gsLst>
                      <a:gs pos="0">
                        <a:srgbClr val="FFFFFF"/>
                      </a:gs>
                      <a:gs pos="100000">
                        <a:srgbClr val="FFFFFF"/>
                      </a:gs>
                    </a:gsLst>
                    <a:lin ang="5400000" scaled="0"/>
                  </a:gradFill>
                </a:endParaRPr>
              </a:p>
            </p:txBody>
          </p:sp>
          <p:sp>
            <p:nvSpPr>
              <p:cNvPr id="67" name="Freeform 5"/>
              <p:cNvSpPr>
                <a:spLocks noEditPoints="1"/>
              </p:cNvSpPr>
              <p:nvPr/>
            </p:nvSpPr>
            <p:spPr bwMode="auto">
              <a:xfrm>
                <a:off x="5884104" y="2912974"/>
                <a:ext cx="648872" cy="558220"/>
              </a:xfrm>
              <a:custGeom>
                <a:avLst/>
                <a:gdLst>
                  <a:gd name="T0" fmla="*/ 96 w 112"/>
                  <a:gd name="T1" fmla="*/ 32 h 96"/>
                  <a:gd name="T2" fmla="*/ 112 w 112"/>
                  <a:gd name="T3" fmla="*/ 16 h 96"/>
                  <a:gd name="T4" fmla="*/ 96 w 112"/>
                  <a:gd name="T5" fmla="*/ 0 h 96"/>
                  <a:gd name="T6" fmla="*/ 80 w 112"/>
                  <a:gd name="T7" fmla="*/ 13 h 96"/>
                  <a:gd name="T8" fmla="*/ 25 w 112"/>
                  <a:gd name="T9" fmla="*/ 35 h 96"/>
                  <a:gd name="T10" fmla="*/ 16 w 112"/>
                  <a:gd name="T11" fmla="*/ 32 h 96"/>
                  <a:gd name="T12" fmla="*/ 0 w 112"/>
                  <a:gd name="T13" fmla="*/ 48 h 96"/>
                  <a:gd name="T14" fmla="*/ 16 w 112"/>
                  <a:gd name="T15" fmla="*/ 64 h 96"/>
                  <a:gd name="T16" fmla="*/ 25 w 112"/>
                  <a:gd name="T17" fmla="*/ 61 h 96"/>
                  <a:gd name="T18" fmla="*/ 80 w 112"/>
                  <a:gd name="T19" fmla="*/ 83 h 96"/>
                  <a:gd name="T20" fmla="*/ 96 w 112"/>
                  <a:gd name="T21" fmla="*/ 96 h 96"/>
                  <a:gd name="T22" fmla="*/ 112 w 112"/>
                  <a:gd name="T23" fmla="*/ 80 h 96"/>
                  <a:gd name="T24" fmla="*/ 96 w 112"/>
                  <a:gd name="T25" fmla="*/ 64 h 96"/>
                  <a:gd name="T26" fmla="*/ 81 w 112"/>
                  <a:gd name="T27" fmla="*/ 75 h 96"/>
                  <a:gd name="T28" fmla="*/ 31 w 112"/>
                  <a:gd name="T29" fmla="*/ 54 h 96"/>
                  <a:gd name="T30" fmla="*/ 32 w 112"/>
                  <a:gd name="T31" fmla="*/ 48 h 96"/>
                  <a:gd name="T32" fmla="*/ 31 w 112"/>
                  <a:gd name="T33" fmla="*/ 42 h 96"/>
                  <a:gd name="T34" fmla="*/ 81 w 112"/>
                  <a:gd name="T35" fmla="*/ 21 h 96"/>
                  <a:gd name="T36" fmla="*/ 96 w 112"/>
                  <a:gd name="T37" fmla="*/ 32 h 96"/>
                  <a:gd name="T38" fmla="*/ 96 w 112"/>
                  <a:gd name="T39" fmla="*/ 8 h 96"/>
                  <a:gd name="T40" fmla="*/ 104 w 112"/>
                  <a:gd name="T41" fmla="*/ 16 h 96"/>
                  <a:gd name="T42" fmla="*/ 96 w 112"/>
                  <a:gd name="T43" fmla="*/ 24 h 96"/>
                  <a:gd name="T44" fmla="*/ 88 w 112"/>
                  <a:gd name="T45" fmla="*/ 16 h 96"/>
                  <a:gd name="T46" fmla="*/ 96 w 112"/>
                  <a:gd name="T47" fmla="*/ 8 h 96"/>
                  <a:gd name="T48" fmla="*/ 16 w 112"/>
                  <a:gd name="T49" fmla="*/ 56 h 96"/>
                  <a:gd name="T50" fmla="*/ 8 w 112"/>
                  <a:gd name="T51" fmla="*/ 48 h 96"/>
                  <a:gd name="T52" fmla="*/ 16 w 112"/>
                  <a:gd name="T53" fmla="*/ 40 h 96"/>
                  <a:gd name="T54" fmla="*/ 24 w 112"/>
                  <a:gd name="T55" fmla="*/ 48 h 96"/>
                  <a:gd name="T56" fmla="*/ 16 w 112"/>
                  <a:gd name="T57" fmla="*/ 56 h 96"/>
                  <a:gd name="T58" fmla="*/ 96 w 112"/>
                  <a:gd name="T59" fmla="*/ 72 h 96"/>
                  <a:gd name="T60" fmla="*/ 104 w 112"/>
                  <a:gd name="T61" fmla="*/ 80 h 96"/>
                  <a:gd name="T62" fmla="*/ 96 w 112"/>
                  <a:gd name="T63" fmla="*/ 88 h 96"/>
                  <a:gd name="T64" fmla="*/ 88 w 112"/>
                  <a:gd name="T65" fmla="*/ 80 h 96"/>
                  <a:gd name="T66" fmla="*/ 96 w 112"/>
                  <a:gd name="T67" fmla="*/ 7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2" h="96">
                    <a:moveTo>
                      <a:pt x="96" y="32"/>
                    </a:moveTo>
                    <a:cubicBezTo>
                      <a:pt x="105" y="32"/>
                      <a:pt x="112" y="25"/>
                      <a:pt x="112" y="16"/>
                    </a:cubicBezTo>
                    <a:cubicBezTo>
                      <a:pt x="112" y="7"/>
                      <a:pt x="105" y="0"/>
                      <a:pt x="96" y="0"/>
                    </a:cubicBezTo>
                    <a:cubicBezTo>
                      <a:pt x="88" y="0"/>
                      <a:pt x="82" y="6"/>
                      <a:pt x="80" y="13"/>
                    </a:cubicBezTo>
                    <a:cubicBezTo>
                      <a:pt x="25" y="35"/>
                      <a:pt x="25" y="35"/>
                      <a:pt x="25" y="35"/>
                    </a:cubicBezTo>
                    <a:cubicBezTo>
                      <a:pt x="23" y="33"/>
                      <a:pt x="20" y="32"/>
                      <a:pt x="16" y="32"/>
                    </a:cubicBezTo>
                    <a:cubicBezTo>
                      <a:pt x="7" y="32"/>
                      <a:pt x="0" y="39"/>
                      <a:pt x="0" y="48"/>
                    </a:cubicBezTo>
                    <a:cubicBezTo>
                      <a:pt x="0" y="57"/>
                      <a:pt x="7" y="64"/>
                      <a:pt x="16" y="64"/>
                    </a:cubicBezTo>
                    <a:cubicBezTo>
                      <a:pt x="20" y="64"/>
                      <a:pt x="23" y="63"/>
                      <a:pt x="25" y="61"/>
                    </a:cubicBezTo>
                    <a:cubicBezTo>
                      <a:pt x="80" y="83"/>
                      <a:pt x="80" y="83"/>
                      <a:pt x="80" y="83"/>
                    </a:cubicBezTo>
                    <a:cubicBezTo>
                      <a:pt x="82" y="90"/>
                      <a:pt x="88" y="96"/>
                      <a:pt x="96" y="96"/>
                    </a:cubicBezTo>
                    <a:cubicBezTo>
                      <a:pt x="105" y="96"/>
                      <a:pt x="112" y="89"/>
                      <a:pt x="112" y="80"/>
                    </a:cubicBezTo>
                    <a:cubicBezTo>
                      <a:pt x="112" y="71"/>
                      <a:pt x="105" y="64"/>
                      <a:pt x="96" y="64"/>
                    </a:cubicBezTo>
                    <a:cubicBezTo>
                      <a:pt x="89" y="64"/>
                      <a:pt x="83" y="68"/>
                      <a:pt x="81" y="75"/>
                    </a:cubicBezTo>
                    <a:cubicBezTo>
                      <a:pt x="31" y="54"/>
                      <a:pt x="31" y="54"/>
                      <a:pt x="31" y="54"/>
                    </a:cubicBezTo>
                    <a:cubicBezTo>
                      <a:pt x="32" y="52"/>
                      <a:pt x="32" y="50"/>
                      <a:pt x="32" y="48"/>
                    </a:cubicBezTo>
                    <a:cubicBezTo>
                      <a:pt x="32" y="46"/>
                      <a:pt x="32" y="44"/>
                      <a:pt x="31" y="42"/>
                    </a:cubicBezTo>
                    <a:cubicBezTo>
                      <a:pt x="81" y="21"/>
                      <a:pt x="81" y="21"/>
                      <a:pt x="81" y="21"/>
                    </a:cubicBezTo>
                    <a:cubicBezTo>
                      <a:pt x="83" y="28"/>
                      <a:pt x="89" y="32"/>
                      <a:pt x="96" y="32"/>
                    </a:cubicBezTo>
                    <a:close/>
                    <a:moveTo>
                      <a:pt x="96" y="8"/>
                    </a:moveTo>
                    <a:cubicBezTo>
                      <a:pt x="100" y="8"/>
                      <a:pt x="104" y="12"/>
                      <a:pt x="104" y="16"/>
                    </a:cubicBezTo>
                    <a:cubicBezTo>
                      <a:pt x="104" y="20"/>
                      <a:pt x="100" y="24"/>
                      <a:pt x="96" y="24"/>
                    </a:cubicBezTo>
                    <a:cubicBezTo>
                      <a:pt x="92" y="24"/>
                      <a:pt x="88" y="20"/>
                      <a:pt x="88" y="16"/>
                    </a:cubicBezTo>
                    <a:cubicBezTo>
                      <a:pt x="88" y="12"/>
                      <a:pt x="92" y="8"/>
                      <a:pt x="96" y="8"/>
                    </a:cubicBezTo>
                    <a:close/>
                    <a:moveTo>
                      <a:pt x="16" y="56"/>
                    </a:moveTo>
                    <a:cubicBezTo>
                      <a:pt x="12" y="56"/>
                      <a:pt x="8" y="52"/>
                      <a:pt x="8" y="48"/>
                    </a:cubicBezTo>
                    <a:cubicBezTo>
                      <a:pt x="8" y="44"/>
                      <a:pt x="12" y="40"/>
                      <a:pt x="16" y="40"/>
                    </a:cubicBezTo>
                    <a:cubicBezTo>
                      <a:pt x="20" y="40"/>
                      <a:pt x="24" y="44"/>
                      <a:pt x="24" y="48"/>
                    </a:cubicBezTo>
                    <a:cubicBezTo>
                      <a:pt x="24" y="52"/>
                      <a:pt x="20" y="56"/>
                      <a:pt x="16" y="56"/>
                    </a:cubicBezTo>
                    <a:close/>
                    <a:moveTo>
                      <a:pt x="96" y="72"/>
                    </a:moveTo>
                    <a:cubicBezTo>
                      <a:pt x="100" y="72"/>
                      <a:pt x="104" y="76"/>
                      <a:pt x="104" y="80"/>
                    </a:cubicBezTo>
                    <a:cubicBezTo>
                      <a:pt x="104" y="84"/>
                      <a:pt x="100" y="88"/>
                      <a:pt x="96" y="88"/>
                    </a:cubicBezTo>
                    <a:cubicBezTo>
                      <a:pt x="92" y="88"/>
                      <a:pt x="88" y="84"/>
                      <a:pt x="88" y="80"/>
                    </a:cubicBezTo>
                    <a:cubicBezTo>
                      <a:pt x="88" y="76"/>
                      <a:pt x="92" y="72"/>
                      <a:pt x="96" y="72"/>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ysClr val="windowText" lastClr="000000"/>
                  </a:solidFill>
                </a:endParaRPr>
              </a:p>
            </p:txBody>
          </p:sp>
        </p:grpSp>
      </p:grpSp>
      <p:grpSp>
        <p:nvGrpSpPr>
          <p:cNvPr id="5" name="Group 4"/>
          <p:cNvGrpSpPr/>
          <p:nvPr/>
        </p:nvGrpSpPr>
        <p:grpSpPr>
          <a:xfrm>
            <a:off x="6255792" y="2072452"/>
            <a:ext cx="2756703" cy="4088229"/>
            <a:chOff x="6132822" y="2032000"/>
            <a:chExt cx="2702895" cy="4008432"/>
          </a:xfrm>
        </p:grpSpPr>
        <p:sp>
          <p:nvSpPr>
            <p:cNvPr id="26" name="Rectangle 25"/>
            <p:cNvSpPr/>
            <p:nvPr/>
          </p:nvSpPr>
          <p:spPr>
            <a:xfrm>
              <a:off x="6132822" y="2032000"/>
              <a:ext cx="2702895" cy="781288"/>
            </a:xfrm>
            <a:prstGeom prst="rect">
              <a:avLst/>
            </a:prstGeom>
            <a:solidFill>
              <a:srgbClr val="0072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64" b="1" dirty="0">
                  <a:latin typeface="Segoe UI Light" panose="020B0502040204020203" pitchFamily="34" charset="0"/>
                  <a:cs typeface="Segoe UI Light" panose="020B0502040204020203" pitchFamily="34" charset="0"/>
                </a:rPr>
                <a:t>Distributed</a:t>
              </a:r>
            </a:p>
          </p:txBody>
        </p:sp>
        <p:sp>
          <p:nvSpPr>
            <p:cNvPr id="27" name="Rectangle 26"/>
            <p:cNvSpPr/>
            <p:nvPr/>
          </p:nvSpPr>
          <p:spPr>
            <a:xfrm>
              <a:off x="6132822" y="2814629"/>
              <a:ext cx="2702895" cy="322580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040" b="1" dirty="0">
                  <a:solidFill>
                    <a:srgbClr val="000000"/>
                  </a:solidFill>
                  <a:latin typeface="Segoe UI Light" panose="020B0502040204020203" pitchFamily="34" charset="0"/>
                  <a:cs typeface="Segoe UI Light" panose="020B0502040204020203" pitchFamily="34" charset="0"/>
                </a:rPr>
                <a:t>Many copies </a:t>
              </a:r>
              <a:r>
                <a:rPr lang="en-US" sz="2040" dirty="0">
                  <a:solidFill>
                    <a:srgbClr val="000000"/>
                  </a:solidFill>
                  <a:latin typeface="Segoe UI Light" panose="020B0502040204020203" pitchFamily="34" charset="0"/>
                  <a:cs typeface="Segoe UI Light" panose="020B0502040204020203" pitchFamily="34" charset="0"/>
                </a:rPr>
                <a:t>of the database exist and they </a:t>
              </a:r>
              <a:r>
                <a:rPr lang="en-US" sz="2040" b="1" dirty="0">
                  <a:solidFill>
                    <a:srgbClr val="000000"/>
                  </a:solidFill>
                  <a:latin typeface="Segoe UI Light" panose="020B0502040204020203" pitchFamily="34" charset="0"/>
                  <a:cs typeface="Segoe UI Light" panose="020B0502040204020203" pitchFamily="34" charset="0"/>
                </a:rPr>
                <a:t>are replicas of each other </a:t>
              </a:r>
              <a:r>
                <a:rPr lang="en-US" sz="2040" dirty="0">
                  <a:solidFill>
                    <a:srgbClr val="000000"/>
                  </a:solidFill>
                  <a:latin typeface="Segoe UI Light" panose="020B0502040204020203" pitchFamily="34" charset="0"/>
                  <a:cs typeface="Segoe UI Light" panose="020B0502040204020203" pitchFamily="34" charset="0"/>
                </a:rPr>
                <a:t>in relative time.</a:t>
              </a:r>
            </a:p>
          </p:txBody>
        </p:sp>
        <p:grpSp>
          <p:nvGrpSpPr>
            <p:cNvPr id="68" name="Group 67"/>
            <p:cNvGrpSpPr/>
            <p:nvPr/>
          </p:nvGrpSpPr>
          <p:grpSpPr>
            <a:xfrm>
              <a:off x="8377426" y="2222031"/>
              <a:ext cx="384542" cy="401226"/>
              <a:chOff x="4095959" y="4271660"/>
              <a:chExt cx="1079075" cy="1079075"/>
            </a:xfrm>
          </p:grpSpPr>
          <p:grpSp>
            <p:nvGrpSpPr>
              <p:cNvPr id="69" name="Group 68"/>
              <p:cNvGrpSpPr/>
              <p:nvPr/>
            </p:nvGrpSpPr>
            <p:grpSpPr>
              <a:xfrm>
                <a:off x="4095959" y="4271660"/>
                <a:ext cx="1079075" cy="1079075"/>
                <a:chOff x="4095959" y="4271660"/>
                <a:chExt cx="1079075" cy="1079075"/>
              </a:xfrm>
            </p:grpSpPr>
            <p:sp>
              <p:nvSpPr>
                <p:cNvPr id="71" name="Oval 70"/>
                <p:cNvSpPr/>
                <p:nvPr/>
              </p:nvSpPr>
              <p:spPr bwMode="auto">
                <a:xfrm rot="4084165" flipV="1">
                  <a:off x="4095959" y="4271660"/>
                  <a:ext cx="1079075" cy="1079075"/>
                </a:xfrm>
                <a:prstGeom prst="ellipse">
                  <a:avLst/>
                </a:prstGeom>
                <a:solidFill>
                  <a:srgbClr val="FFFFFF"/>
                </a:solidFill>
                <a:ln w="38100" cap="sq" cmpd="sng" algn="ctr">
                  <a:solidFill>
                    <a:srgbClr val="00518E"/>
                  </a:solid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gradFill>
                      <a:gsLst>
                        <a:gs pos="0">
                          <a:srgbClr val="FFFFFF"/>
                        </a:gs>
                        <a:gs pos="100000">
                          <a:srgbClr val="FFFFFF"/>
                        </a:gs>
                      </a:gsLst>
                      <a:lin ang="5400000" scaled="0"/>
                    </a:gradFill>
                  </a:endParaRPr>
                </a:p>
              </p:txBody>
            </p:sp>
            <p:grpSp>
              <p:nvGrpSpPr>
                <p:cNvPr id="72" name="Group 8"/>
                <p:cNvGrpSpPr>
                  <a:grpSpLocks noChangeAspect="1"/>
                </p:cNvGrpSpPr>
                <p:nvPr/>
              </p:nvGrpSpPr>
              <p:grpSpPr bwMode="auto">
                <a:xfrm>
                  <a:off x="4250534" y="4433383"/>
                  <a:ext cx="769939" cy="755652"/>
                  <a:chOff x="2670" y="2793"/>
                  <a:chExt cx="485" cy="476"/>
                </a:xfrm>
                <a:solidFill>
                  <a:srgbClr val="505050"/>
                </a:solidFill>
              </p:grpSpPr>
              <p:sp>
                <p:nvSpPr>
                  <p:cNvPr id="73" name="Freeform 9"/>
                  <p:cNvSpPr>
                    <a:spLocks noEditPoints="1"/>
                  </p:cNvSpPr>
                  <p:nvPr/>
                </p:nvSpPr>
                <p:spPr bwMode="auto">
                  <a:xfrm>
                    <a:off x="2805" y="2921"/>
                    <a:ext cx="229" cy="229"/>
                  </a:xfrm>
                  <a:custGeom>
                    <a:avLst/>
                    <a:gdLst>
                      <a:gd name="T0" fmla="*/ 121 w 242"/>
                      <a:gd name="T1" fmla="*/ 242 h 242"/>
                      <a:gd name="T2" fmla="*/ 0 w 242"/>
                      <a:gd name="T3" fmla="*/ 121 h 242"/>
                      <a:gd name="T4" fmla="*/ 121 w 242"/>
                      <a:gd name="T5" fmla="*/ 0 h 242"/>
                      <a:gd name="T6" fmla="*/ 242 w 242"/>
                      <a:gd name="T7" fmla="*/ 121 h 242"/>
                      <a:gd name="T8" fmla="*/ 121 w 242"/>
                      <a:gd name="T9" fmla="*/ 242 h 242"/>
                      <a:gd name="T10" fmla="*/ 121 w 242"/>
                      <a:gd name="T11" fmla="*/ 8 h 242"/>
                      <a:gd name="T12" fmla="*/ 8 w 242"/>
                      <a:gd name="T13" fmla="*/ 121 h 242"/>
                      <a:gd name="T14" fmla="*/ 121 w 242"/>
                      <a:gd name="T15" fmla="*/ 234 h 242"/>
                      <a:gd name="T16" fmla="*/ 234 w 242"/>
                      <a:gd name="T17" fmla="*/ 121 h 242"/>
                      <a:gd name="T18" fmla="*/ 121 w 242"/>
                      <a:gd name="T19" fmla="*/ 8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2" h="242">
                        <a:moveTo>
                          <a:pt x="121" y="242"/>
                        </a:moveTo>
                        <a:cubicBezTo>
                          <a:pt x="54" y="242"/>
                          <a:pt x="0" y="188"/>
                          <a:pt x="0" y="121"/>
                        </a:cubicBezTo>
                        <a:cubicBezTo>
                          <a:pt x="0" y="54"/>
                          <a:pt x="54" y="0"/>
                          <a:pt x="121" y="0"/>
                        </a:cubicBezTo>
                        <a:cubicBezTo>
                          <a:pt x="188" y="0"/>
                          <a:pt x="242" y="54"/>
                          <a:pt x="242" y="121"/>
                        </a:cubicBezTo>
                        <a:cubicBezTo>
                          <a:pt x="242" y="188"/>
                          <a:pt x="188" y="242"/>
                          <a:pt x="121" y="242"/>
                        </a:cubicBezTo>
                        <a:close/>
                        <a:moveTo>
                          <a:pt x="121" y="8"/>
                        </a:moveTo>
                        <a:cubicBezTo>
                          <a:pt x="59" y="8"/>
                          <a:pt x="8" y="59"/>
                          <a:pt x="8" y="121"/>
                        </a:cubicBezTo>
                        <a:cubicBezTo>
                          <a:pt x="8" y="183"/>
                          <a:pt x="59" y="234"/>
                          <a:pt x="121" y="234"/>
                        </a:cubicBezTo>
                        <a:cubicBezTo>
                          <a:pt x="183" y="234"/>
                          <a:pt x="234" y="183"/>
                          <a:pt x="234" y="121"/>
                        </a:cubicBezTo>
                        <a:cubicBezTo>
                          <a:pt x="234" y="59"/>
                          <a:pt x="183" y="8"/>
                          <a:pt x="121"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ysClr val="windowText" lastClr="000000"/>
                      </a:solidFill>
                    </a:endParaRPr>
                  </a:p>
                </p:txBody>
              </p:sp>
              <p:sp>
                <p:nvSpPr>
                  <p:cNvPr id="74" name="Freeform 10"/>
                  <p:cNvSpPr>
                    <a:spLocks noEditPoints="1"/>
                  </p:cNvSpPr>
                  <p:nvPr/>
                </p:nvSpPr>
                <p:spPr bwMode="auto">
                  <a:xfrm>
                    <a:off x="2742" y="3067"/>
                    <a:ext cx="75" cy="40"/>
                  </a:xfrm>
                  <a:custGeom>
                    <a:avLst/>
                    <a:gdLst>
                      <a:gd name="T0" fmla="*/ 34 w 80"/>
                      <a:gd name="T1" fmla="*/ 24 h 43"/>
                      <a:gd name="T2" fmla="*/ 80 w 80"/>
                      <a:gd name="T3" fmla="*/ 8 h 43"/>
                      <a:gd name="T4" fmla="*/ 78 w 80"/>
                      <a:gd name="T5" fmla="*/ 0 h 43"/>
                      <a:gd name="T6" fmla="*/ 32 w 80"/>
                      <a:gd name="T7" fmla="*/ 16 h 43"/>
                      <a:gd name="T8" fmla="*/ 17 w 80"/>
                      <a:gd name="T9" fmla="*/ 8 h 43"/>
                      <a:gd name="T10" fmla="*/ 0 w 80"/>
                      <a:gd name="T11" fmla="*/ 26 h 43"/>
                      <a:gd name="T12" fmla="*/ 17 w 80"/>
                      <a:gd name="T13" fmla="*/ 43 h 43"/>
                      <a:gd name="T14" fmla="*/ 35 w 80"/>
                      <a:gd name="T15" fmla="*/ 26 h 43"/>
                      <a:gd name="T16" fmla="*/ 34 w 80"/>
                      <a:gd name="T17" fmla="*/ 24 h 43"/>
                      <a:gd name="T18" fmla="*/ 17 w 80"/>
                      <a:gd name="T19" fmla="*/ 35 h 43"/>
                      <a:gd name="T20" fmla="*/ 8 w 80"/>
                      <a:gd name="T21" fmla="*/ 26 h 43"/>
                      <a:gd name="T22" fmla="*/ 17 w 80"/>
                      <a:gd name="T23" fmla="*/ 16 h 43"/>
                      <a:gd name="T24" fmla="*/ 27 w 80"/>
                      <a:gd name="T25" fmla="*/ 26 h 43"/>
                      <a:gd name="T26" fmla="*/ 17 w 80"/>
                      <a:gd name="T27" fmla="*/ 35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 h="43">
                        <a:moveTo>
                          <a:pt x="34" y="24"/>
                        </a:moveTo>
                        <a:cubicBezTo>
                          <a:pt x="80" y="8"/>
                          <a:pt x="80" y="8"/>
                          <a:pt x="80" y="8"/>
                        </a:cubicBezTo>
                        <a:cubicBezTo>
                          <a:pt x="80" y="5"/>
                          <a:pt x="79" y="3"/>
                          <a:pt x="78" y="0"/>
                        </a:cubicBezTo>
                        <a:cubicBezTo>
                          <a:pt x="32" y="16"/>
                          <a:pt x="32" y="16"/>
                          <a:pt x="32" y="16"/>
                        </a:cubicBezTo>
                        <a:cubicBezTo>
                          <a:pt x="29" y="11"/>
                          <a:pt x="23" y="8"/>
                          <a:pt x="17" y="8"/>
                        </a:cubicBezTo>
                        <a:cubicBezTo>
                          <a:pt x="8" y="8"/>
                          <a:pt x="0" y="16"/>
                          <a:pt x="0" y="26"/>
                        </a:cubicBezTo>
                        <a:cubicBezTo>
                          <a:pt x="0" y="35"/>
                          <a:pt x="8" y="43"/>
                          <a:pt x="17" y="43"/>
                        </a:cubicBezTo>
                        <a:cubicBezTo>
                          <a:pt x="27" y="43"/>
                          <a:pt x="35" y="35"/>
                          <a:pt x="35" y="26"/>
                        </a:cubicBezTo>
                        <a:cubicBezTo>
                          <a:pt x="35" y="25"/>
                          <a:pt x="35" y="24"/>
                          <a:pt x="34" y="24"/>
                        </a:cubicBezTo>
                        <a:close/>
                        <a:moveTo>
                          <a:pt x="17" y="35"/>
                        </a:moveTo>
                        <a:cubicBezTo>
                          <a:pt x="12" y="35"/>
                          <a:pt x="8" y="31"/>
                          <a:pt x="8" y="26"/>
                        </a:cubicBezTo>
                        <a:cubicBezTo>
                          <a:pt x="8" y="20"/>
                          <a:pt x="12" y="16"/>
                          <a:pt x="17" y="16"/>
                        </a:cubicBezTo>
                        <a:cubicBezTo>
                          <a:pt x="22" y="16"/>
                          <a:pt x="27" y="20"/>
                          <a:pt x="27" y="26"/>
                        </a:cubicBezTo>
                        <a:cubicBezTo>
                          <a:pt x="27" y="31"/>
                          <a:pt x="22" y="35"/>
                          <a:pt x="17"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ysClr val="windowText" lastClr="000000"/>
                      </a:solidFill>
                    </a:endParaRPr>
                  </a:p>
                </p:txBody>
              </p:sp>
              <p:sp>
                <p:nvSpPr>
                  <p:cNvPr id="75" name="Freeform 11"/>
                  <p:cNvSpPr>
                    <a:spLocks noEditPoints="1"/>
                  </p:cNvSpPr>
                  <p:nvPr/>
                </p:nvSpPr>
                <p:spPr bwMode="auto">
                  <a:xfrm>
                    <a:off x="3013" y="3085"/>
                    <a:ext cx="69" cy="50"/>
                  </a:xfrm>
                  <a:custGeom>
                    <a:avLst/>
                    <a:gdLst>
                      <a:gd name="T0" fmla="*/ 55 w 73"/>
                      <a:gd name="T1" fmla="*/ 53 h 53"/>
                      <a:gd name="T2" fmla="*/ 73 w 73"/>
                      <a:gd name="T3" fmla="*/ 36 h 53"/>
                      <a:gd name="T4" fmla="*/ 55 w 73"/>
                      <a:gd name="T5" fmla="*/ 19 h 53"/>
                      <a:gd name="T6" fmla="*/ 44 w 73"/>
                      <a:gd name="T7" fmla="*/ 23 h 53"/>
                      <a:gd name="T8" fmla="*/ 4 w 73"/>
                      <a:gd name="T9" fmla="*/ 0 h 53"/>
                      <a:gd name="T10" fmla="*/ 0 w 73"/>
                      <a:gd name="T11" fmla="*/ 7 h 53"/>
                      <a:gd name="T12" fmla="*/ 39 w 73"/>
                      <a:gd name="T13" fmla="*/ 29 h 53"/>
                      <a:gd name="T14" fmla="*/ 38 w 73"/>
                      <a:gd name="T15" fmla="*/ 36 h 53"/>
                      <a:gd name="T16" fmla="*/ 55 w 73"/>
                      <a:gd name="T17" fmla="*/ 53 h 53"/>
                      <a:gd name="T18" fmla="*/ 55 w 73"/>
                      <a:gd name="T19" fmla="*/ 27 h 53"/>
                      <a:gd name="T20" fmla="*/ 65 w 73"/>
                      <a:gd name="T21" fmla="*/ 36 h 53"/>
                      <a:gd name="T22" fmla="*/ 55 w 73"/>
                      <a:gd name="T23" fmla="*/ 45 h 53"/>
                      <a:gd name="T24" fmla="*/ 46 w 73"/>
                      <a:gd name="T25" fmla="*/ 36 h 53"/>
                      <a:gd name="T26" fmla="*/ 55 w 73"/>
                      <a:gd name="T27" fmla="*/ 27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53">
                        <a:moveTo>
                          <a:pt x="55" y="53"/>
                        </a:moveTo>
                        <a:cubicBezTo>
                          <a:pt x="65" y="53"/>
                          <a:pt x="73" y="45"/>
                          <a:pt x="73" y="36"/>
                        </a:cubicBezTo>
                        <a:cubicBezTo>
                          <a:pt x="73" y="26"/>
                          <a:pt x="65" y="19"/>
                          <a:pt x="55" y="19"/>
                        </a:cubicBezTo>
                        <a:cubicBezTo>
                          <a:pt x="51" y="19"/>
                          <a:pt x="47" y="20"/>
                          <a:pt x="44" y="23"/>
                        </a:cubicBezTo>
                        <a:cubicBezTo>
                          <a:pt x="4" y="0"/>
                          <a:pt x="4" y="0"/>
                          <a:pt x="4" y="0"/>
                        </a:cubicBezTo>
                        <a:cubicBezTo>
                          <a:pt x="2" y="2"/>
                          <a:pt x="1" y="5"/>
                          <a:pt x="0" y="7"/>
                        </a:cubicBezTo>
                        <a:cubicBezTo>
                          <a:pt x="39" y="29"/>
                          <a:pt x="39" y="29"/>
                          <a:pt x="39" y="29"/>
                        </a:cubicBezTo>
                        <a:cubicBezTo>
                          <a:pt x="38" y="31"/>
                          <a:pt x="38" y="33"/>
                          <a:pt x="38" y="36"/>
                        </a:cubicBezTo>
                        <a:cubicBezTo>
                          <a:pt x="38" y="45"/>
                          <a:pt x="46" y="53"/>
                          <a:pt x="55" y="53"/>
                        </a:cubicBezTo>
                        <a:close/>
                        <a:moveTo>
                          <a:pt x="55" y="27"/>
                        </a:moveTo>
                        <a:cubicBezTo>
                          <a:pt x="60" y="27"/>
                          <a:pt x="65" y="31"/>
                          <a:pt x="65" y="36"/>
                        </a:cubicBezTo>
                        <a:cubicBezTo>
                          <a:pt x="65" y="41"/>
                          <a:pt x="60" y="45"/>
                          <a:pt x="55" y="45"/>
                        </a:cubicBezTo>
                        <a:cubicBezTo>
                          <a:pt x="50" y="45"/>
                          <a:pt x="46" y="41"/>
                          <a:pt x="46" y="36"/>
                        </a:cubicBezTo>
                        <a:cubicBezTo>
                          <a:pt x="46" y="31"/>
                          <a:pt x="50" y="27"/>
                          <a:pt x="55"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ysClr val="windowText" lastClr="000000"/>
                      </a:solidFill>
                    </a:endParaRPr>
                  </a:p>
                </p:txBody>
              </p:sp>
              <p:sp>
                <p:nvSpPr>
                  <p:cNvPr id="76" name="Freeform 12"/>
                  <p:cNvSpPr>
                    <a:spLocks noEditPoints="1"/>
                  </p:cNvSpPr>
                  <p:nvPr/>
                </p:nvSpPr>
                <p:spPr bwMode="auto">
                  <a:xfrm>
                    <a:off x="3020" y="2958"/>
                    <a:ext cx="78" cy="42"/>
                  </a:xfrm>
                  <a:custGeom>
                    <a:avLst/>
                    <a:gdLst>
                      <a:gd name="T0" fmla="*/ 66 w 83"/>
                      <a:gd name="T1" fmla="*/ 34 h 44"/>
                      <a:gd name="T2" fmla="*/ 83 w 83"/>
                      <a:gd name="T3" fmla="*/ 17 h 44"/>
                      <a:gd name="T4" fmla="*/ 66 w 83"/>
                      <a:gd name="T5" fmla="*/ 0 h 44"/>
                      <a:gd name="T6" fmla="*/ 48 w 83"/>
                      <a:gd name="T7" fmla="*/ 17 h 44"/>
                      <a:gd name="T8" fmla="*/ 48 w 83"/>
                      <a:gd name="T9" fmla="*/ 18 h 44"/>
                      <a:gd name="T10" fmla="*/ 0 w 83"/>
                      <a:gd name="T11" fmla="*/ 37 h 44"/>
                      <a:gd name="T12" fmla="*/ 3 w 83"/>
                      <a:gd name="T13" fmla="*/ 44 h 44"/>
                      <a:gd name="T14" fmla="*/ 51 w 83"/>
                      <a:gd name="T15" fmla="*/ 26 h 44"/>
                      <a:gd name="T16" fmla="*/ 66 w 83"/>
                      <a:gd name="T17" fmla="*/ 34 h 44"/>
                      <a:gd name="T18" fmla="*/ 66 w 83"/>
                      <a:gd name="T19" fmla="*/ 8 h 44"/>
                      <a:gd name="T20" fmla="*/ 75 w 83"/>
                      <a:gd name="T21" fmla="*/ 17 h 44"/>
                      <a:gd name="T22" fmla="*/ 66 w 83"/>
                      <a:gd name="T23" fmla="*/ 26 h 44"/>
                      <a:gd name="T24" fmla="*/ 56 w 83"/>
                      <a:gd name="T25" fmla="*/ 17 h 44"/>
                      <a:gd name="T26" fmla="*/ 66 w 83"/>
                      <a:gd name="T27" fmla="*/ 8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3" h="44">
                        <a:moveTo>
                          <a:pt x="66" y="34"/>
                        </a:moveTo>
                        <a:cubicBezTo>
                          <a:pt x="75" y="34"/>
                          <a:pt x="83" y="27"/>
                          <a:pt x="83" y="17"/>
                        </a:cubicBezTo>
                        <a:cubicBezTo>
                          <a:pt x="83" y="7"/>
                          <a:pt x="75" y="0"/>
                          <a:pt x="66" y="0"/>
                        </a:cubicBezTo>
                        <a:cubicBezTo>
                          <a:pt x="56" y="0"/>
                          <a:pt x="48" y="7"/>
                          <a:pt x="48" y="17"/>
                        </a:cubicBezTo>
                        <a:cubicBezTo>
                          <a:pt x="48" y="17"/>
                          <a:pt x="48" y="18"/>
                          <a:pt x="48" y="18"/>
                        </a:cubicBezTo>
                        <a:cubicBezTo>
                          <a:pt x="0" y="37"/>
                          <a:pt x="0" y="37"/>
                          <a:pt x="0" y="37"/>
                        </a:cubicBezTo>
                        <a:cubicBezTo>
                          <a:pt x="1" y="39"/>
                          <a:pt x="2" y="42"/>
                          <a:pt x="3" y="44"/>
                        </a:cubicBezTo>
                        <a:cubicBezTo>
                          <a:pt x="51" y="26"/>
                          <a:pt x="51" y="26"/>
                          <a:pt x="51" y="26"/>
                        </a:cubicBezTo>
                        <a:cubicBezTo>
                          <a:pt x="54" y="31"/>
                          <a:pt x="59" y="34"/>
                          <a:pt x="66" y="34"/>
                        </a:cubicBezTo>
                        <a:close/>
                        <a:moveTo>
                          <a:pt x="66" y="8"/>
                        </a:moveTo>
                        <a:cubicBezTo>
                          <a:pt x="71" y="8"/>
                          <a:pt x="75" y="12"/>
                          <a:pt x="75" y="17"/>
                        </a:cubicBezTo>
                        <a:cubicBezTo>
                          <a:pt x="75" y="22"/>
                          <a:pt x="71" y="26"/>
                          <a:pt x="66" y="26"/>
                        </a:cubicBezTo>
                        <a:cubicBezTo>
                          <a:pt x="60" y="26"/>
                          <a:pt x="56" y="22"/>
                          <a:pt x="56" y="17"/>
                        </a:cubicBezTo>
                        <a:cubicBezTo>
                          <a:pt x="56" y="12"/>
                          <a:pt x="60" y="8"/>
                          <a:pt x="6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ysClr val="windowText" lastClr="000000"/>
                      </a:solidFill>
                    </a:endParaRPr>
                  </a:p>
                </p:txBody>
              </p:sp>
              <p:sp>
                <p:nvSpPr>
                  <p:cNvPr id="77" name="Freeform 13"/>
                  <p:cNvSpPr>
                    <a:spLocks noEditPoints="1"/>
                  </p:cNvSpPr>
                  <p:nvPr/>
                </p:nvSpPr>
                <p:spPr bwMode="auto">
                  <a:xfrm>
                    <a:off x="2987" y="3116"/>
                    <a:ext cx="103" cy="118"/>
                  </a:xfrm>
                  <a:custGeom>
                    <a:avLst/>
                    <a:gdLst>
                      <a:gd name="T0" fmla="*/ 91 w 109"/>
                      <a:gd name="T1" fmla="*/ 91 h 125"/>
                      <a:gd name="T2" fmla="*/ 84 w 109"/>
                      <a:gd name="T3" fmla="*/ 92 h 125"/>
                      <a:gd name="T4" fmla="*/ 6 w 109"/>
                      <a:gd name="T5" fmla="*/ 0 h 125"/>
                      <a:gd name="T6" fmla="*/ 0 w 109"/>
                      <a:gd name="T7" fmla="*/ 6 h 125"/>
                      <a:gd name="T8" fmla="*/ 77 w 109"/>
                      <a:gd name="T9" fmla="*/ 98 h 125"/>
                      <a:gd name="T10" fmla="*/ 74 w 109"/>
                      <a:gd name="T11" fmla="*/ 108 h 125"/>
                      <a:gd name="T12" fmla="*/ 91 w 109"/>
                      <a:gd name="T13" fmla="*/ 125 h 125"/>
                      <a:gd name="T14" fmla="*/ 109 w 109"/>
                      <a:gd name="T15" fmla="*/ 108 h 125"/>
                      <a:gd name="T16" fmla="*/ 91 w 109"/>
                      <a:gd name="T17" fmla="*/ 91 h 125"/>
                      <a:gd name="T18" fmla="*/ 91 w 109"/>
                      <a:gd name="T19" fmla="*/ 117 h 125"/>
                      <a:gd name="T20" fmla="*/ 82 w 109"/>
                      <a:gd name="T21" fmla="*/ 108 h 125"/>
                      <a:gd name="T22" fmla="*/ 91 w 109"/>
                      <a:gd name="T23" fmla="*/ 99 h 125"/>
                      <a:gd name="T24" fmla="*/ 101 w 109"/>
                      <a:gd name="T25" fmla="*/ 108 h 125"/>
                      <a:gd name="T26" fmla="*/ 91 w 109"/>
                      <a:gd name="T27" fmla="*/ 117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9" h="125">
                        <a:moveTo>
                          <a:pt x="91" y="91"/>
                        </a:moveTo>
                        <a:cubicBezTo>
                          <a:pt x="88" y="91"/>
                          <a:pt x="86" y="91"/>
                          <a:pt x="84" y="92"/>
                        </a:cubicBezTo>
                        <a:cubicBezTo>
                          <a:pt x="6" y="0"/>
                          <a:pt x="6" y="0"/>
                          <a:pt x="6" y="0"/>
                        </a:cubicBezTo>
                        <a:cubicBezTo>
                          <a:pt x="4" y="2"/>
                          <a:pt x="2" y="4"/>
                          <a:pt x="0" y="6"/>
                        </a:cubicBezTo>
                        <a:cubicBezTo>
                          <a:pt x="77" y="98"/>
                          <a:pt x="77" y="98"/>
                          <a:pt x="77" y="98"/>
                        </a:cubicBezTo>
                        <a:cubicBezTo>
                          <a:pt x="75" y="100"/>
                          <a:pt x="74" y="104"/>
                          <a:pt x="74" y="108"/>
                        </a:cubicBezTo>
                        <a:cubicBezTo>
                          <a:pt x="74" y="118"/>
                          <a:pt x="82" y="125"/>
                          <a:pt x="91" y="125"/>
                        </a:cubicBezTo>
                        <a:cubicBezTo>
                          <a:pt x="101" y="125"/>
                          <a:pt x="109" y="118"/>
                          <a:pt x="109" y="108"/>
                        </a:cubicBezTo>
                        <a:cubicBezTo>
                          <a:pt x="109" y="98"/>
                          <a:pt x="101" y="91"/>
                          <a:pt x="91" y="91"/>
                        </a:cubicBezTo>
                        <a:close/>
                        <a:moveTo>
                          <a:pt x="91" y="117"/>
                        </a:moveTo>
                        <a:cubicBezTo>
                          <a:pt x="86" y="117"/>
                          <a:pt x="82" y="113"/>
                          <a:pt x="82" y="108"/>
                        </a:cubicBezTo>
                        <a:cubicBezTo>
                          <a:pt x="82" y="103"/>
                          <a:pt x="86" y="99"/>
                          <a:pt x="91" y="99"/>
                        </a:cubicBezTo>
                        <a:cubicBezTo>
                          <a:pt x="96" y="99"/>
                          <a:pt x="101" y="103"/>
                          <a:pt x="101" y="108"/>
                        </a:cubicBezTo>
                        <a:cubicBezTo>
                          <a:pt x="101" y="113"/>
                          <a:pt x="96" y="117"/>
                          <a:pt x="91" y="1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ysClr val="windowText" lastClr="000000"/>
                      </a:solidFill>
                    </a:endParaRPr>
                  </a:p>
                </p:txBody>
              </p:sp>
              <p:sp>
                <p:nvSpPr>
                  <p:cNvPr id="78" name="Freeform 14"/>
                  <p:cNvSpPr>
                    <a:spLocks noEditPoints="1"/>
                  </p:cNvSpPr>
                  <p:nvPr/>
                </p:nvSpPr>
                <p:spPr bwMode="auto">
                  <a:xfrm>
                    <a:off x="2773" y="3114"/>
                    <a:ext cx="78" cy="87"/>
                  </a:xfrm>
                  <a:custGeom>
                    <a:avLst/>
                    <a:gdLst>
                      <a:gd name="T0" fmla="*/ 82 w 82"/>
                      <a:gd name="T1" fmla="*/ 6 h 92"/>
                      <a:gd name="T2" fmla="*/ 76 w 82"/>
                      <a:gd name="T3" fmla="*/ 0 h 92"/>
                      <a:gd name="T4" fmla="*/ 24 w 82"/>
                      <a:gd name="T5" fmla="*/ 59 h 92"/>
                      <a:gd name="T6" fmla="*/ 17 w 82"/>
                      <a:gd name="T7" fmla="*/ 57 h 92"/>
                      <a:gd name="T8" fmla="*/ 0 w 82"/>
                      <a:gd name="T9" fmla="*/ 74 h 92"/>
                      <a:gd name="T10" fmla="*/ 17 w 82"/>
                      <a:gd name="T11" fmla="*/ 92 h 92"/>
                      <a:gd name="T12" fmla="*/ 34 w 82"/>
                      <a:gd name="T13" fmla="*/ 74 h 92"/>
                      <a:gd name="T14" fmla="*/ 31 w 82"/>
                      <a:gd name="T15" fmla="*/ 63 h 92"/>
                      <a:gd name="T16" fmla="*/ 82 w 82"/>
                      <a:gd name="T17" fmla="*/ 6 h 92"/>
                      <a:gd name="T18" fmla="*/ 17 w 82"/>
                      <a:gd name="T19" fmla="*/ 84 h 92"/>
                      <a:gd name="T20" fmla="*/ 8 w 82"/>
                      <a:gd name="T21" fmla="*/ 74 h 92"/>
                      <a:gd name="T22" fmla="*/ 17 w 82"/>
                      <a:gd name="T23" fmla="*/ 65 h 92"/>
                      <a:gd name="T24" fmla="*/ 26 w 82"/>
                      <a:gd name="T25" fmla="*/ 74 h 92"/>
                      <a:gd name="T26" fmla="*/ 17 w 82"/>
                      <a:gd name="T27" fmla="*/ 84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2" h="92">
                        <a:moveTo>
                          <a:pt x="82" y="6"/>
                        </a:moveTo>
                        <a:cubicBezTo>
                          <a:pt x="80" y="4"/>
                          <a:pt x="78" y="2"/>
                          <a:pt x="76" y="0"/>
                        </a:cubicBezTo>
                        <a:cubicBezTo>
                          <a:pt x="24" y="59"/>
                          <a:pt x="24" y="59"/>
                          <a:pt x="24" y="59"/>
                        </a:cubicBezTo>
                        <a:cubicBezTo>
                          <a:pt x="22" y="58"/>
                          <a:pt x="20" y="57"/>
                          <a:pt x="17" y="57"/>
                        </a:cubicBezTo>
                        <a:cubicBezTo>
                          <a:pt x="8" y="57"/>
                          <a:pt x="0" y="65"/>
                          <a:pt x="0" y="74"/>
                        </a:cubicBezTo>
                        <a:cubicBezTo>
                          <a:pt x="0" y="84"/>
                          <a:pt x="8" y="92"/>
                          <a:pt x="17" y="92"/>
                        </a:cubicBezTo>
                        <a:cubicBezTo>
                          <a:pt x="27" y="92"/>
                          <a:pt x="34" y="84"/>
                          <a:pt x="34" y="74"/>
                        </a:cubicBezTo>
                        <a:cubicBezTo>
                          <a:pt x="34" y="70"/>
                          <a:pt x="33" y="66"/>
                          <a:pt x="31" y="63"/>
                        </a:cubicBezTo>
                        <a:lnTo>
                          <a:pt x="82" y="6"/>
                        </a:lnTo>
                        <a:close/>
                        <a:moveTo>
                          <a:pt x="17" y="84"/>
                        </a:moveTo>
                        <a:cubicBezTo>
                          <a:pt x="12" y="84"/>
                          <a:pt x="8" y="79"/>
                          <a:pt x="8" y="74"/>
                        </a:cubicBezTo>
                        <a:cubicBezTo>
                          <a:pt x="8" y="69"/>
                          <a:pt x="12" y="65"/>
                          <a:pt x="17" y="65"/>
                        </a:cubicBezTo>
                        <a:cubicBezTo>
                          <a:pt x="22" y="65"/>
                          <a:pt x="26" y="69"/>
                          <a:pt x="26" y="74"/>
                        </a:cubicBezTo>
                        <a:cubicBezTo>
                          <a:pt x="26" y="79"/>
                          <a:pt x="22" y="84"/>
                          <a:pt x="17"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ysClr val="windowText" lastClr="000000"/>
                      </a:solidFill>
                    </a:endParaRPr>
                  </a:p>
                </p:txBody>
              </p:sp>
              <p:sp>
                <p:nvSpPr>
                  <p:cNvPr id="79" name="Freeform 15"/>
                  <p:cNvSpPr>
                    <a:spLocks noEditPoints="1"/>
                  </p:cNvSpPr>
                  <p:nvPr/>
                </p:nvSpPr>
                <p:spPr bwMode="auto">
                  <a:xfrm>
                    <a:off x="3026" y="3049"/>
                    <a:ext cx="129" cy="40"/>
                  </a:xfrm>
                  <a:custGeom>
                    <a:avLst/>
                    <a:gdLst>
                      <a:gd name="T0" fmla="*/ 119 w 136"/>
                      <a:gd name="T1" fmla="*/ 7 h 42"/>
                      <a:gd name="T2" fmla="*/ 103 w 136"/>
                      <a:gd name="T3" fmla="*/ 17 h 42"/>
                      <a:gd name="T4" fmla="*/ 1 w 136"/>
                      <a:gd name="T5" fmla="*/ 0 h 42"/>
                      <a:gd name="T6" fmla="*/ 0 w 136"/>
                      <a:gd name="T7" fmla="*/ 8 h 42"/>
                      <a:gd name="T8" fmla="*/ 102 w 136"/>
                      <a:gd name="T9" fmla="*/ 25 h 42"/>
                      <a:gd name="T10" fmla="*/ 119 w 136"/>
                      <a:gd name="T11" fmla="*/ 42 h 42"/>
                      <a:gd name="T12" fmla="*/ 136 w 136"/>
                      <a:gd name="T13" fmla="*/ 24 h 42"/>
                      <a:gd name="T14" fmla="*/ 119 w 136"/>
                      <a:gd name="T15" fmla="*/ 7 h 42"/>
                      <a:gd name="T16" fmla="*/ 119 w 136"/>
                      <a:gd name="T17" fmla="*/ 34 h 42"/>
                      <a:gd name="T18" fmla="*/ 109 w 136"/>
                      <a:gd name="T19" fmla="*/ 24 h 42"/>
                      <a:gd name="T20" fmla="*/ 119 w 136"/>
                      <a:gd name="T21" fmla="*/ 15 h 42"/>
                      <a:gd name="T22" fmla="*/ 128 w 136"/>
                      <a:gd name="T23" fmla="*/ 24 h 42"/>
                      <a:gd name="T24" fmla="*/ 119 w 136"/>
                      <a:gd name="T25" fmla="*/ 34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6" h="42">
                        <a:moveTo>
                          <a:pt x="119" y="7"/>
                        </a:moveTo>
                        <a:cubicBezTo>
                          <a:pt x="112" y="7"/>
                          <a:pt x="106" y="11"/>
                          <a:pt x="103" y="17"/>
                        </a:cubicBezTo>
                        <a:cubicBezTo>
                          <a:pt x="1" y="0"/>
                          <a:pt x="1" y="0"/>
                          <a:pt x="1" y="0"/>
                        </a:cubicBezTo>
                        <a:cubicBezTo>
                          <a:pt x="1" y="3"/>
                          <a:pt x="0" y="6"/>
                          <a:pt x="0" y="8"/>
                        </a:cubicBezTo>
                        <a:cubicBezTo>
                          <a:pt x="102" y="25"/>
                          <a:pt x="102" y="25"/>
                          <a:pt x="102" y="25"/>
                        </a:cubicBezTo>
                        <a:cubicBezTo>
                          <a:pt x="102" y="34"/>
                          <a:pt x="109" y="42"/>
                          <a:pt x="119" y="42"/>
                        </a:cubicBezTo>
                        <a:cubicBezTo>
                          <a:pt x="128" y="42"/>
                          <a:pt x="136" y="34"/>
                          <a:pt x="136" y="24"/>
                        </a:cubicBezTo>
                        <a:cubicBezTo>
                          <a:pt x="136" y="15"/>
                          <a:pt x="128" y="7"/>
                          <a:pt x="119" y="7"/>
                        </a:cubicBezTo>
                        <a:close/>
                        <a:moveTo>
                          <a:pt x="119" y="34"/>
                        </a:moveTo>
                        <a:cubicBezTo>
                          <a:pt x="114" y="34"/>
                          <a:pt x="109" y="29"/>
                          <a:pt x="109" y="24"/>
                        </a:cubicBezTo>
                        <a:cubicBezTo>
                          <a:pt x="109" y="19"/>
                          <a:pt x="114" y="15"/>
                          <a:pt x="119" y="15"/>
                        </a:cubicBezTo>
                        <a:cubicBezTo>
                          <a:pt x="124" y="15"/>
                          <a:pt x="128" y="19"/>
                          <a:pt x="128" y="24"/>
                        </a:cubicBezTo>
                        <a:cubicBezTo>
                          <a:pt x="128" y="29"/>
                          <a:pt x="124" y="34"/>
                          <a:pt x="119"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ysClr val="windowText" lastClr="000000"/>
                      </a:solidFill>
                    </a:endParaRPr>
                  </a:p>
                </p:txBody>
              </p:sp>
              <p:sp>
                <p:nvSpPr>
                  <p:cNvPr id="80" name="Freeform 16"/>
                  <p:cNvSpPr>
                    <a:spLocks noEditPoints="1"/>
                  </p:cNvSpPr>
                  <p:nvPr/>
                </p:nvSpPr>
                <p:spPr bwMode="auto">
                  <a:xfrm>
                    <a:off x="3000" y="2863"/>
                    <a:ext cx="117" cy="106"/>
                  </a:xfrm>
                  <a:custGeom>
                    <a:avLst/>
                    <a:gdLst>
                      <a:gd name="T0" fmla="*/ 0 w 124"/>
                      <a:gd name="T1" fmla="*/ 105 h 112"/>
                      <a:gd name="T2" fmla="*/ 5 w 124"/>
                      <a:gd name="T3" fmla="*/ 112 h 112"/>
                      <a:gd name="T4" fmla="*/ 98 w 124"/>
                      <a:gd name="T5" fmla="*/ 32 h 112"/>
                      <a:gd name="T6" fmla="*/ 107 w 124"/>
                      <a:gd name="T7" fmla="*/ 35 h 112"/>
                      <a:gd name="T8" fmla="*/ 124 w 124"/>
                      <a:gd name="T9" fmla="*/ 18 h 112"/>
                      <a:gd name="T10" fmla="*/ 107 w 124"/>
                      <a:gd name="T11" fmla="*/ 0 h 112"/>
                      <a:gd name="T12" fmla="*/ 90 w 124"/>
                      <a:gd name="T13" fmla="*/ 18 h 112"/>
                      <a:gd name="T14" fmla="*/ 92 w 124"/>
                      <a:gd name="T15" fmla="*/ 27 h 112"/>
                      <a:gd name="T16" fmla="*/ 0 w 124"/>
                      <a:gd name="T17" fmla="*/ 105 h 112"/>
                      <a:gd name="T18" fmla="*/ 107 w 124"/>
                      <a:gd name="T19" fmla="*/ 8 h 112"/>
                      <a:gd name="T20" fmla="*/ 116 w 124"/>
                      <a:gd name="T21" fmla="*/ 18 h 112"/>
                      <a:gd name="T22" fmla="*/ 107 w 124"/>
                      <a:gd name="T23" fmla="*/ 27 h 112"/>
                      <a:gd name="T24" fmla="*/ 98 w 124"/>
                      <a:gd name="T25" fmla="*/ 18 h 112"/>
                      <a:gd name="T26" fmla="*/ 107 w 124"/>
                      <a:gd name="T27" fmla="*/ 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4" h="112">
                        <a:moveTo>
                          <a:pt x="0" y="105"/>
                        </a:moveTo>
                        <a:cubicBezTo>
                          <a:pt x="2" y="107"/>
                          <a:pt x="3" y="109"/>
                          <a:pt x="5" y="112"/>
                        </a:cubicBezTo>
                        <a:cubicBezTo>
                          <a:pt x="98" y="32"/>
                          <a:pt x="98" y="32"/>
                          <a:pt x="98" y="32"/>
                        </a:cubicBezTo>
                        <a:cubicBezTo>
                          <a:pt x="101" y="34"/>
                          <a:pt x="104" y="35"/>
                          <a:pt x="107" y="35"/>
                        </a:cubicBezTo>
                        <a:cubicBezTo>
                          <a:pt x="117" y="35"/>
                          <a:pt x="124" y="27"/>
                          <a:pt x="124" y="18"/>
                        </a:cubicBezTo>
                        <a:cubicBezTo>
                          <a:pt x="124" y="8"/>
                          <a:pt x="117" y="0"/>
                          <a:pt x="107" y="0"/>
                        </a:cubicBezTo>
                        <a:cubicBezTo>
                          <a:pt x="97" y="0"/>
                          <a:pt x="90" y="8"/>
                          <a:pt x="90" y="18"/>
                        </a:cubicBezTo>
                        <a:cubicBezTo>
                          <a:pt x="90" y="21"/>
                          <a:pt x="91" y="24"/>
                          <a:pt x="92" y="27"/>
                        </a:cubicBezTo>
                        <a:lnTo>
                          <a:pt x="0" y="105"/>
                        </a:lnTo>
                        <a:close/>
                        <a:moveTo>
                          <a:pt x="107" y="8"/>
                        </a:moveTo>
                        <a:cubicBezTo>
                          <a:pt x="112" y="8"/>
                          <a:pt x="116" y="12"/>
                          <a:pt x="116" y="18"/>
                        </a:cubicBezTo>
                        <a:cubicBezTo>
                          <a:pt x="116" y="23"/>
                          <a:pt x="112" y="27"/>
                          <a:pt x="107" y="27"/>
                        </a:cubicBezTo>
                        <a:cubicBezTo>
                          <a:pt x="102" y="27"/>
                          <a:pt x="98" y="23"/>
                          <a:pt x="98" y="18"/>
                        </a:cubicBezTo>
                        <a:cubicBezTo>
                          <a:pt x="98" y="12"/>
                          <a:pt x="102" y="8"/>
                          <a:pt x="107"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ysClr val="windowText" lastClr="000000"/>
                      </a:solidFill>
                    </a:endParaRPr>
                  </a:p>
                </p:txBody>
              </p:sp>
              <p:sp>
                <p:nvSpPr>
                  <p:cNvPr id="81" name="Freeform 17"/>
                  <p:cNvSpPr>
                    <a:spLocks noEditPoints="1"/>
                  </p:cNvSpPr>
                  <p:nvPr/>
                </p:nvSpPr>
                <p:spPr bwMode="auto">
                  <a:xfrm>
                    <a:off x="2754" y="2930"/>
                    <a:ext cx="74" cy="54"/>
                  </a:xfrm>
                  <a:custGeom>
                    <a:avLst/>
                    <a:gdLst>
                      <a:gd name="T0" fmla="*/ 18 w 78"/>
                      <a:gd name="T1" fmla="*/ 35 h 57"/>
                      <a:gd name="T2" fmla="*/ 30 w 78"/>
                      <a:gd name="T3" fmla="*/ 30 h 57"/>
                      <a:gd name="T4" fmla="*/ 74 w 78"/>
                      <a:gd name="T5" fmla="*/ 57 h 57"/>
                      <a:gd name="T6" fmla="*/ 78 w 78"/>
                      <a:gd name="T7" fmla="*/ 50 h 57"/>
                      <a:gd name="T8" fmla="*/ 34 w 78"/>
                      <a:gd name="T9" fmla="*/ 23 h 57"/>
                      <a:gd name="T10" fmla="*/ 35 w 78"/>
                      <a:gd name="T11" fmla="*/ 17 h 57"/>
                      <a:gd name="T12" fmla="*/ 18 w 78"/>
                      <a:gd name="T13" fmla="*/ 0 h 57"/>
                      <a:gd name="T14" fmla="*/ 0 w 78"/>
                      <a:gd name="T15" fmla="*/ 17 h 57"/>
                      <a:gd name="T16" fmla="*/ 18 w 78"/>
                      <a:gd name="T17" fmla="*/ 35 h 57"/>
                      <a:gd name="T18" fmla="*/ 18 w 78"/>
                      <a:gd name="T19" fmla="*/ 8 h 57"/>
                      <a:gd name="T20" fmla="*/ 27 w 78"/>
                      <a:gd name="T21" fmla="*/ 17 h 57"/>
                      <a:gd name="T22" fmla="*/ 18 w 78"/>
                      <a:gd name="T23" fmla="*/ 27 h 57"/>
                      <a:gd name="T24" fmla="*/ 8 w 78"/>
                      <a:gd name="T25" fmla="*/ 17 h 57"/>
                      <a:gd name="T26" fmla="*/ 18 w 78"/>
                      <a:gd name="T27" fmla="*/ 8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8" h="57">
                        <a:moveTo>
                          <a:pt x="18" y="35"/>
                        </a:moveTo>
                        <a:cubicBezTo>
                          <a:pt x="22" y="35"/>
                          <a:pt x="26" y="33"/>
                          <a:pt x="30" y="30"/>
                        </a:cubicBezTo>
                        <a:cubicBezTo>
                          <a:pt x="74" y="57"/>
                          <a:pt x="74" y="57"/>
                          <a:pt x="74" y="57"/>
                        </a:cubicBezTo>
                        <a:cubicBezTo>
                          <a:pt x="75" y="54"/>
                          <a:pt x="77" y="52"/>
                          <a:pt x="78" y="50"/>
                        </a:cubicBezTo>
                        <a:cubicBezTo>
                          <a:pt x="34" y="23"/>
                          <a:pt x="34" y="23"/>
                          <a:pt x="34" y="23"/>
                        </a:cubicBezTo>
                        <a:cubicBezTo>
                          <a:pt x="35" y="21"/>
                          <a:pt x="35" y="19"/>
                          <a:pt x="35" y="17"/>
                        </a:cubicBezTo>
                        <a:cubicBezTo>
                          <a:pt x="35" y="8"/>
                          <a:pt x="27" y="0"/>
                          <a:pt x="18" y="0"/>
                        </a:cubicBezTo>
                        <a:cubicBezTo>
                          <a:pt x="8" y="0"/>
                          <a:pt x="0" y="8"/>
                          <a:pt x="0" y="17"/>
                        </a:cubicBezTo>
                        <a:cubicBezTo>
                          <a:pt x="0" y="27"/>
                          <a:pt x="8" y="35"/>
                          <a:pt x="18" y="35"/>
                        </a:cubicBezTo>
                        <a:close/>
                        <a:moveTo>
                          <a:pt x="18" y="8"/>
                        </a:moveTo>
                        <a:cubicBezTo>
                          <a:pt x="23" y="8"/>
                          <a:pt x="27" y="12"/>
                          <a:pt x="27" y="17"/>
                        </a:cubicBezTo>
                        <a:cubicBezTo>
                          <a:pt x="27" y="23"/>
                          <a:pt x="23" y="27"/>
                          <a:pt x="18" y="27"/>
                        </a:cubicBezTo>
                        <a:cubicBezTo>
                          <a:pt x="13" y="27"/>
                          <a:pt x="8" y="23"/>
                          <a:pt x="8" y="17"/>
                        </a:cubicBezTo>
                        <a:cubicBezTo>
                          <a:pt x="8" y="12"/>
                          <a:pt x="13" y="8"/>
                          <a:pt x="18"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ysClr val="windowText" lastClr="000000"/>
                      </a:solidFill>
                    </a:endParaRPr>
                  </a:p>
                </p:txBody>
              </p:sp>
              <p:sp>
                <p:nvSpPr>
                  <p:cNvPr id="82" name="Freeform 18"/>
                  <p:cNvSpPr>
                    <a:spLocks noEditPoints="1"/>
                  </p:cNvSpPr>
                  <p:nvPr/>
                </p:nvSpPr>
                <p:spPr bwMode="auto">
                  <a:xfrm>
                    <a:off x="2969" y="2870"/>
                    <a:ext cx="49" cy="72"/>
                  </a:xfrm>
                  <a:custGeom>
                    <a:avLst/>
                    <a:gdLst>
                      <a:gd name="T0" fmla="*/ 0 w 52"/>
                      <a:gd name="T1" fmla="*/ 72 h 76"/>
                      <a:gd name="T2" fmla="*/ 7 w 52"/>
                      <a:gd name="T3" fmla="*/ 76 h 76"/>
                      <a:gd name="T4" fmla="*/ 30 w 52"/>
                      <a:gd name="T5" fmla="*/ 34 h 76"/>
                      <a:gd name="T6" fmla="*/ 34 w 52"/>
                      <a:gd name="T7" fmla="*/ 35 h 76"/>
                      <a:gd name="T8" fmla="*/ 52 w 52"/>
                      <a:gd name="T9" fmla="*/ 18 h 76"/>
                      <a:gd name="T10" fmla="*/ 34 w 52"/>
                      <a:gd name="T11" fmla="*/ 0 h 76"/>
                      <a:gd name="T12" fmla="*/ 17 w 52"/>
                      <a:gd name="T13" fmla="*/ 18 h 76"/>
                      <a:gd name="T14" fmla="*/ 23 w 52"/>
                      <a:gd name="T15" fmla="*/ 31 h 76"/>
                      <a:gd name="T16" fmla="*/ 0 w 52"/>
                      <a:gd name="T17" fmla="*/ 72 h 76"/>
                      <a:gd name="T18" fmla="*/ 34 w 52"/>
                      <a:gd name="T19" fmla="*/ 8 h 76"/>
                      <a:gd name="T20" fmla="*/ 44 w 52"/>
                      <a:gd name="T21" fmla="*/ 18 h 76"/>
                      <a:gd name="T22" fmla="*/ 34 w 52"/>
                      <a:gd name="T23" fmla="*/ 27 h 76"/>
                      <a:gd name="T24" fmla="*/ 25 w 52"/>
                      <a:gd name="T25" fmla="*/ 18 h 76"/>
                      <a:gd name="T26" fmla="*/ 34 w 52"/>
                      <a:gd name="T27" fmla="*/ 8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2" h="76">
                        <a:moveTo>
                          <a:pt x="0" y="72"/>
                        </a:moveTo>
                        <a:cubicBezTo>
                          <a:pt x="2" y="74"/>
                          <a:pt x="5" y="75"/>
                          <a:pt x="7" y="76"/>
                        </a:cubicBezTo>
                        <a:cubicBezTo>
                          <a:pt x="30" y="34"/>
                          <a:pt x="30" y="34"/>
                          <a:pt x="30" y="34"/>
                        </a:cubicBezTo>
                        <a:cubicBezTo>
                          <a:pt x="31" y="35"/>
                          <a:pt x="33" y="35"/>
                          <a:pt x="34" y="35"/>
                        </a:cubicBezTo>
                        <a:cubicBezTo>
                          <a:pt x="44" y="35"/>
                          <a:pt x="52" y="27"/>
                          <a:pt x="52" y="18"/>
                        </a:cubicBezTo>
                        <a:cubicBezTo>
                          <a:pt x="52" y="8"/>
                          <a:pt x="44" y="0"/>
                          <a:pt x="34" y="0"/>
                        </a:cubicBezTo>
                        <a:cubicBezTo>
                          <a:pt x="25" y="0"/>
                          <a:pt x="17" y="8"/>
                          <a:pt x="17" y="18"/>
                        </a:cubicBezTo>
                        <a:cubicBezTo>
                          <a:pt x="17" y="23"/>
                          <a:pt x="19" y="27"/>
                          <a:pt x="23" y="31"/>
                        </a:cubicBezTo>
                        <a:lnTo>
                          <a:pt x="0" y="72"/>
                        </a:lnTo>
                        <a:close/>
                        <a:moveTo>
                          <a:pt x="34" y="8"/>
                        </a:moveTo>
                        <a:cubicBezTo>
                          <a:pt x="39" y="8"/>
                          <a:pt x="44" y="13"/>
                          <a:pt x="44" y="18"/>
                        </a:cubicBezTo>
                        <a:cubicBezTo>
                          <a:pt x="44" y="23"/>
                          <a:pt x="39" y="27"/>
                          <a:pt x="34" y="27"/>
                        </a:cubicBezTo>
                        <a:cubicBezTo>
                          <a:pt x="29" y="27"/>
                          <a:pt x="25" y="23"/>
                          <a:pt x="25" y="18"/>
                        </a:cubicBezTo>
                        <a:cubicBezTo>
                          <a:pt x="25" y="13"/>
                          <a:pt x="29" y="8"/>
                          <a:pt x="3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ysClr val="windowText" lastClr="000000"/>
                      </a:solidFill>
                    </a:endParaRPr>
                  </a:p>
                </p:txBody>
              </p:sp>
              <p:sp>
                <p:nvSpPr>
                  <p:cNvPr id="83" name="Freeform 19"/>
                  <p:cNvSpPr>
                    <a:spLocks noEditPoints="1"/>
                  </p:cNvSpPr>
                  <p:nvPr/>
                </p:nvSpPr>
                <p:spPr bwMode="auto">
                  <a:xfrm>
                    <a:off x="2864" y="3141"/>
                    <a:ext cx="40" cy="128"/>
                  </a:xfrm>
                  <a:custGeom>
                    <a:avLst/>
                    <a:gdLst>
                      <a:gd name="T0" fmla="*/ 25 w 43"/>
                      <a:gd name="T1" fmla="*/ 102 h 135"/>
                      <a:gd name="T2" fmla="*/ 43 w 43"/>
                      <a:gd name="T3" fmla="*/ 2 h 135"/>
                      <a:gd name="T4" fmla="*/ 35 w 43"/>
                      <a:gd name="T5" fmla="*/ 0 h 135"/>
                      <a:gd name="T6" fmla="*/ 17 w 43"/>
                      <a:gd name="T7" fmla="*/ 100 h 135"/>
                      <a:gd name="T8" fmla="*/ 17 w 43"/>
                      <a:gd name="T9" fmla="*/ 100 h 135"/>
                      <a:gd name="T10" fmla="*/ 0 w 43"/>
                      <a:gd name="T11" fmla="*/ 117 h 135"/>
                      <a:gd name="T12" fmla="*/ 17 w 43"/>
                      <a:gd name="T13" fmla="*/ 135 h 135"/>
                      <a:gd name="T14" fmla="*/ 34 w 43"/>
                      <a:gd name="T15" fmla="*/ 117 h 135"/>
                      <a:gd name="T16" fmla="*/ 25 w 43"/>
                      <a:gd name="T17" fmla="*/ 102 h 135"/>
                      <a:gd name="T18" fmla="*/ 17 w 43"/>
                      <a:gd name="T19" fmla="*/ 127 h 135"/>
                      <a:gd name="T20" fmla="*/ 8 w 43"/>
                      <a:gd name="T21" fmla="*/ 117 h 135"/>
                      <a:gd name="T22" fmla="*/ 17 w 43"/>
                      <a:gd name="T23" fmla="*/ 108 h 135"/>
                      <a:gd name="T24" fmla="*/ 26 w 43"/>
                      <a:gd name="T25" fmla="*/ 117 h 135"/>
                      <a:gd name="T26" fmla="*/ 17 w 43"/>
                      <a:gd name="T27"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 h="135">
                        <a:moveTo>
                          <a:pt x="25" y="102"/>
                        </a:moveTo>
                        <a:cubicBezTo>
                          <a:pt x="43" y="2"/>
                          <a:pt x="43" y="2"/>
                          <a:pt x="43" y="2"/>
                        </a:cubicBezTo>
                        <a:cubicBezTo>
                          <a:pt x="40" y="1"/>
                          <a:pt x="37" y="1"/>
                          <a:pt x="35" y="0"/>
                        </a:cubicBezTo>
                        <a:cubicBezTo>
                          <a:pt x="17" y="100"/>
                          <a:pt x="17" y="100"/>
                          <a:pt x="17" y="100"/>
                        </a:cubicBezTo>
                        <a:cubicBezTo>
                          <a:pt x="17" y="100"/>
                          <a:pt x="17" y="100"/>
                          <a:pt x="17" y="100"/>
                        </a:cubicBezTo>
                        <a:cubicBezTo>
                          <a:pt x="7" y="100"/>
                          <a:pt x="0" y="108"/>
                          <a:pt x="0" y="117"/>
                        </a:cubicBezTo>
                        <a:cubicBezTo>
                          <a:pt x="0" y="127"/>
                          <a:pt x="7" y="135"/>
                          <a:pt x="17" y="135"/>
                        </a:cubicBezTo>
                        <a:cubicBezTo>
                          <a:pt x="27" y="135"/>
                          <a:pt x="34" y="127"/>
                          <a:pt x="34" y="117"/>
                        </a:cubicBezTo>
                        <a:cubicBezTo>
                          <a:pt x="34" y="111"/>
                          <a:pt x="30" y="105"/>
                          <a:pt x="25" y="102"/>
                        </a:cubicBezTo>
                        <a:close/>
                        <a:moveTo>
                          <a:pt x="17" y="127"/>
                        </a:moveTo>
                        <a:cubicBezTo>
                          <a:pt x="12" y="127"/>
                          <a:pt x="8" y="122"/>
                          <a:pt x="8" y="117"/>
                        </a:cubicBezTo>
                        <a:cubicBezTo>
                          <a:pt x="8" y="112"/>
                          <a:pt x="12" y="108"/>
                          <a:pt x="17" y="108"/>
                        </a:cubicBezTo>
                        <a:cubicBezTo>
                          <a:pt x="22" y="108"/>
                          <a:pt x="26" y="112"/>
                          <a:pt x="26" y="117"/>
                        </a:cubicBezTo>
                        <a:cubicBezTo>
                          <a:pt x="26" y="122"/>
                          <a:pt x="22" y="127"/>
                          <a:pt x="17" y="1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ysClr val="windowText" lastClr="000000"/>
                      </a:solidFill>
                    </a:endParaRPr>
                  </a:p>
                </p:txBody>
              </p:sp>
              <p:sp>
                <p:nvSpPr>
                  <p:cNvPr id="84" name="Freeform 20"/>
                  <p:cNvSpPr>
                    <a:spLocks noEditPoints="1"/>
                  </p:cNvSpPr>
                  <p:nvPr/>
                </p:nvSpPr>
                <p:spPr bwMode="auto">
                  <a:xfrm>
                    <a:off x="2842" y="2854"/>
                    <a:ext cx="44" cy="82"/>
                  </a:xfrm>
                  <a:custGeom>
                    <a:avLst/>
                    <a:gdLst>
                      <a:gd name="T0" fmla="*/ 17 w 46"/>
                      <a:gd name="T1" fmla="*/ 35 h 86"/>
                      <a:gd name="T2" fmla="*/ 20 w 46"/>
                      <a:gd name="T3" fmla="*/ 35 h 86"/>
                      <a:gd name="T4" fmla="*/ 38 w 46"/>
                      <a:gd name="T5" fmla="*/ 86 h 86"/>
                      <a:gd name="T6" fmla="*/ 46 w 46"/>
                      <a:gd name="T7" fmla="*/ 83 h 86"/>
                      <a:gd name="T8" fmla="*/ 27 w 46"/>
                      <a:gd name="T9" fmla="*/ 32 h 86"/>
                      <a:gd name="T10" fmla="*/ 34 w 46"/>
                      <a:gd name="T11" fmla="*/ 18 h 86"/>
                      <a:gd name="T12" fmla="*/ 17 w 46"/>
                      <a:gd name="T13" fmla="*/ 0 h 86"/>
                      <a:gd name="T14" fmla="*/ 0 w 46"/>
                      <a:gd name="T15" fmla="*/ 18 h 86"/>
                      <a:gd name="T16" fmla="*/ 17 w 46"/>
                      <a:gd name="T17" fmla="*/ 35 h 86"/>
                      <a:gd name="T18" fmla="*/ 17 w 46"/>
                      <a:gd name="T19" fmla="*/ 8 h 86"/>
                      <a:gd name="T20" fmla="*/ 26 w 46"/>
                      <a:gd name="T21" fmla="*/ 18 h 86"/>
                      <a:gd name="T22" fmla="*/ 17 w 46"/>
                      <a:gd name="T23" fmla="*/ 27 h 86"/>
                      <a:gd name="T24" fmla="*/ 8 w 46"/>
                      <a:gd name="T25" fmla="*/ 18 h 86"/>
                      <a:gd name="T26" fmla="*/ 17 w 46"/>
                      <a:gd name="T27" fmla="*/ 8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6" h="86">
                        <a:moveTo>
                          <a:pt x="17" y="35"/>
                        </a:moveTo>
                        <a:cubicBezTo>
                          <a:pt x="18" y="35"/>
                          <a:pt x="19" y="35"/>
                          <a:pt x="20" y="35"/>
                        </a:cubicBezTo>
                        <a:cubicBezTo>
                          <a:pt x="38" y="86"/>
                          <a:pt x="38" y="86"/>
                          <a:pt x="38" y="86"/>
                        </a:cubicBezTo>
                        <a:cubicBezTo>
                          <a:pt x="41" y="84"/>
                          <a:pt x="43" y="84"/>
                          <a:pt x="46" y="83"/>
                        </a:cubicBezTo>
                        <a:cubicBezTo>
                          <a:pt x="27" y="32"/>
                          <a:pt x="27" y="32"/>
                          <a:pt x="27" y="32"/>
                        </a:cubicBezTo>
                        <a:cubicBezTo>
                          <a:pt x="32" y="29"/>
                          <a:pt x="34" y="24"/>
                          <a:pt x="34" y="18"/>
                        </a:cubicBezTo>
                        <a:cubicBezTo>
                          <a:pt x="34" y="8"/>
                          <a:pt x="27" y="0"/>
                          <a:pt x="17" y="0"/>
                        </a:cubicBezTo>
                        <a:cubicBezTo>
                          <a:pt x="7" y="0"/>
                          <a:pt x="0" y="8"/>
                          <a:pt x="0" y="18"/>
                        </a:cubicBezTo>
                        <a:cubicBezTo>
                          <a:pt x="0" y="27"/>
                          <a:pt x="7" y="35"/>
                          <a:pt x="17" y="35"/>
                        </a:cubicBezTo>
                        <a:close/>
                        <a:moveTo>
                          <a:pt x="17" y="8"/>
                        </a:moveTo>
                        <a:cubicBezTo>
                          <a:pt x="22" y="8"/>
                          <a:pt x="26" y="13"/>
                          <a:pt x="26" y="18"/>
                        </a:cubicBezTo>
                        <a:cubicBezTo>
                          <a:pt x="26" y="23"/>
                          <a:pt x="22" y="27"/>
                          <a:pt x="17" y="27"/>
                        </a:cubicBezTo>
                        <a:cubicBezTo>
                          <a:pt x="12" y="27"/>
                          <a:pt x="8" y="23"/>
                          <a:pt x="8" y="18"/>
                        </a:cubicBezTo>
                        <a:cubicBezTo>
                          <a:pt x="8" y="13"/>
                          <a:pt x="12" y="8"/>
                          <a:pt x="17"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ysClr val="windowText" lastClr="000000"/>
                      </a:solidFill>
                    </a:endParaRPr>
                  </a:p>
                </p:txBody>
              </p:sp>
              <p:sp>
                <p:nvSpPr>
                  <p:cNvPr id="85" name="Freeform 21"/>
                  <p:cNvSpPr>
                    <a:spLocks noEditPoints="1"/>
                  </p:cNvSpPr>
                  <p:nvPr/>
                </p:nvSpPr>
                <p:spPr bwMode="auto">
                  <a:xfrm>
                    <a:off x="2781" y="2810"/>
                    <a:ext cx="87" cy="134"/>
                  </a:xfrm>
                  <a:custGeom>
                    <a:avLst/>
                    <a:gdLst>
                      <a:gd name="T0" fmla="*/ 17 w 92"/>
                      <a:gd name="T1" fmla="*/ 35 h 142"/>
                      <a:gd name="T2" fmla="*/ 21 w 92"/>
                      <a:gd name="T3" fmla="*/ 34 h 142"/>
                      <a:gd name="T4" fmla="*/ 85 w 92"/>
                      <a:gd name="T5" fmla="*/ 142 h 142"/>
                      <a:gd name="T6" fmla="*/ 92 w 92"/>
                      <a:gd name="T7" fmla="*/ 138 h 142"/>
                      <a:gd name="T8" fmla="*/ 28 w 92"/>
                      <a:gd name="T9" fmla="*/ 31 h 142"/>
                      <a:gd name="T10" fmla="*/ 34 w 92"/>
                      <a:gd name="T11" fmla="*/ 17 h 142"/>
                      <a:gd name="T12" fmla="*/ 17 w 92"/>
                      <a:gd name="T13" fmla="*/ 0 h 142"/>
                      <a:gd name="T14" fmla="*/ 0 w 92"/>
                      <a:gd name="T15" fmla="*/ 17 h 142"/>
                      <a:gd name="T16" fmla="*/ 17 w 92"/>
                      <a:gd name="T17" fmla="*/ 35 h 142"/>
                      <a:gd name="T18" fmla="*/ 17 w 92"/>
                      <a:gd name="T19" fmla="*/ 8 h 142"/>
                      <a:gd name="T20" fmla="*/ 26 w 92"/>
                      <a:gd name="T21" fmla="*/ 17 h 142"/>
                      <a:gd name="T22" fmla="*/ 17 w 92"/>
                      <a:gd name="T23" fmla="*/ 27 h 142"/>
                      <a:gd name="T24" fmla="*/ 8 w 92"/>
                      <a:gd name="T25" fmla="*/ 17 h 142"/>
                      <a:gd name="T26" fmla="*/ 17 w 92"/>
                      <a:gd name="T27" fmla="*/ 8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2" h="142">
                        <a:moveTo>
                          <a:pt x="17" y="35"/>
                        </a:moveTo>
                        <a:cubicBezTo>
                          <a:pt x="18" y="35"/>
                          <a:pt x="19" y="34"/>
                          <a:pt x="21" y="34"/>
                        </a:cubicBezTo>
                        <a:cubicBezTo>
                          <a:pt x="85" y="142"/>
                          <a:pt x="85" y="142"/>
                          <a:pt x="85" y="142"/>
                        </a:cubicBezTo>
                        <a:cubicBezTo>
                          <a:pt x="87" y="141"/>
                          <a:pt x="89" y="139"/>
                          <a:pt x="92" y="138"/>
                        </a:cubicBezTo>
                        <a:cubicBezTo>
                          <a:pt x="28" y="31"/>
                          <a:pt x="28" y="31"/>
                          <a:pt x="28" y="31"/>
                        </a:cubicBezTo>
                        <a:cubicBezTo>
                          <a:pt x="32" y="27"/>
                          <a:pt x="34" y="23"/>
                          <a:pt x="34" y="17"/>
                        </a:cubicBezTo>
                        <a:cubicBezTo>
                          <a:pt x="34" y="8"/>
                          <a:pt x="27" y="0"/>
                          <a:pt x="17" y="0"/>
                        </a:cubicBezTo>
                        <a:cubicBezTo>
                          <a:pt x="7" y="0"/>
                          <a:pt x="0" y="8"/>
                          <a:pt x="0" y="17"/>
                        </a:cubicBezTo>
                        <a:cubicBezTo>
                          <a:pt x="0" y="27"/>
                          <a:pt x="7" y="35"/>
                          <a:pt x="17" y="35"/>
                        </a:cubicBezTo>
                        <a:close/>
                        <a:moveTo>
                          <a:pt x="17" y="8"/>
                        </a:moveTo>
                        <a:cubicBezTo>
                          <a:pt x="22" y="8"/>
                          <a:pt x="26" y="12"/>
                          <a:pt x="26" y="17"/>
                        </a:cubicBezTo>
                        <a:cubicBezTo>
                          <a:pt x="26" y="22"/>
                          <a:pt x="22" y="27"/>
                          <a:pt x="17" y="27"/>
                        </a:cubicBezTo>
                        <a:cubicBezTo>
                          <a:pt x="12" y="27"/>
                          <a:pt x="8" y="22"/>
                          <a:pt x="8" y="17"/>
                        </a:cubicBezTo>
                        <a:cubicBezTo>
                          <a:pt x="8" y="12"/>
                          <a:pt x="12" y="8"/>
                          <a:pt x="17"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ysClr val="windowText" lastClr="000000"/>
                      </a:solidFill>
                    </a:endParaRPr>
                  </a:p>
                </p:txBody>
              </p:sp>
              <p:sp>
                <p:nvSpPr>
                  <p:cNvPr id="86" name="Freeform 22"/>
                  <p:cNvSpPr>
                    <a:spLocks noEditPoints="1"/>
                  </p:cNvSpPr>
                  <p:nvPr/>
                </p:nvSpPr>
                <p:spPr bwMode="auto">
                  <a:xfrm>
                    <a:off x="2670" y="3020"/>
                    <a:ext cx="141" cy="32"/>
                  </a:xfrm>
                  <a:custGeom>
                    <a:avLst/>
                    <a:gdLst>
                      <a:gd name="T0" fmla="*/ 149 w 149"/>
                      <a:gd name="T1" fmla="*/ 17 h 34"/>
                      <a:gd name="T2" fmla="*/ 149 w 149"/>
                      <a:gd name="T3" fmla="*/ 13 h 34"/>
                      <a:gd name="T4" fmla="*/ 35 w 149"/>
                      <a:gd name="T5" fmla="*/ 13 h 34"/>
                      <a:gd name="T6" fmla="*/ 18 w 149"/>
                      <a:gd name="T7" fmla="*/ 0 h 34"/>
                      <a:gd name="T8" fmla="*/ 0 w 149"/>
                      <a:gd name="T9" fmla="*/ 17 h 34"/>
                      <a:gd name="T10" fmla="*/ 18 w 149"/>
                      <a:gd name="T11" fmla="*/ 34 h 34"/>
                      <a:gd name="T12" fmla="*/ 35 w 149"/>
                      <a:gd name="T13" fmla="*/ 21 h 34"/>
                      <a:gd name="T14" fmla="*/ 149 w 149"/>
                      <a:gd name="T15" fmla="*/ 21 h 34"/>
                      <a:gd name="T16" fmla="*/ 149 w 149"/>
                      <a:gd name="T17" fmla="*/ 17 h 34"/>
                      <a:gd name="T18" fmla="*/ 18 w 149"/>
                      <a:gd name="T19" fmla="*/ 26 h 34"/>
                      <a:gd name="T20" fmla="*/ 8 w 149"/>
                      <a:gd name="T21" fmla="*/ 17 h 34"/>
                      <a:gd name="T22" fmla="*/ 18 w 149"/>
                      <a:gd name="T23" fmla="*/ 8 h 34"/>
                      <a:gd name="T24" fmla="*/ 27 w 149"/>
                      <a:gd name="T25" fmla="*/ 17 h 34"/>
                      <a:gd name="T26" fmla="*/ 18 w 149"/>
                      <a:gd name="T27" fmla="*/ 26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9" h="34">
                        <a:moveTo>
                          <a:pt x="149" y="17"/>
                        </a:moveTo>
                        <a:cubicBezTo>
                          <a:pt x="149" y="16"/>
                          <a:pt x="149" y="14"/>
                          <a:pt x="149" y="13"/>
                        </a:cubicBezTo>
                        <a:cubicBezTo>
                          <a:pt x="35" y="13"/>
                          <a:pt x="35" y="13"/>
                          <a:pt x="35" y="13"/>
                        </a:cubicBezTo>
                        <a:cubicBezTo>
                          <a:pt x="33" y="5"/>
                          <a:pt x="26" y="0"/>
                          <a:pt x="18" y="0"/>
                        </a:cubicBezTo>
                        <a:cubicBezTo>
                          <a:pt x="8" y="0"/>
                          <a:pt x="0" y="7"/>
                          <a:pt x="0" y="17"/>
                        </a:cubicBezTo>
                        <a:cubicBezTo>
                          <a:pt x="0" y="27"/>
                          <a:pt x="8" y="34"/>
                          <a:pt x="18" y="34"/>
                        </a:cubicBezTo>
                        <a:cubicBezTo>
                          <a:pt x="26" y="34"/>
                          <a:pt x="33" y="29"/>
                          <a:pt x="35" y="21"/>
                        </a:cubicBezTo>
                        <a:cubicBezTo>
                          <a:pt x="149" y="21"/>
                          <a:pt x="149" y="21"/>
                          <a:pt x="149" y="21"/>
                        </a:cubicBezTo>
                        <a:cubicBezTo>
                          <a:pt x="149" y="20"/>
                          <a:pt x="149" y="18"/>
                          <a:pt x="149" y="17"/>
                        </a:cubicBezTo>
                        <a:close/>
                        <a:moveTo>
                          <a:pt x="18" y="26"/>
                        </a:moveTo>
                        <a:cubicBezTo>
                          <a:pt x="13" y="26"/>
                          <a:pt x="8" y="22"/>
                          <a:pt x="8" y="17"/>
                        </a:cubicBezTo>
                        <a:cubicBezTo>
                          <a:pt x="8" y="12"/>
                          <a:pt x="13" y="8"/>
                          <a:pt x="18" y="8"/>
                        </a:cubicBezTo>
                        <a:cubicBezTo>
                          <a:pt x="23" y="8"/>
                          <a:pt x="27" y="12"/>
                          <a:pt x="27" y="17"/>
                        </a:cubicBezTo>
                        <a:cubicBezTo>
                          <a:pt x="27" y="22"/>
                          <a:pt x="23" y="26"/>
                          <a:pt x="18"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ysClr val="windowText" lastClr="000000"/>
                      </a:solidFill>
                    </a:endParaRPr>
                  </a:p>
                </p:txBody>
              </p:sp>
              <p:sp>
                <p:nvSpPr>
                  <p:cNvPr id="87" name="Freeform 23"/>
                  <p:cNvSpPr>
                    <a:spLocks noEditPoints="1"/>
                  </p:cNvSpPr>
                  <p:nvPr/>
                </p:nvSpPr>
                <p:spPr bwMode="auto">
                  <a:xfrm>
                    <a:off x="2936" y="3141"/>
                    <a:ext cx="36" cy="99"/>
                  </a:xfrm>
                  <a:custGeom>
                    <a:avLst/>
                    <a:gdLst>
                      <a:gd name="T0" fmla="*/ 21 w 38"/>
                      <a:gd name="T1" fmla="*/ 69 h 104"/>
                      <a:gd name="T2" fmla="*/ 8 w 38"/>
                      <a:gd name="T3" fmla="*/ 0 h 104"/>
                      <a:gd name="T4" fmla="*/ 0 w 38"/>
                      <a:gd name="T5" fmla="*/ 2 h 104"/>
                      <a:gd name="T6" fmla="*/ 13 w 38"/>
                      <a:gd name="T7" fmla="*/ 71 h 104"/>
                      <a:gd name="T8" fmla="*/ 3 w 38"/>
                      <a:gd name="T9" fmla="*/ 86 h 104"/>
                      <a:gd name="T10" fmla="*/ 20 w 38"/>
                      <a:gd name="T11" fmla="*/ 104 h 104"/>
                      <a:gd name="T12" fmla="*/ 38 w 38"/>
                      <a:gd name="T13" fmla="*/ 86 h 104"/>
                      <a:gd name="T14" fmla="*/ 21 w 38"/>
                      <a:gd name="T15" fmla="*/ 69 h 104"/>
                      <a:gd name="T16" fmla="*/ 20 w 38"/>
                      <a:gd name="T17" fmla="*/ 96 h 104"/>
                      <a:gd name="T18" fmla="*/ 11 w 38"/>
                      <a:gd name="T19" fmla="*/ 86 h 104"/>
                      <a:gd name="T20" fmla="*/ 20 w 38"/>
                      <a:gd name="T21" fmla="*/ 77 h 104"/>
                      <a:gd name="T22" fmla="*/ 30 w 38"/>
                      <a:gd name="T23" fmla="*/ 86 h 104"/>
                      <a:gd name="T24" fmla="*/ 20 w 38"/>
                      <a:gd name="T25" fmla="*/ 96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104">
                        <a:moveTo>
                          <a:pt x="21" y="69"/>
                        </a:moveTo>
                        <a:cubicBezTo>
                          <a:pt x="8" y="0"/>
                          <a:pt x="8" y="0"/>
                          <a:pt x="8" y="0"/>
                        </a:cubicBezTo>
                        <a:cubicBezTo>
                          <a:pt x="5" y="1"/>
                          <a:pt x="3" y="1"/>
                          <a:pt x="0" y="2"/>
                        </a:cubicBezTo>
                        <a:cubicBezTo>
                          <a:pt x="13" y="71"/>
                          <a:pt x="13" y="71"/>
                          <a:pt x="13" y="71"/>
                        </a:cubicBezTo>
                        <a:cubicBezTo>
                          <a:pt x="7" y="73"/>
                          <a:pt x="3" y="79"/>
                          <a:pt x="3" y="86"/>
                        </a:cubicBezTo>
                        <a:cubicBezTo>
                          <a:pt x="3" y="96"/>
                          <a:pt x="11" y="104"/>
                          <a:pt x="20" y="104"/>
                        </a:cubicBezTo>
                        <a:cubicBezTo>
                          <a:pt x="30" y="104"/>
                          <a:pt x="38" y="96"/>
                          <a:pt x="38" y="86"/>
                        </a:cubicBezTo>
                        <a:cubicBezTo>
                          <a:pt x="38" y="77"/>
                          <a:pt x="30" y="69"/>
                          <a:pt x="21" y="69"/>
                        </a:cubicBezTo>
                        <a:close/>
                        <a:moveTo>
                          <a:pt x="20" y="96"/>
                        </a:moveTo>
                        <a:cubicBezTo>
                          <a:pt x="15" y="96"/>
                          <a:pt x="11" y="91"/>
                          <a:pt x="11" y="86"/>
                        </a:cubicBezTo>
                        <a:cubicBezTo>
                          <a:pt x="11" y="81"/>
                          <a:pt x="15" y="77"/>
                          <a:pt x="20" y="77"/>
                        </a:cubicBezTo>
                        <a:cubicBezTo>
                          <a:pt x="25" y="77"/>
                          <a:pt x="30" y="81"/>
                          <a:pt x="30" y="86"/>
                        </a:cubicBezTo>
                        <a:cubicBezTo>
                          <a:pt x="30" y="91"/>
                          <a:pt x="25" y="96"/>
                          <a:pt x="20"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ysClr val="windowText" lastClr="000000"/>
                      </a:solidFill>
                    </a:endParaRPr>
                  </a:p>
                </p:txBody>
              </p:sp>
              <p:sp>
                <p:nvSpPr>
                  <p:cNvPr id="88" name="Freeform 24"/>
                  <p:cNvSpPr>
                    <a:spLocks noEditPoints="1"/>
                  </p:cNvSpPr>
                  <p:nvPr/>
                </p:nvSpPr>
                <p:spPr bwMode="auto">
                  <a:xfrm>
                    <a:off x="2934" y="2793"/>
                    <a:ext cx="38" cy="136"/>
                  </a:xfrm>
                  <a:custGeom>
                    <a:avLst/>
                    <a:gdLst>
                      <a:gd name="T0" fmla="*/ 18 w 40"/>
                      <a:gd name="T1" fmla="*/ 34 h 144"/>
                      <a:gd name="T2" fmla="*/ 0 w 40"/>
                      <a:gd name="T3" fmla="*/ 143 h 144"/>
                      <a:gd name="T4" fmla="*/ 8 w 40"/>
                      <a:gd name="T5" fmla="*/ 144 h 144"/>
                      <a:gd name="T6" fmla="*/ 26 w 40"/>
                      <a:gd name="T7" fmla="*/ 34 h 144"/>
                      <a:gd name="T8" fmla="*/ 40 w 40"/>
                      <a:gd name="T9" fmla="*/ 17 h 144"/>
                      <a:gd name="T10" fmla="*/ 23 w 40"/>
                      <a:gd name="T11" fmla="*/ 0 h 144"/>
                      <a:gd name="T12" fmla="*/ 6 w 40"/>
                      <a:gd name="T13" fmla="*/ 17 h 144"/>
                      <a:gd name="T14" fmla="*/ 18 w 40"/>
                      <a:gd name="T15" fmla="*/ 34 h 144"/>
                      <a:gd name="T16" fmla="*/ 23 w 40"/>
                      <a:gd name="T17" fmla="*/ 8 h 144"/>
                      <a:gd name="T18" fmla="*/ 32 w 40"/>
                      <a:gd name="T19" fmla="*/ 17 h 144"/>
                      <a:gd name="T20" fmla="*/ 23 w 40"/>
                      <a:gd name="T21" fmla="*/ 27 h 144"/>
                      <a:gd name="T22" fmla="*/ 14 w 40"/>
                      <a:gd name="T23" fmla="*/ 17 h 144"/>
                      <a:gd name="T24" fmla="*/ 23 w 40"/>
                      <a:gd name="T25" fmla="*/ 8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144">
                        <a:moveTo>
                          <a:pt x="18" y="34"/>
                        </a:moveTo>
                        <a:cubicBezTo>
                          <a:pt x="0" y="143"/>
                          <a:pt x="0" y="143"/>
                          <a:pt x="0" y="143"/>
                        </a:cubicBezTo>
                        <a:cubicBezTo>
                          <a:pt x="2" y="143"/>
                          <a:pt x="5" y="144"/>
                          <a:pt x="8" y="144"/>
                        </a:cubicBezTo>
                        <a:cubicBezTo>
                          <a:pt x="26" y="34"/>
                          <a:pt x="26" y="34"/>
                          <a:pt x="26" y="34"/>
                        </a:cubicBezTo>
                        <a:cubicBezTo>
                          <a:pt x="34" y="33"/>
                          <a:pt x="40" y="26"/>
                          <a:pt x="40" y="17"/>
                        </a:cubicBezTo>
                        <a:cubicBezTo>
                          <a:pt x="40" y="8"/>
                          <a:pt x="33" y="0"/>
                          <a:pt x="23" y="0"/>
                        </a:cubicBezTo>
                        <a:cubicBezTo>
                          <a:pt x="14" y="0"/>
                          <a:pt x="6" y="8"/>
                          <a:pt x="6" y="17"/>
                        </a:cubicBezTo>
                        <a:cubicBezTo>
                          <a:pt x="6" y="25"/>
                          <a:pt x="11" y="32"/>
                          <a:pt x="18" y="34"/>
                        </a:cubicBezTo>
                        <a:close/>
                        <a:moveTo>
                          <a:pt x="23" y="8"/>
                        </a:moveTo>
                        <a:cubicBezTo>
                          <a:pt x="28" y="8"/>
                          <a:pt x="32" y="12"/>
                          <a:pt x="32" y="17"/>
                        </a:cubicBezTo>
                        <a:cubicBezTo>
                          <a:pt x="32" y="23"/>
                          <a:pt x="28" y="27"/>
                          <a:pt x="23" y="27"/>
                        </a:cubicBezTo>
                        <a:cubicBezTo>
                          <a:pt x="18" y="27"/>
                          <a:pt x="14" y="23"/>
                          <a:pt x="14" y="17"/>
                        </a:cubicBezTo>
                        <a:cubicBezTo>
                          <a:pt x="14" y="12"/>
                          <a:pt x="18" y="8"/>
                          <a:pt x="23"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ysClr val="windowText" lastClr="000000"/>
                      </a:solidFill>
                    </a:endParaRPr>
                  </a:p>
                </p:txBody>
              </p:sp>
            </p:grpSp>
          </p:grpSp>
          <p:sp>
            <p:nvSpPr>
              <p:cNvPr id="70" name="Freeform 34"/>
              <p:cNvSpPr>
                <a:spLocks noEditPoints="1"/>
              </p:cNvSpPr>
              <p:nvPr/>
            </p:nvSpPr>
            <p:spPr bwMode="auto">
              <a:xfrm>
                <a:off x="4537076" y="4738688"/>
                <a:ext cx="222250" cy="166687"/>
              </a:xfrm>
              <a:custGeom>
                <a:avLst/>
                <a:gdLst>
                  <a:gd name="T0" fmla="*/ 0 w 140"/>
                  <a:gd name="T1" fmla="*/ 88 h 105"/>
                  <a:gd name="T2" fmla="*/ 66 w 140"/>
                  <a:gd name="T3" fmla="*/ 88 h 105"/>
                  <a:gd name="T4" fmla="*/ 66 w 140"/>
                  <a:gd name="T5" fmla="*/ 96 h 105"/>
                  <a:gd name="T6" fmla="*/ 44 w 140"/>
                  <a:gd name="T7" fmla="*/ 96 h 105"/>
                  <a:gd name="T8" fmla="*/ 44 w 140"/>
                  <a:gd name="T9" fmla="*/ 105 h 105"/>
                  <a:gd name="T10" fmla="*/ 96 w 140"/>
                  <a:gd name="T11" fmla="*/ 105 h 105"/>
                  <a:gd name="T12" fmla="*/ 96 w 140"/>
                  <a:gd name="T13" fmla="*/ 96 h 105"/>
                  <a:gd name="T14" fmla="*/ 74 w 140"/>
                  <a:gd name="T15" fmla="*/ 96 h 105"/>
                  <a:gd name="T16" fmla="*/ 74 w 140"/>
                  <a:gd name="T17" fmla="*/ 88 h 105"/>
                  <a:gd name="T18" fmla="*/ 140 w 140"/>
                  <a:gd name="T19" fmla="*/ 88 h 105"/>
                  <a:gd name="T20" fmla="*/ 140 w 140"/>
                  <a:gd name="T21" fmla="*/ 0 h 105"/>
                  <a:gd name="T22" fmla="*/ 0 w 140"/>
                  <a:gd name="T23" fmla="*/ 0 h 105"/>
                  <a:gd name="T24" fmla="*/ 0 w 140"/>
                  <a:gd name="T25" fmla="*/ 88 h 105"/>
                  <a:gd name="T26" fmla="*/ 9 w 140"/>
                  <a:gd name="T27" fmla="*/ 9 h 105"/>
                  <a:gd name="T28" fmla="*/ 131 w 140"/>
                  <a:gd name="T29" fmla="*/ 9 h 105"/>
                  <a:gd name="T30" fmla="*/ 131 w 140"/>
                  <a:gd name="T31" fmla="*/ 79 h 105"/>
                  <a:gd name="T32" fmla="*/ 9 w 140"/>
                  <a:gd name="T33" fmla="*/ 79 h 105"/>
                  <a:gd name="T34" fmla="*/ 9 w 140"/>
                  <a:gd name="T35" fmla="*/ 9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0" h="105">
                    <a:moveTo>
                      <a:pt x="0" y="88"/>
                    </a:moveTo>
                    <a:lnTo>
                      <a:pt x="66" y="88"/>
                    </a:lnTo>
                    <a:lnTo>
                      <a:pt x="66" y="96"/>
                    </a:lnTo>
                    <a:lnTo>
                      <a:pt x="44" y="96"/>
                    </a:lnTo>
                    <a:lnTo>
                      <a:pt x="44" y="105"/>
                    </a:lnTo>
                    <a:lnTo>
                      <a:pt x="96" y="105"/>
                    </a:lnTo>
                    <a:lnTo>
                      <a:pt x="96" y="96"/>
                    </a:lnTo>
                    <a:lnTo>
                      <a:pt x="74" y="96"/>
                    </a:lnTo>
                    <a:lnTo>
                      <a:pt x="74" y="88"/>
                    </a:lnTo>
                    <a:lnTo>
                      <a:pt x="140" y="88"/>
                    </a:lnTo>
                    <a:lnTo>
                      <a:pt x="140" y="0"/>
                    </a:lnTo>
                    <a:lnTo>
                      <a:pt x="0" y="0"/>
                    </a:lnTo>
                    <a:lnTo>
                      <a:pt x="0" y="88"/>
                    </a:lnTo>
                    <a:close/>
                    <a:moveTo>
                      <a:pt x="9" y="9"/>
                    </a:moveTo>
                    <a:lnTo>
                      <a:pt x="131" y="9"/>
                    </a:lnTo>
                    <a:lnTo>
                      <a:pt x="131" y="79"/>
                    </a:lnTo>
                    <a:lnTo>
                      <a:pt x="9" y="79"/>
                    </a:lnTo>
                    <a:lnTo>
                      <a:pt x="9" y="9"/>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ysClr val="windowText" lastClr="000000"/>
                  </a:solidFill>
                </a:endParaRPr>
              </a:p>
            </p:txBody>
          </p:sp>
        </p:grpSp>
      </p:grpSp>
      <p:grpSp>
        <p:nvGrpSpPr>
          <p:cNvPr id="6" name="Group 5"/>
          <p:cNvGrpSpPr/>
          <p:nvPr/>
        </p:nvGrpSpPr>
        <p:grpSpPr>
          <a:xfrm>
            <a:off x="9164181" y="2052423"/>
            <a:ext cx="2756703" cy="4088229"/>
            <a:chOff x="8984442" y="2012362"/>
            <a:chExt cx="2702895" cy="4008432"/>
          </a:xfrm>
        </p:grpSpPr>
        <p:sp>
          <p:nvSpPr>
            <p:cNvPr id="28" name="Rectangle 27"/>
            <p:cNvSpPr/>
            <p:nvPr/>
          </p:nvSpPr>
          <p:spPr>
            <a:xfrm>
              <a:off x="8984442" y="2012362"/>
              <a:ext cx="2702895" cy="781288"/>
            </a:xfrm>
            <a:prstGeom prst="rect">
              <a:avLst/>
            </a:prstGeom>
            <a:solidFill>
              <a:srgbClr val="0072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64" b="1" dirty="0">
                  <a:latin typeface="Segoe UI Light" panose="020B0502040204020203" pitchFamily="34" charset="0"/>
                  <a:cs typeface="Segoe UI Light" panose="020B0502040204020203" pitchFamily="34" charset="0"/>
                </a:rPr>
                <a:t>Ledger</a:t>
              </a:r>
            </a:p>
          </p:txBody>
        </p:sp>
        <p:sp>
          <p:nvSpPr>
            <p:cNvPr id="29" name="Rectangle 28"/>
            <p:cNvSpPr/>
            <p:nvPr/>
          </p:nvSpPr>
          <p:spPr>
            <a:xfrm>
              <a:off x="8984442" y="2794991"/>
              <a:ext cx="2702895" cy="322580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040" b="1" dirty="0">
                  <a:solidFill>
                    <a:srgbClr val="000000"/>
                  </a:solidFill>
                  <a:latin typeface="Segoe UI Light" panose="020B0502040204020203" pitchFamily="34" charset="0"/>
                  <a:cs typeface="Segoe UI Light" panose="020B0502040204020203" pitchFamily="34" charset="0"/>
                </a:rPr>
                <a:t>A write once, thus immutable</a:t>
              </a:r>
              <a:r>
                <a:rPr lang="en-US" sz="2040" dirty="0">
                  <a:solidFill>
                    <a:srgbClr val="000000"/>
                  </a:solidFill>
                  <a:latin typeface="Segoe UI Light" panose="020B0502040204020203" pitchFamily="34" charset="0"/>
                  <a:cs typeface="Segoe UI Light" panose="020B0502040204020203" pitchFamily="34" charset="0"/>
                </a:rPr>
                <a:t>, ledger that records every transaction.  </a:t>
              </a:r>
            </a:p>
            <a:p>
              <a:endParaRPr lang="en-US" sz="2040" dirty="0">
                <a:solidFill>
                  <a:srgbClr val="000000"/>
                </a:solidFill>
                <a:latin typeface="Segoe UI Light" panose="020B0502040204020203" pitchFamily="34" charset="0"/>
                <a:cs typeface="Segoe UI Light" panose="020B0502040204020203" pitchFamily="34" charset="0"/>
              </a:endParaRPr>
            </a:p>
            <a:p>
              <a:r>
                <a:rPr lang="en-US" sz="2040" dirty="0">
                  <a:solidFill>
                    <a:srgbClr val="000000"/>
                  </a:solidFill>
                  <a:latin typeface="Segoe UI Light" panose="020B0502040204020203" pitchFamily="34" charset="0"/>
                  <a:cs typeface="Segoe UI Light" panose="020B0502040204020203" pitchFamily="34" charset="0"/>
                </a:rPr>
                <a:t>The entire </a:t>
              </a:r>
              <a:r>
                <a:rPr lang="en-US" sz="2040" b="1" dirty="0">
                  <a:solidFill>
                    <a:srgbClr val="000000"/>
                  </a:solidFill>
                  <a:latin typeface="Segoe UI Light" panose="020B0502040204020203" pitchFamily="34" charset="0"/>
                  <a:cs typeface="Segoe UI Light" panose="020B0502040204020203" pitchFamily="34" charset="0"/>
                </a:rPr>
                <a:t>history of all transactions is available</a:t>
              </a:r>
              <a:r>
                <a:rPr lang="en-US" sz="2040" dirty="0">
                  <a:solidFill>
                    <a:srgbClr val="000000"/>
                  </a:solidFill>
                  <a:latin typeface="Segoe UI Light" panose="020B0502040204020203" pitchFamily="34" charset="0"/>
                  <a:cs typeface="Segoe UI Light" panose="020B0502040204020203" pitchFamily="34" charset="0"/>
                </a:rPr>
                <a:t>, math doesn’t lie and there is no where to hide.</a:t>
              </a:r>
            </a:p>
            <a:p>
              <a:endParaRPr lang="en-US" sz="2040" dirty="0">
                <a:solidFill>
                  <a:srgbClr val="000000"/>
                </a:solidFill>
                <a:latin typeface="Segoe UI Light" panose="020B0502040204020203" pitchFamily="34" charset="0"/>
                <a:cs typeface="Segoe UI Light" panose="020B0502040204020203" pitchFamily="34" charset="0"/>
              </a:endParaRPr>
            </a:p>
          </p:txBody>
        </p:sp>
        <p:grpSp>
          <p:nvGrpSpPr>
            <p:cNvPr id="89" name="Group 88"/>
            <p:cNvGrpSpPr/>
            <p:nvPr/>
          </p:nvGrpSpPr>
          <p:grpSpPr>
            <a:xfrm>
              <a:off x="11229804" y="2205762"/>
              <a:ext cx="371738" cy="394487"/>
              <a:chOff x="8517995" y="3481108"/>
              <a:chExt cx="1057863" cy="1057863"/>
            </a:xfrm>
          </p:grpSpPr>
          <p:sp>
            <p:nvSpPr>
              <p:cNvPr id="90" name="Oval 89"/>
              <p:cNvSpPr/>
              <p:nvPr/>
            </p:nvSpPr>
            <p:spPr bwMode="auto">
              <a:xfrm rot="4084165" flipV="1">
                <a:off x="8517995" y="3481108"/>
                <a:ext cx="1057863" cy="1057863"/>
              </a:xfrm>
              <a:prstGeom prst="ellipse">
                <a:avLst/>
              </a:prstGeom>
              <a:solidFill>
                <a:srgbClr val="FFFFFF"/>
              </a:solidFill>
              <a:ln w="38100" cap="sq" cmpd="sng" algn="ctr">
                <a:solidFill>
                  <a:srgbClr val="00518E"/>
                </a:solid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gradFill>
                    <a:gsLst>
                      <a:gs pos="0">
                        <a:srgbClr val="FFFFFF"/>
                      </a:gs>
                      <a:gs pos="100000">
                        <a:srgbClr val="FFFFFF"/>
                      </a:gs>
                    </a:gsLst>
                    <a:lin ang="5400000" scaled="0"/>
                  </a:gradFill>
                </a:endParaRPr>
              </a:p>
            </p:txBody>
          </p:sp>
          <p:grpSp>
            <p:nvGrpSpPr>
              <p:cNvPr id="91" name="Group 12"/>
              <p:cNvGrpSpPr>
                <a:grpSpLocks noChangeAspect="1"/>
              </p:cNvGrpSpPr>
              <p:nvPr/>
            </p:nvGrpSpPr>
            <p:grpSpPr bwMode="auto">
              <a:xfrm>
                <a:off x="8894596" y="3771708"/>
                <a:ext cx="448991" cy="483961"/>
                <a:chOff x="3712" y="2029"/>
                <a:chExt cx="244" cy="263"/>
              </a:xfrm>
              <a:solidFill>
                <a:srgbClr val="505050"/>
              </a:solidFill>
            </p:grpSpPr>
            <p:sp>
              <p:nvSpPr>
                <p:cNvPr id="92" name="Rectangle 13"/>
                <p:cNvSpPr>
                  <a:spLocks noChangeArrowheads="1"/>
                </p:cNvSpPr>
                <p:nvPr/>
              </p:nvSpPr>
              <p:spPr bwMode="auto">
                <a:xfrm>
                  <a:off x="3751" y="2097"/>
                  <a:ext cx="49" cy="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ysClr val="windowText" lastClr="000000"/>
                    </a:solidFill>
                  </a:endParaRPr>
                </a:p>
              </p:txBody>
            </p:sp>
            <p:sp>
              <p:nvSpPr>
                <p:cNvPr id="93" name="Rectangle 14"/>
                <p:cNvSpPr>
                  <a:spLocks noChangeArrowheads="1"/>
                </p:cNvSpPr>
                <p:nvPr/>
              </p:nvSpPr>
              <p:spPr bwMode="auto">
                <a:xfrm>
                  <a:off x="3751" y="2155"/>
                  <a:ext cx="88" cy="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ysClr val="windowText" lastClr="000000"/>
                    </a:solidFill>
                  </a:endParaRPr>
                </a:p>
              </p:txBody>
            </p:sp>
            <p:sp>
              <p:nvSpPr>
                <p:cNvPr id="94" name="Rectangle 15"/>
                <p:cNvSpPr>
                  <a:spLocks noChangeArrowheads="1"/>
                </p:cNvSpPr>
                <p:nvPr/>
              </p:nvSpPr>
              <p:spPr bwMode="auto">
                <a:xfrm>
                  <a:off x="3751" y="2214"/>
                  <a:ext cx="59" cy="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ysClr val="windowText" lastClr="000000"/>
                    </a:solidFill>
                  </a:endParaRPr>
                </a:p>
              </p:txBody>
            </p:sp>
            <p:sp>
              <p:nvSpPr>
                <p:cNvPr id="95" name="Freeform 16"/>
                <p:cNvSpPr>
                  <a:spLocks/>
                </p:cNvSpPr>
                <p:nvPr/>
              </p:nvSpPr>
              <p:spPr bwMode="auto">
                <a:xfrm>
                  <a:off x="3936" y="2107"/>
                  <a:ext cx="20" cy="19"/>
                </a:xfrm>
                <a:custGeom>
                  <a:avLst/>
                  <a:gdLst>
                    <a:gd name="T0" fmla="*/ 1 w 8"/>
                    <a:gd name="T1" fmla="*/ 1 h 8"/>
                    <a:gd name="T2" fmla="*/ 0 w 8"/>
                    <a:gd name="T3" fmla="*/ 2 h 8"/>
                    <a:gd name="T4" fmla="*/ 6 w 8"/>
                    <a:gd name="T5" fmla="*/ 8 h 8"/>
                    <a:gd name="T6" fmla="*/ 7 w 8"/>
                    <a:gd name="T7" fmla="*/ 7 h 8"/>
                    <a:gd name="T8" fmla="*/ 7 w 8"/>
                    <a:gd name="T9" fmla="*/ 1 h 8"/>
                    <a:gd name="T10" fmla="*/ 1 w 8"/>
                    <a:gd name="T11" fmla="*/ 1 h 8"/>
                  </a:gdLst>
                  <a:ahLst/>
                  <a:cxnLst>
                    <a:cxn ang="0">
                      <a:pos x="T0" y="T1"/>
                    </a:cxn>
                    <a:cxn ang="0">
                      <a:pos x="T2" y="T3"/>
                    </a:cxn>
                    <a:cxn ang="0">
                      <a:pos x="T4" y="T5"/>
                    </a:cxn>
                    <a:cxn ang="0">
                      <a:pos x="T6" y="T7"/>
                    </a:cxn>
                    <a:cxn ang="0">
                      <a:pos x="T8" y="T9"/>
                    </a:cxn>
                    <a:cxn ang="0">
                      <a:pos x="T10" y="T11"/>
                    </a:cxn>
                  </a:cxnLst>
                  <a:rect l="0" t="0" r="r" b="b"/>
                  <a:pathLst>
                    <a:path w="8" h="8">
                      <a:moveTo>
                        <a:pt x="1" y="1"/>
                      </a:moveTo>
                      <a:cubicBezTo>
                        <a:pt x="0" y="2"/>
                        <a:pt x="0" y="2"/>
                        <a:pt x="0" y="2"/>
                      </a:cubicBezTo>
                      <a:cubicBezTo>
                        <a:pt x="6" y="8"/>
                        <a:pt x="6" y="8"/>
                        <a:pt x="6" y="8"/>
                      </a:cubicBezTo>
                      <a:cubicBezTo>
                        <a:pt x="7" y="7"/>
                        <a:pt x="7" y="7"/>
                        <a:pt x="7" y="7"/>
                      </a:cubicBezTo>
                      <a:cubicBezTo>
                        <a:pt x="8" y="5"/>
                        <a:pt x="8" y="3"/>
                        <a:pt x="7" y="1"/>
                      </a:cubicBezTo>
                      <a:cubicBezTo>
                        <a:pt x="5" y="0"/>
                        <a:pt x="3" y="0"/>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ysClr val="windowText" lastClr="000000"/>
                    </a:solidFill>
                  </a:endParaRPr>
                </a:p>
              </p:txBody>
            </p:sp>
            <p:sp>
              <p:nvSpPr>
                <p:cNvPr id="96" name="Freeform 17"/>
                <p:cNvSpPr>
                  <a:spLocks noEditPoints="1"/>
                </p:cNvSpPr>
                <p:nvPr/>
              </p:nvSpPr>
              <p:spPr bwMode="auto">
                <a:xfrm>
                  <a:off x="3712" y="2029"/>
                  <a:ext cx="224" cy="263"/>
                </a:xfrm>
                <a:custGeom>
                  <a:avLst/>
                  <a:gdLst>
                    <a:gd name="T0" fmla="*/ 210 w 224"/>
                    <a:gd name="T1" fmla="*/ 97 h 263"/>
                    <a:gd name="T2" fmla="*/ 195 w 224"/>
                    <a:gd name="T3" fmla="*/ 112 h 263"/>
                    <a:gd name="T4" fmla="*/ 195 w 224"/>
                    <a:gd name="T5" fmla="*/ 68 h 263"/>
                    <a:gd name="T6" fmla="*/ 127 w 224"/>
                    <a:gd name="T7" fmla="*/ 0 h 263"/>
                    <a:gd name="T8" fmla="*/ 0 w 224"/>
                    <a:gd name="T9" fmla="*/ 0 h 263"/>
                    <a:gd name="T10" fmla="*/ 0 w 224"/>
                    <a:gd name="T11" fmla="*/ 263 h 263"/>
                    <a:gd name="T12" fmla="*/ 195 w 224"/>
                    <a:gd name="T13" fmla="*/ 263 h 263"/>
                    <a:gd name="T14" fmla="*/ 195 w 224"/>
                    <a:gd name="T15" fmla="*/ 141 h 263"/>
                    <a:gd name="T16" fmla="*/ 224 w 224"/>
                    <a:gd name="T17" fmla="*/ 112 h 263"/>
                    <a:gd name="T18" fmla="*/ 210 w 224"/>
                    <a:gd name="T19" fmla="*/ 97 h 263"/>
                    <a:gd name="T20" fmla="*/ 168 w 224"/>
                    <a:gd name="T21" fmla="*/ 68 h 263"/>
                    <a:gd name="T22" fmla="*/ 127 w 224"/>
                    <a:gd name="T23" fmla="*/ 68 h 263"/>
                    <a:gd name="T24" fmla="*/ 127 w 224"/>
                    <a:gd name="T25" fmla="*/ 27 h 263"/>
                    <a:gd name="T26" fmla="*/ 168 w 224"/>
                    <a:gd name="T27" fmla="*/ 68 h 263"/>
                    <a:gd name="T28" fmla="*/ 175 w 224"/>
                    <a:gd name="T29" fmla="*/ 243 h 263"/>
                    <a:gd name="T30" fmla="*/ 20 w 224"/>
                    <a:gd name="T31" fmla="*/ 243 h 263"/>
                    <a:gd name="T32" fmla="*/ 20 w 224"/>
                    <a:gd name="T33" fmla="*/ 19 h 263"/>
                    <a:gd name="T34" fmla="*/ 107 w 224"/>
                    <a:gd name="T35" fmla="*/ 19 h 263"/>
                    <a:gd name="T36" fmla="*/ 107 w 224"/>
                    <a:gd name="T37" fmla="*/ 88 h 263"/>
                    <a:gd name="T38" fmla="*/ 175 w 224"/>
                    <a:gd name="T39" fmla="*/ 88 h 263"/>
                    <a:gd name="T40" fmla="*/ 175 w 224"/>
                    <a:gd name="T41" fmla="*/ 131 h 263"/>
                    <a:gd name="T42" fmla="*/ 117 w 224"/>
                    <a:gd name="T43" fmla="*/ 190 h 263"/>
                    <a:gd name="T44" fmla="*/ 117 w 224"/>
                    <a:gd name="T45" fmla="*/ 204 h 263"/>
                    <a:gd name="T46" fmla="*/ 132 w 224"/>
                    <a:gd name="T47" fmla="*/ 204 h 263"/>
                    <a:gd name="T48" fmla="*/ 175 w 224"/>
                    <a:gd name="T49" fmla="*/ 161 h 263"/>
                    <a:gd name="T50" fmla="*/ 175 w 224"/>
                    <a:gd name="T51" fmla="*/ 243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24" h="263">
                      <a:moveTo>
                        <a:pt x="210" y="97"/>
                      </a:moveTo>
                      <a:lnTo>
                        <a:pt x="195" y="112"/>
                      </a:lnTo>
                      <a:lnTo>
                        <a:pt x="195" y="68"/>
                      </a:lnTo>
                      <a:lnTo>
                        <a:pt x="127" y="0"/>
                      </a:lnTo>
                      <a:lnTo>
                        <a:pt x="0" y="0"/>
                      </a:lnTo>
                      <a:lnTo>
                        <a:pt x="0" y="263"/>
                      </a:lnTo>
                      <a:lnTo>
                        <a:pt x="195" y="263"/>
                      </a:lnTo>
                      <a:lnTo>
                        <a:pt x="195" y="141"/>
                      </a:lnTo>
                      <a:lnTo>
                        <a:pt x="224" y="112"/>
                      </a:lnTo>
                      <a:lnTo>
                        <a:pt x="210" y="97"/>
                      </a:lnTo>
                      <a:close/>
                      <a:moveTo>
                        <a:pt x="168" y="68"/>
                      </a:moveTo>
                      <a:lnTo>
                        <a:pt x="127" y="68"/>
                      </a:lnTo>
                      <a:lnTo>
                        <a:pt x="127" y="27"/>
                      </a:lnTo>
                      <a:lnTo>
                        <a:pt x="168" y="68"/>
                      </a:lnTo>
                      <a:close/>
                      <a:moveTo>
                        <a:pt x="175" y="243"/>
                      </a:moveTo>
                      <a:lnTo>
                        <a:pt x="20" y="243"/>
                      </a:lnTo>
                      <a:lnTo>
                        <a:pt x="20" y="19"/>
                      </a:lnTo>
                      <a:lnTo>
                        <a:pt x="107" y="19"/>
                      </a:lnTo>
                      <a:lnTo>
                        <a:pt x="107" y="88"/>
                      </a:lnTo>
                      <a:lnTo>
                        <a:pt x="175" y="88"/>
                      </a:lnTo>
                      <a:lnTo>
                        <a:pt x="175" y="131"/>
                      </a:lnTo>
                      <a:lnTo>
                        <a:pt x="117" y="190"/>
                      </a:lnTo>
                      <a:lnTo>
                        <a:pt x="117" y="204"/>
                      </a:lnTo>
                      <a:lnTo>
                        <a:pt x="132" y="204"/>
                      </a:lnTo>
                      <a:lnTo>
                        <a:pt x="175" y="161"/>
                      </a:lnTo>
                      <a:lnTo>
                        <a:pt x="175" y="2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ysClr val="windowText" lastClr="000000"/>
                    </a:solidFill>
                  </a:endParaRPr>
                </a:p>
              </p:txBody>
            </p:sp>
          </p:grpSp>
        </p:grpSp>
      </p:grpSp>
      <p:sp>
        <p:nvSpPr>
          <p:cNvPr id="97" name="Title 1"/>
          <p:cNvSpPr txBox="1">
            <a:spLocks/>
          </p:cNvSpPr>
          <p:nvPr/>
        </p:nvSpPr>
        <p:spPr>
          <a:xfrm>
            <a:off x="378665" y="296897"/>
            <a:ext cx="11682617" cy="1061233"/>
          </a:xfrm>
          <a:prstGeom prst="rect">
            <a:avLst/>
          </a:prstGeom>
        </p:spPr>
        <p:txBody>
          <a:bodyPr vert="horz" lIns="93260" tIns="46630" rIns="93260" bIns="4663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488" dirty="0">
                <a:solidFill>
                  <a:schemeClr val="bg1">
                    <a:lumMod val="50000"/>
                  </a:schemeClr>
                </a:solidFill>
              </a:rPr>
              <a:t>Blockchain | </a:t>
            </a:r>
            <a:r>
              <a:rPr lang="en-US" sz="4488" dirty="0">
                <a:solidFill>
                  <a:srgbClr val="0072C6"/>
                </a:solidFill>
              </a:rPr>
              <a:t>Advantages</a:t>
            </a:r>
          </a:p>
        </p:txBody>
      </p:sp>
    </p:spTree>
    <p:extLst>
      <p:ext uri="{BB962C8B-B14F-4D97-AF65-F5344CB8AC3E}">
        <p14:creationId xmlns:p14="http://schemas.microsoft.com/office/powerpoint/2010/main" val="37570747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Title 1"/>
          <p:cNvSpPr txBox="1">
            <a:spLocks/>
          </p:cNvSpPr>
          <p:nvPr/>
        </p:nvSpPr>
        <p:spPr>
          <a:xfrm>
            <a:off x="378665" y="296897"/>
            <a:ext cx="12144608" cy="1061233"/>
          </a:xfrm>
          <a:prstGeom prst="rect">
            <a:avLst/>
          </a:prstGeom>
        </p:spPr>
        <p:txBody>
          <a:bodyPr vert="horz" lIns="93260" tIns="46630" rIns="93260" bIns="4663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932597">
              <a:defRPr/>
            </a:pPr>
            <a:r>
              <a:rPr lang="en-US" sz="4896" dirty="0">
                <a:solidFill>
                  <a:srgbClr val="0072C6"/>
                </a:solidFill>
                <a:latin typeface="Segoe UI Light"/>
              </a:rPr>
              <a:t>Decentralizes data </a:t>
            </a:r>
            <a:r>
              <a:rPr lang="en-US" sz="4488" dirty="0">
                <a:solidFill>
                  <a:srgbClr val="505050"/>
                </a:solidFill>
                <a:latin typeface="Segoe UI Light"/>
              </a:rPr>
              <a:t>in a </a:t>
            </a:r>
            <a:r>
              <a:rPr lang="en-US" sz="4896" dirty="0">
                <a:solidFill>
                  <a:srgbClr val="0072C6"/>
                </a:solidFill>
                <a:latin typeface="Segoe UI Light"/>
              </a:rPr>
              <a:t>trustless environment</a:t>
            </a:r>
          </a:p>
        </p:txBody>
      </p:sp>
      <p:grpSp>
        <p:nvGrpSpPr>
          <p:cNvPr id="186" name="Group 2"/>
          <p:cNvGrpSpPr/>
          <p:nvPr/>
        </p:nvGrpSpPr>
        <p:grpSpPr>
          <a:xfrm>
            <a:off x="521275" y="2553631"/>
            <a:ext cx="5602548" cy="3904045"/>
            <a:chOff x="66496" y="2324070"/>
            <a:chExt cx="5493193" cy="3827843"/>
          </a:xfrm>
        </p:grpSpPr>
        <p:pic>
          <p:nvPicPr>
            <p:cNvPr id="187" name="Picture 8" descr="avatar, child, female, girl, kid, user, young ic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42435" y="4868771"/>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188" name="Picture 6" descr="avatar, male, man, person, user, young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9535" y="2764787"/>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189" name="Picture 2" descr="avatar, female, person, user, woman, young ic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7929" y="4868771"/>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190" name="Picture 4" descr="avatar, business, costume, male, man, office, user icon"/>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42434" y="2779074"/>
              <a:ext cx="914400" cy="900113"/>
            </a:xfrm>
            <a:prstGeom prst="rect">
              <a:avLst/>
            </a:prstGeom>
            <a:noFill/>
            <a:extLst>
              <a:ext uri="{909E8E84-426E-40DD-AFC4-6F175D3DCCD1}">
                <a14:hiddenFill xmlns:a14="http://schemas.microsoft.com/office/drawing/2010/main">
                  <a:solidFill>
                    <a:srgbClr val="FFFFFF"/>
                  </a:solidFill>
                </a14:hiddenFill>
              </a:ext>
            </a:extLst>
          </p:spPr>
        </p:pic>
        <p:pic>
          <p:nvPicPr>
            <p:cNvPr id="191" name="Picture 6" descr="architecture, building, commercial, office, skyscraper icon"/>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04367" y="3831436"/>
              <a:ext cx="914400" cy="914400"/>
            </a:xfrm>
            <a:prstGeom prst="rect">
              <a:avLst/>
            </a:prstGeom>
            <a:noFill/>
            <a:extLst>
              <a:ext uri="{909E8E84-426E-40DD-AFC4-6F175D3DCCD1}">
                <a14:hiddenFill xmlns:a14="http://schemas.microsoft.com/office/drawing/2010/main">
                  <a:solidFill>
                    <a:srgbClr val="FFFFFF"/>
                  </a:solidFill>
                </a14:hiddenFill>
              </a:ext>
            </a:extLst>
          </p:spPr>
        </p:pic>
        <p:sp>
          <p:nvSpPr>
            <p:cNvPr id="192" name="Arrow: Right 191"/>
            <p:cNvSpPr/>
            <p:nvPr/>
          </p:nvSpPr>
          <p:spPr bwMode="auto">
            <a:xfrm rot="19200000">
              <a:off x="1308169" y="4928872"/>
              <a:ext cx="914168" cy="361950"/>
            </a:xfrm>
            <a:prstGeom prst="rightArrow">
              <a:avLst/>
            </a:prstGeom>
            <a:solidFill>
              <a:srgbClr val="D2D2D2"/>
            </a:solidFill>
            <a:ln w="9525" cap="flat" cmpd="sng" algn="ctr">
              <a:solidFill>
                <a:srgbClr val="969696"/>
              </a:solidFill>
              <a:prstDash val="solid"/>
              <a:round/>
              <a:headEnd type="none" w="med" len="med"/>
              <a:tailEnd type="none" w="med" len="med"/>
            </a:ln>
            <a:effectLst/>
          </p:spPr>
          <p:txBody>
            <a:bodyPr vert="horz" wrap="square" lIns="93260" tIns="93260" rIns="93260" bIns="93260" numCol="1" rtlCol="0" anchor="ctr" anchorCtr="0" compatLnSpc="1">
              <a:prstTxWarp prst="textNoShape">
                <a:avLst/>
              </a:prstTxWarp>
              <a:noAutofit/>
            </a:bodyPr>
            <a:lstStyle/>
            <a:p>
              <a:pPr algn="ctr" defTabSz="906691" fontAlgn="base">
                <a:defRPr/>
              </a:pPr>
              <a:endParaRPr lang="en-US" sz="1428" kern="0" dirty="0">
                <a:solidFill>
                  <a:srgbClr val="505050"/>
                </a:solidFill>
                <a:latin typeface="Segoe UI"/>
              </a:endParaRPr>
            </a:p>
          </p:txBody>
        </p:sp>
        <p:sp>
          <p:nvSpPr>
            <p:cNvPr id="193" name="Arrow: Right 192"/>
            <p:cNvSpPr/>
            <p:nvPr/>
          </p:nvSpPr>
          <p:spPr bwMode="auto">
            <a:xfrm rot="2400000" flipH="1">
              <a:off x="3099254" y="4877020"/>
              <a:ext cx="914168" cy="361950"/>
            </a:xfrm>
            <a:prstGeom prst="rightArrow">
              <a:avLst/>
            </a:prstGeom>
            <a:solidFill>
              <a:srgbClr val="D2D2D2"/>
            </a:solidFill>
            <a:ln w="9525" cap="flat" cmpd="sng" algn="ctr">
              <a:solidFill>
                <a:srgbClr val="969696"/>
              </a:solidFill>
              <a:prstDash val="solid"/>
              <a:round/>
              <a:headEnd type="none" w="med" len="med"/>
              <a:tailEnd type="none" w="med" len="med"/>
            </a:ln>
            <a:effectLst/>
          </p:spPr>
          <p:txBody>
            <a:bodyPr vert="horz" wrap="square" lIns="93260" tIns="93260" rIns="93260" bIns="93260" numCol="1" rtlCol="0" anchor="ctr" anchorCtr="0" compatLnSpc="1">
              <a:prstTxWarp prst="textNoShape">
                <a:avLst/>
              </a:prstTxWarp>
              <a:noAutofit/>
            </a:bodyPr>
            <a:lstStyle/>
            <a:p>
              <a:pPr algn="ctr" defTabSz="906691" fontAlgn="base">
                <a:defRPr/>
              </a:pPr>
              <a:endParaRPr lang="en-US" sz="1428" kern="0" dirty="0">
                <a:solidFill>
                  <a:srgbClr val="505050"/>
                </a:solidFill>
                <a:latin typeface="Segoe UI"/>
              </a:endParaRPr>
            </a:p>
          </p:txBody>
        </p:sp>
        <p:sp>
          <p:nvSpPr>
            <p:cNvPr id="194" name="Arrow: Right 193"/>
            <p:cNvSpPr/>
            <p:nvPr/>
          </p:nvSpPr>
          <p:spPr bwMode="auto">
            <a:xfrm rot="19200000" flipH="1">
              <a:off x="3042207" y="3665961"/>
              <a:ext cx="914168" cy="361950"/>
            </a:xfrm>
            <a:prstGeom prst="rightArrow">
              <a:avLst/>
            </a:prstGeom>
            <a:solidFill>
              <a:srgbClr val="D2D2D2"/>
            </a:solidFill>
            <a:ln w="9525" cap="flat" cmpd="sng" algn="ctr">
              <a:solidFill>
                <a:srgbClr val="969696"/>
              </a:solidFill>
              <a:prstDash val="solid"/>
              <a:round/>
              <a:headEnd type="none" w="med" len="med"/>
              <a:tailEnd type="none" w="med" len="med"/>
            </a:ln>
            <a:effectLst/>
          </p:spPr>
          <p:txBody>
            <a:bodyPr vert="horz" wrap="square" lIns="93260" tIns="93260" rIns="93260" bIns="93260" numCol="1" rtlCol="0" anchor="ctr" anchorCtr="0" compatLnSpc="1">
              <a:prstTxWarp prst="textNoShape">
                <a:avLst/>
              </a:prstTxWarp>
              <a:noAutofit/>
            </a:bodyPr>
            <a:lstStyle/>
            <a:p>
              <a:pPr algn="ctr" defTabSz="906691" fontAlgn="base">
                <a:defRPr/>
              </a:pPr>
              <a:endParaRPr lang="en-US" sz="1428" kern="0" dirty="0">
                <a:solidFill>
                  <a:srgbClr val="505050"/>
                </a:solidFill>
                <a:latin typeface="Segoe UI"/>
              </a:endParaRPr>
            </a:p>
          </p:txBody>
        </p:sp>
        <p:sp>
          <p:nvSpPr>
            <p:cNvPr id="195" name="Arrow: Right 194"/>
            <p:cNvSpPr/>
            <p:nvPr/>
          </p:nvSpPr>
          <p:spPr bwMode="auto">
            <a:xfrm rot="2400000">
              <a:off x="1447221" y="3650461"/>
              <a:ext cx="914168" cy="361950"/>
            </a:xfrm>
            <a:prstGeom prst="rightArrow">
              <a:avLst/>
            </a:prstGeom>
            <a:solidFill>
              <a:srgbClr val="D2D2D2"/>
            </a:solidFill>
            <a:ln w="9525" cap="flat" cmpd="sng" algn="ctr">
              <a:solidFill>
                <a:srgbClr val="969696"/>
              </a:solidFill>
              <a:prstDash val="solid"/>
              <a:round/>
              <a:headEnd type="none" w="med" len="med"/>
              <a:tailEnd type="none" w="med" len="med"/>
            </a:ln>
            <a:effectLst/>
          </p:spPr>
          <p:txBody>
            <a:bodyPr vert="horz" wrap="square" lIns="93260" tIns="93260" rIns="93260" bIns="93260" numCol="1" rtlCol="0" anchor="ctr" anchorCtr="0" compatLnSpc="1">
              <a:prstTxWarp prst="textNoShape">
                <a:avLst/>
              </a:prstTxWarp>
              <a:noAutofit/>
            </a:bodyPr>
            <a:lstStyle/>
            <a:p>
              <a:pPr algn="ctr" defTabSz="906691" fontAlgn="base">
                <a:defRPr/>
              </a:pPr>
              <a:endParaRPr lang="en-US" sz="1428" kern="0" dirty="0">
                <a:solidFill>
                  <a:srgbClr val="505050"/>
                </a:solidFill>
                <a:latin typeface="Segoe UI"/>
              </a:endParaRPr>
            </a:p>
          </p:txBody>
        </p:sp>
        <p:pic>
          <p:nvPicPr>
            <p:cNvPr id="196" name="Picture 195"/>
            <p:cNvPicPr>
              <a:picLocks noChangeAspect="1"/>
            </p:cNvPicPr>
            <p:nvPr/>
          </p:nvPicPr>
          <p:blipFill>
            <a:blip r:embed="rId8"/>
            <a:stretch>
              <a:fillRect/>
            </a:stretch>
          </p:blipFill>
          <p:spPr>
            <a:xfrm>
              <a:off x="2204367" y="4657657"/>
              <a:ext cx="851779" cy="500959"/>
            </a:xfrm>
            <a:prstGeom prst="rect">
              <a:avLst/>
            </a:prstGeom>
          </p:spPr>
        </p:pic>
        <p:sp>
          <p:nvSpPr>
            <p:cNvPr id="197" name="TextBox 196"/>
            <p:cNvSpPr txBox="1"/>
            <p:nvPr/>
          </p:nvSpPr>
          <p:spPr>
            <a:xfrm>
              <a:off x="66496" y="2324070"/>
              <a:ext cx="5493193" cy="469039"/>
            </a:xfrm>
            <a:prstGeom prst="rect">
              <a:avLst/>
            </a:prstGeom>
            <a:noFill/>
          </p:spPr>
          <p:txBody>
            <a:bodyPr wrap="square" rtlCol="0">
              <a:spAutoFit/>
            </a:bodyPr>
            <a:lstStyle/>
            <a:p>
              <a:pPr algn="ctr" defTabSz="932597">
                <a:defRPr/>
              </a:pPr>
              <a:r>
                <a:rPr lang="en-US" sz="2448" kern="0" dirty="0">
                  <a:solidFill>
                    <a:sysClr val="windowText" lastClr="000000"/>
                  </a:solidFill>
                  <a:latin typeface="Segoe UI"/>
                </a:rPr>
                <a:t>Traditional System</a:t>
              </a:r>
            </a:p>
          </p:txBody>
        </p:sp>
        <p:sp>
          <p:nvSpPr>
            <p:cNvPr id="198" name="Rectangle 197"/>
            <p:cNvSpPr/>
            <p:nvPr/>
          </p:nvSpPr>
          <p:spPr>
            <a:xfrm>
              <a:off x="1592280" y="5472280"/>
              <a:ext cx="2530094" cy="679633"/>
            </a:xfrm>
            <a:prstGeom prst="rect">
              <a:avLst/>
            </a:prstGeom>
          </p:spPr>
          <p:txBody>
            <a:bodyPr wrap="square" lIns="182854" tIns="91427" rIns="182854" bIns="91427" anchor="t">
              <a:spAutoFit/>
            </a:bodyPr>
            <a:lstStyle/>
            <a:p>
              <a:pPr marL="0" lvl="1" algn="ctr" defTabSz="932114" fontAlgn="base">
                <a:lnSpc>
                  <a:spcPct val="90000"/>
                </a:lnSpc>
                <a:spcBef>
                  <a:spcPct val="0"/>
                </a:spcBef>
                <a:spcAft>
                  <a:spcPct val="0"/>
                </a:spcAft>
                <a:defRPr/>
              </a:pPr>
              <a:r>
                <a:rPr lang="en-US" kern="0" dirty="0">
                  <a:solidFill>
                    <a:srgbClr val="0072C6"/>
                  </a:solidFill>
                  <a:latin typeface="Segoe UI Semibold" panose="020B0702040204020203" pitchFamily="34" charset="0"/>
                </a:rPr>
                <a:t>Centralized system with stored ledger</a:t>
              </a:r>
              <a:endParaRPr lang="en-US" sz="1599" kern="0" dirty="0">
                <a:solidFill>
                  <a:srgbClr val="0072C6"/>
                </a:solidFill>
                <a:latin typeface="Segoe UI"/>
                <a:cs typeface="Segoe UI" panose="020B0502040204020203" pitchFamily="34" charset="0"/>
              </a:endParaRPr>
            </a:p>
          </p:txBody>
        </p:sp>
      </p:grpSp>
      <p:grpSp>
        <p:nvGrpSpPr>
          <p:cNvPr id="199" name="Group 3"/>
          <p:cNvGrpSpPr/>
          <p:nvPr/>
        </p:nvGrpSpPr>
        <p:grpSpPr>
          <a:xfrm>
            <a:off x="6667473" y="2553631"/>
            <a:ext cx="5602548" cy="4077415"/>
            <a:chOff x="7124921" y="2962760"/>
            <a:chExt cx="5493193" cy="3997829"/>
          </a:xfrm>
        </p:grpSpPr>
        <p:sp>
          <p:nvSpPr>
            <p:cNvPr id="200" name="Oval 199"/>
            <p:cNvSpPr/>
            <p:nvPr/>
          </p:nvSpPr>
          <p:spPr bwMode="auto">
            <a:xfrm>
              <a:off x="8071293" y="3587262"/>
              <a:ext cx="3600450" cy="2740140"/>
            </a:xfrm>
            <a:prstGeom prst="ellipse">
              <a:avLst/>
            </a:prstGeom>
            <a:noFill/>
            <a:ln w="38100" cap="flat" cmpd="sng" algn="ctr">
              <a:solidFill>
                <a:srgbClr val="969696"/>
              </a:solidFill>
              <a:prstDash val="lgDash"/>
              <a:round/>
              <a:headEnd type="none" w="med" len="med"/>
              <a:tailEnd type="none" w="med" len="med"/>
            </a:ln>
            <a:effectLst/>
          </p:spPr>
          <p:txBody>
            <a:bodyPr vert="horz" wrap="square" lIns="93260" tIns="93260" rIns="93260" bIns="93260" numCol="1" rtlCol="0" anchor="ctr" anchorCtr="0" compatLnSpc="1">
              <a:prstTxWarp prst="textNoShape">
                <a:avLst/>
              </a:prstTxWarp>
              <a:noAutofit/>
            </a:bodyPr>
            <a:lstStyle/>
            <a:p>
              <a:pPr algn="ctr" defTabSz="906691" fontAlgn="base">
                <a:defRPr/>
              </a:pPr>
              <a:endParaRPr lang="en-US" sz="1428" kern="0" dirty="0">
                <a:solidFill>
                  <a:srgbClr val="505050"/>
                </a:solidFill>
                <a:latin typeface="Segoe UI"/>
              </a:endParaRPr>
            </a:p>
          </p:txBody>
        </p:sp>
        <p:pic>
          <p:nvPicPr>
            <p:cNvPr id="201" name="Picture 6" descr="avatar, male, man, person, user, young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14093" y="3423015"/>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202" name="Picture 4" descr="avatar, business, costume, male, man, office, user icon"/>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168538" y="3443963"/>
              <a:ext cx="914400" cy="900113"/>
            </a:xfrm>
            <a:prstGeom prst="rect">
              <a:avLst/>
            </a:prstGeom>
            <a:noFill/>
            <a:extLst>
              <a:ext uri="{909E8E84-426E-40DD-AFC4-6F175D3DCCD1}">
                <a14:hiddenFill xmlns:a14="http://schemas.microsoft.com/office/drawing/2010/main">
                  <a:solidFill>
                    <a:srgbClr val="FFFFFF"/>
                  </a:solidFill>
                </a14:hiddenFill>
              </a:ext>
            </a:extLst>
          </p:spPr>
        </p:pic>
        <p:pic>
          <p:nvPicPr>
            <p:cNvPr id="203" name="Picture 8" descr="avatar, child, female, girl, kid, user, young ic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68538" y="5531514"/>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204" name="Picture 2" descr="avatar, female, person, user, woman, young ic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14093" y="5526999"/>
              <a:ext cx="914400" cy="914400"/>
            </a:xfrm>
            <a:prstGeom prst="rect">
              <a:avLst/>
            </a:prstGeom>
            <a:noFill/>
            <a:extLst>
              <a:ext uri="{909E8E84-426E-40DD-AFC4-6F175D3DCCD1}">
                <a14:hiddenFill xmlns:a14="http://schemas.microsoft.com/office/drawing/2010/main">
                  <a:solidFill>
                    <a:srgbClr val="FFFFFF"/>
                  </a:solidFill>
                </a14:hiddenFill>
              </a:ext>
            </a:extLst>
          </p:spPr>
        </p:pic>
        <p:sp>
          <p:nvSpPr>
            <p:cNvPr id="205" name="TextBox 204"/>
            <p:cNvSpPr txBox="1"/>
            <p:nvPr/>
          </p:nvSpPr>
          <p:spPr>
            <a:xfrm>
              <a:off x="7124921" y="2962760"/>
              <a:ext cx="5493193" cy="469039"/>
            </a:xfrm>
            <a:prstGeom prst="rect">
              <a:avLst/>
            </a:prstGeom>
            <a:noFill/>
          </p:spPr>
          <p:txBody>
            <a:bodyPr wrap="square" rtlCol="0">
              <a:spAutoFit/>
            </a:bodyPr>
            <a:lstStyle/>
            <a:p>
              <a:pPr algn="ctr" defTabSz="932597">
                <a:defRPr/>
              </a:pPr>
              <a:r>
                <a:rPr lang="en-US" sz="2448" kern="0" dirty="0">
                  <a:solidFill>
                    <a:sysClr val="windowText" lastClr="000000"/>
                  </a:solidFill>
                  <a:latin typeface="Segoe UI"/>
                </a:rPr>
                <a:t>Blockchain System</a:t>
              </a:r>
            </a:p>
          </p:txBody>
        </p:sp>
        <p:pic>
          <p:nvPicPr>
            <p:cNvPr id="206" name="Picture 205"/>
            <p:cNvPicPr>
              <a:picLocks noChangeAspect="1"/>
            </p:cNvPicPr>
            <p:nvPr/>
          </p:nvPicPr>
          <p:blipFill>
            <a:blip r:embed="rId8"/>
            <a:stretch>
              <a:fillRect/>
            </a:stretch>
          </p:blipFill>
          <p:spPr>
            <a:xfrm>
              <a:off x="8301734" y="4072721"/>
              <a:ext cx="851779" cy="500959"/>
            </a:xfrm>
            <a:prstGeom prst="rect">
              <a:avLst/>
            </a:prstGeom>
          </p:spPr>
        </p:pic>
        <p:pic>
          <p:nvPicPr>
            <p:cNvPr id="207" name="Picture 206"/>
            <p:cNvPicPr>
              <a:picLocks noChangeAspect="1"/>
            </p:cNvPicPr>
            <p:nvPr/>
          </p:nvPicPr>
          <p:blipFill>
            <a:blip r:embed="rId8"/>
            <a:stretch>
              <a:fillRect/>
            </a:stretch>
          </p:blipFill>
          <p:spPr>
            <a:xfrm>
              <a:off x="8308682" y="5349176"/>
              <a:ext cx="851779" cy="500959"/>
            </a:xfrm>
            <a:prstGeom prst="rect">
              <a:avLst/>
            </a:prstGeom>
          </p:spPr>
        </p:pic>
        <p:pic>
          <p:nvPicPr>
            <p:cNvPr id="208" name="Picture 207"/>
            <p:cNvPicPr>
              <a:picLocks noChangeAspect="1"/>
            </p:cNvPicPr>
            <p:nvPr/>
          </p:nvPicPr>
          <p:blipFill>
            <a:blip r:embed="rId8"/>
            <a:stretch>
              <a:fillRect/>
            </a:stretch>
          </p:blipFill>
          <p:spPr>
            <a:xfrm>
              <a:off x="10543518" y="4079363"/>
              <a:ext cx="851779" cy="500959"/>
            </a:xfrm>
            <a:prstGeom prst="rect">
              <a:avLst/>
            </a:prstGeom>
          </p:spPr>
        </p:pic>
        <p:pic>
          <p:nvPicPr>
            <p:cNvPr id="209" name="Picture 208"/>
            <p:cNvPicPr>
              <a:picLocks noChangeAspect="1"/>
            </p:cNvPicPr>
            <p:nvPr/>
          </p:nvPicPr>
          <p:blipFill>
            <a:blip r:embed="rId8"/>
            <a:stretch>
              <a:fillRect/>
            </a:stretch>
          </p:blipFill>
          <p:spPr>
            <a:xfrm>
              <a:off x="10599672" y="5349176"/>
              <a:ext cx="851779" cy="500959"/>
            </a:xfrm>
            <a:prstGeom prst="rect">
              <a:avLst/>
            </a:prstGeom>
          </p:spPr>
        </p:pic>
        <p:sp>
          <p:nvSpPr>
            <p:cNvPr id="210" name="Rectangle 209"/>
            <p:cNvSpPr/>
            <p:nvPr/>
          </p:nvSpPr>
          <p:spPr>
            <a:xfrm>
              <a:off x="8671854" y="6290687"/>
              <a:ext cx="2723443" cy="669902"/>
            </a:xfrm>
            <a:prstGeom prst="rect">
              <a:avLst/>
            </a:prstGeom>
          </p:spPr>
          <p:txBody>
            <a:bodyPr wrap="square" lIns="182854" tIns="91427" rIns="182854" bIns="91427" anchor="t">
              <a:spAutoFit/>
            </a:bodyPr>
            <a:lstStyle/>
            <a:p>
              <a:pPr marL="0" lvl="1" algn="ctr" defTabSz="932114" fontAlgn="base">
                <a:lnSpc>
                  <a:spcPct val="90000"/>
                </a:lnSpc>
                <a:spcBef>
                  <a:spcPct val="0"/>
                </a:spcBef>
                <a:spcAft>
                  <a:spcPct val="0"/>
                </a:spcAft>
                <a:defRPr/>
              </a:pPr>
              <a:r>
                <a:rPr lang="en-US" kern="0" dirty="0">
                  <a:solidFill>
                    <a:srgbClr val="0072C6"/>
                  </a:solidFill>
                  <a:latin typeface="Segoe UI Semibold" panose="020B0702040204020203" pitchFamily="34" charset="0"/>
                </a:rPr>
                <a:t>Distributed system with distributed ledger</a:t>
              </a:r>
              <a:endParaRPr lang="en-US" sz="1599" kern="0" dirty="0">
                <a:solidFill>
                  <a:srgbClr val="0072C6"/>
                </a:solidFill>
                <a:latin typeface="Segoe UI"/>
                <a:cs typeface="Segoe UI" panose="020B0502040204020203" pitchFamily="34" charset="0"/>
              </a:endParaRPr>
            </a:p>
          </p:txBody>
        </p:sp>
      </p:grpSp>
      <p:sp>
        <p:nvSpPr>
          <p:cNvPr id="211" name="Content Placeholder 77"/>
          <p:cNvSpPr txBox="1">
            <a:spLocks/>
          </p:cNvSpPr>
          <p:nvPr/>
        </p:nvSpPr>
        <p:spPr bwMode="auto">
          <a:xfrm>
            <a:off x="393630" y="1083448"/>
            <a:ext cx="11649214" cy="1041767"/>
          </a:xfrm>
          <a:prstGeom prst="rect">
            <a:avLst/>
          </a:prstGeom>
          <a:noFill/>
          <a:ln w="9525" algn="ctr">
            <a:noFill/>
            <a:miter lim="800000"/>
            <a:headEnd/>
            <a:tailEnd/>
          </a:ln>
          <a:effectLst/>
        </p:spPr>
        <p:txBody>
          <a:bodyPr vert="horz" wrap="square" lIns="149217" tIns="93260" rIns="149217" bIns="93260" numCol="1" anchor="t" anchorCtr="0" compatLnSpc="1">
            <a:prstTxWarp prst="textNoShape">
              <a:avLst/>
            </a:prstTxWarp>
            <a:spAutoFit/>
          </a:bodyPr>
          <a:lstStyle>
            <a:lvl1pPr marL="340814" indent="-340814" algn="l" defTabSz="1028791" rtl="0" eaLnBrk="1" fontAlgn="base" hangingPunct="1">
              <a:spcBef>
                <a:spcPct val="20000"/>
              </a:spcBef>
              <a:spcAft>
                <a:spcPct val="0"/>
              </a:spcAft>
              <a:buClrTx/>
              <a:buFont typeface="Wingdings" pitchFamily="2" charset="2"/>
              <a:buChar char="§"/>
              <a:defRPr sz="1568" b="0">
                <a:solidFill>
                  <a:schemeClr val="accent6"/>
                </a:solidFill>
                <a:latin typeface="+mn-lt"/>
                <a:ea typeface="+mn-ea"/>
                <a:cs typeface="+mn-cs"/>
              </a:defRPr>
            </a:lvl1pPr>
            <a:lvl2pPr marL="685668" indent="-228556" algn="l" defTabSz="1028791" rtl="0" eaLnBrk="1" fontAlgn="base" hangingPunct="1">
              <a:spcBef>
                <a:spcPct val="20000"/>
              </a:spcBef>
              <a:spcAft>
                <a:spcPct val="0"/>
              </a:spcAft>
              <a:buClrTx/>
              <a:buFont typeface="Calibri" panose="020F0502020204030204" pitchFamily="34" charset="0"/>
              <a:buChar char="₋"/>
              <a:defRPr sz="1568" b="0">
                <a:solidFill>
                  <a:schemeClr val="accent6"/>
                </a:solidFill>
                <a:latin typeface="+mn-lt"/>
                <a:cs typeface="+mn-cs"/>
              </a:defRPr>
            </a:lvl2pPr>
            <a:lvl3pPr marL="838806" indent="-224097" algn="l" defTabSz="1028791" rtl="0" eaLnBrk="1" fontAlgn="base" hangingPunct="1">
              <a:spcBef>
                <a:spcPct val="20000"/>
              </a:spcBef>
              <a:spcAft>
                <a:spcPct val="0"/>
              </a:spcAft>
              <a:buClrTx/>
              <a:buFont typeface="Arial" pitchFamily="34" charset="0"/>
              <a:buChar char="–"/>
              <a:defRPr sz="1568" b="0">
                <a:solidFill>
                  <a:schemeClr val="accent6"/>
                </a:solidFill>
                <a:latin typeface="+mn-lt"/>
                <a:cs typeface="+mn-cs"/>
              </a:defRPr>
            </a:lvl3pPr>
            <a:lvl4pPr marL="1599893" indent="-228556" algn="l" defTabSz="1028791" rtl="0" eaLnBrk="1" fontAlgn="base" hangingPunct="1">
              <a:spcBef>
                <a:spcPct val="20000"/>
              </a:spcBef>
              <a:spcAft>
                <a:spcPct val="0"/>
              </a:spcAft>
              <a:buClrTx/>
              <a:buFont typeface="Calibri" panose="020F0502020204030204" pitchFamily="34" charset="0"/>
              <a:buChar char="₋"/>
              <a:defRPr sz="1568" b="0">
                <a:solidFill>
                  <a:schemeClr val="accent6"/>
                </a:solidFill>
                <a:latin typeface="+mn-lt"/>
                <a:cs typeface="+mn-cs"/>
              </a:defRPr>
            </a:lvl4pPr>
            <a:lvl5pPr marL="2057005" indent="-228556" algn="l" defTabSz="1028791" rtl="0" eaLnBrk="1" fontAlgn="base" hangingPunct="1">
              <a:spcBef>
                <a:spcPct val="20000"/>
              </a:spcBef>
              <a:spcAft>
                <a:spcPct val="0"/>
              </a:spcAft>
              <a:buClrTx/>
              <a:buFont typeface="Arial" panose="020B0604020202020204" pitchFamily="34" charset="0"/>
              <a:buChar char="•"/>
              <a:defRPr sz="1568" b="0">
                <a:solidFill>
                  <a:schemeClr val="accent6"/>
                </a:solidFill>
                <a:latin typeface="+mn-lt"/>
                <a:cs typeface="+mn-cs"/>
              </a:defRPr>
            </a:lvl5pPr>
            <a:lvl6pPr marL="2842033" indent="-255361" algn="l" defTabSz="1028791" rtl="0" eaLnBrk="1" fontAlgn="base" hangingPunct="1">
              <a:spcBef>
                <a:spcPct val="20000"/>
              </a:spcBef>
              <a:spcAft>
                <a:spcPct val="0"/>
              </a:spcAft>
              <a:buClr>
                <a:schemeClr val="tx2"/>
              </a:buClr>
              <a:buFont typeface="Trebuchet MS" pitchFamily="34" charset="0"/>
              <a:buChar char="–"/>
              <a:defRPr sz="1863">
                <a:solidFill>
                  <a:schemeClr val="tx1"/>
                </a:solidFill>
                <a:latin typeface="+mn-lt"/>
                <a:cs typeface="+mn-cs"/>
              </a:defRPr>
            </a:lvl6pPr>
            <a:lvl7pPr marL="3371125" indent="-255361" algn="l" defTabSz="1028791" rtl="0" eaLnBrk="1" fontAlgn="base" hangingPunct="1">
              <a:spcBef>
                <a:spcPct val="20000"/>
              </a:spcBef>
              <a:spcAft>
                <a:spcPct val="0"/>
              </a:spcAft>
              <a:buClr>
                <a:schemeClr val="tx2"/>
              </a:buClr>
              <a:buFont typeface="Trebuchet MS" pitchFamily="34" charset="0"/>
              <a:buChar char="–"/>
              <a:defRPr sz="1863">
                <a:solidFill>
                  <a:schemeClr val="tx1"/>
                </a:solidFill>
                <a:latin typeface="+mn-lt"/>
                <a:cs typeface="+mn-cs"/>
              </a:defRPr>
            </a:lvl7pPr>
            <a:lvl8pPr marL="3900217" indent="-255361" algn="l" defTabSz="1028791" rtl="0" eaLnBrk="1" fontAlgn="base" hangingPunct="1">
              <a:spcBef>
                <a:spcPct val="20000"/>
              </a:spcBef>
              <a:spcAft>
                <a:spcPct val="0"/>
              </a:spcAft>
              <a:buClr>
                <a:schemeClr val="tx2"/>
              </a:buClr>
              <a:buFont typeface="Trebuchet MS" pitchFamily="34" charset="0"/>
              <a:buChar char="–"/>
              <a:defRPr sz="1863">
                <a:solidFill>
                  <a:schemeClr val="tx1"/>
                </a:solidFill>
                <a:latin typeface="+mn-lt"/>
                <a:cs typeface="+mn-cs"/>
              </a:defRPr>
            </a:lvl8pPr>
            <a:lvl9pPr marL="4429309" indent="-255361" algn="l" defTabSz="1028791" rtl="0" eaLnBrk="1" fontAlgn="base" hangingPunct="1">
              <a:spcBef>
                <a:spcPct val="20000"/>
              </a:spcBef>
              <a:spcAft>
                <a:spcPct val="0"/>
              </a:spcAft>
              <a:buClr>
                <a:schemeClr val="tx2"/>
              </a:buClr>
              <a:buFont typeface="Trebuchet MS" pitchFamily="34" charset="0"/>
              <a:buChar char="–"/>
              <a:defRPr sz="1863">
                <a:solidFill>
                  <a:schemeClr val="tx1"/>
                </a:solidFill>
                <a:latin typeface="+mn-lt"/>
                <a:cs typeface="+mn-cs"/>
              </a:defRPr>
            </a:lvl9pPr>
          </a:lstStyle>
          <a:p>
            <a:pPr marL="347596" indent="-347596" defTabSz="1049264">
              <a:defRPr/>
            </a:pPr>
            <a:r>
              <a:rPr lang="en-US" sz="1599" kern="0" dirty="0">
                <a:solidFill>
                  <a:srgbClr val="505050"/>
                </a:solidFill>
                <a:latin typeface="Segoe UI"/>
              </a:rPr>
              <a:t>Traditional ledgers are centralized and use third parties and middlemen to approve and record transactions</a:t>
            </a:r>
          </a:p>
          <a:p>
            <a:pPr marL="347596" indent="-347596" defTabSz="1049264">
              <a:defRPr/>
            </a:pPr>
            <a:r>
              <a:rPr lang="en-US" sz="1599" kern="0" dirty="0">
                <a:solidFill>
                  <a:srgbClr val="505050"/>
                </a:solidFill>
                <a:latin typeface="Segoe UI"/>
              </a:rPr>
              <a:t>Blockchain safely distributes ledgers across the entire network and does not require any middleman</a:t>
            </a:r>
          </a:p>
          <a:p>
            <a:pPr marL="347596" indent="-347596" defTabSz="1049264">
              <a:defRPr/>
            </a:pPr>
            <a:r>
              <a:rPr lang="en-US" sz="1599" kern="0" dirty="0">
                <a:solidFill>
                  <a:srgbClr val="505050"/>
                </a:solidFill>
                <a:latin typeface="Segoe UI"/>
              </a:rPr>
              <a:t>The technology maintains multiple replicas like P2P torrent file sharing</a:t>
            </a:r>
          </a:p>
        </p:txBody>
      </p:sp>
    </p:spTree>
    <p:extLst>
      <p:ext uri="{BB962C8B-B14F-4D97-AF65-F5344CB8AC3E}">
        <p14:creationId xmlns:p14="http://schemas.microsoft.com/office/powerpoint/2010/main" val="7220827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Ledger: Blockchain uses a distributed ledger to track transactions</a:t>
            </a:r>
            <a:br>
              <a:rPr lang="en-US" sz="3600" dirty="0"/>
            </a:br>
            <a:endParaRPr lang="en-US" sz="3600" dirty="0"/>
          </a:p>
        </p:txBody>
      </p:sp>
      <p:sp>
        <p:nvSpPr>
          <p:cNvPr id="78" name="Content Placeholder 77"/>
          <p:cNvSpPr>
            <a:spLocks noGrp="1"/>
          </p:cNvSpPr>
          <p:nvPr>
            <p:ph idx="10"/>
          </p:nvPr>
        </p:nvSpPr>
        <p:spPr>
          <a:xfrm>
            <a:off x="305765" y="1027855"/>
            <a:ext cx="11888787" cy="1754326"/>
          </a:xfrm>
        </p:spPr>
        <p:txBody>
          <a:bodyPr/>
          <a:lstStyle/>
          <a:p>
            <a:r>
              <a:rPr lang="en-US" sz="2000" dirty="0"/>
              <a:t>A ledger is a write only database most commonly used in accounting</a:t>
            </a:r>
          </a:p>
          <a:p>
            <a:r>
              <a:rPr lang="en-US" sz="2000" dirty="0"/>
              <a:t>The digital distributed ledger creates the same copy of the data across all the participating nodes</a:t>
            </a:r>
          </a:p>
          <a:p>
            <a:r>
              <a:rPr lang="en-US" sz="2000" dirty="0"/>
              <a:t>All new transactions are digitally signed and then broadcast across the blockchain network to be added to the system</a:t>
            </a:r>
          </a:p>
          <a:p>
            <a:r>
              <a:rPr lang="en-US" sz="2000" dirty="0"/>
              <a:t>Participants in the blockchain verify the transaction is valid and then writes it to the ledger</a:t>
            </a:r>
          </a:p>
        </p:txBody>
      </p:sp>
      <p:grpSp>
        <p:nvGrpSpPr>
          <p:cNvPr id="72" name="Group 71"/>
          <p:cNvGrpSpPr/>
          <p:nvPr/>
        </p:nvGrpSpPr>
        <p:grpSpPr>
          <a:xfrm>
            <a:off x="7513637" y="3268662"/>
            <a:ext cx="3581400" cy="2667595"/>
            <a:chOff x="7365252" y="2988570"/>
            <a:chExt cx="4320128" cy="3347534"/>
          </a:xfrm>
        </p:grpSpPr>
        <p:pic>
          <p:nvPicPr>
            <p:cNvPr id="4" name="Picture 3"/>
            <p:cNvPicPr>
              <a:picLocks noChangeAspect="1"/>
            </p:cNvPicPr>
            <p:nvPr/>
          </p:nvPicPr>
          <p:blipFill>
            <a:blip r:embed="rId3"/>
            <a:stretch>
              <a:fillRect/>
            </a:stretch>
          </p:blipFill>
          <p:spPr>
            <a:xfrm>
              <a:off x="8399141" y="5831310"/>
              <a:ext cx="851779" cy="500959"/>
            </a:xfrm>
            <a:prstGeom prst="rect">
              <a:avLst/>
            </a:prstGeom>
          </p:spPr>
        </p:pic>
        <p:pic>
          <p:nvPicPr>
            <p:cNvPr id="5" name="Picture 4"/>
            <p:cNvPicPr>
              <a:picLocks noChangeAspect="1"/>
            </p:cNvPicPr>
            <p:nvPr/>
          </p:nvPicPr>
          <p:blipFill>
            <a:blip r:embed="rId3"/>
            <a:stretch>
              <a:fillRect/>
            </a:stretch>
          </p:blipFill>
          <p:spPr>
            <a:xfrm>
              <a:off x="10833600" y="4923136"/>
              <a:ext cx="851779" cy="500959"/>
            </a:xfrm>
            <a:prstGeom prst="rect">
              <a:avLst/>
            </a:prstGeom>
          </p:spPr>
        </p:pic>
        <p:pic>
          <p:nvPicPr>
            <p:cNvPr id="6" name="Picture 5"/>
            <p:cNvPicPr>
              <a:picLocks noChangeAspect="1"/>
            </p:cNvPicPr>
            <p:nvPr/>
          </p:nvPicPr>
          <p:blipFill>
            <a:blip r:embed="rId3"/>
            <a:stretch>
              <a:fillRect/>
            </a:stretch>
          </p:blipFill>
          <p:spPr>
            <a:xfrm>
              <a:off x="9787285" y="2988570"/>
              <a:ext cx="851779" cy="500959"/>
            </a:xfrm>
            <a:prstGeom prst="rect">
              <a:avLst/>
            </a:prstGeom>
          </p:spPr>
        </p:pic>
        <p:pic>
          <p:nvPicPr>
            <p:cNvPr id="7" name="Picture 6"/>
            <p:cNvPicPr>
              <a:picLocks noChangeAspect="1"/>
            </p:cNvPicPr>
            <p:nvPr/>
          </p:nvPicPr>
          <p:blipFill>
            <a:blip r:embed="rId3"/>
            <a:stretch>
              <a:fillRect/>
            </a:stretch>
          </p:blipFill>
          <p:spPr>
            <a:xfrm>
              <a:off x="7365252" y="4923136"/>
              <a:ext cx="851779" cy="500959"/>
            </a:xfrm>
            <a:prstGeom prst="rect">
              <a:avLst/>
            </a:prstGeom>
          </p:spPr>
        </p:pic>
        <p:pic>
          <p:nvPicPr>
            <p:cNvPr id="8" name="Picture 7"/>
            <p:cNvPicPr>
              <a:picLocks noChangeAspect="1"/>
            </p:cNvPicPr>
            <p:nvPr/>
          </p:nvPicPr>
          <p:blipFill>
            <a:blip r:embed="rId3"/>
            <a:stretch>
              <a:fillRect/>
            </a:stretch>
          </p:blipFill>
          <p:spPr>
            <a:xfrm>
              <a:off x="7365252" y="3920484"/>
              <a:ext cx="851779" cy="500959"/>
            </a:xfrm>
            <a:prstGeom prst="rect">
              <a:avLst/>
            </a:prstGeom>
          </p:spPr>
        </p:pic>
        <p:pic>
          <p:nvPicPr>
            <p:cNvPr id="9" name="Picture 8"/>
            <p:cNvPicPr>
              <a:picLocks noChangeAspect="1"/>
            </p:cNvPicPr>
            <p:nvPr/>
          </p:nvPicPr>
          <p:blipFill>
            <a:blip r:embed="rId3"/>
            <a:stretch>
              <a:fillRect/>
            </a:stretch>
          </p:blipFill>
          <p:spPr>
            <a:xfrm>
              <a:off x="10833601" y="3920483"/>
              <a:ext cx="851779" cy="500959"/>
            </a:xfrm>
            <a:prstGeom prst="rect">
              <a:avLst/>
            </a:prstGeom>
          </p:spPr>
        </p:pic>
        <p:pic>
          <p:nvPicPr>
            <p:cNvPr id="10" name="Picture 9"/>
            <p:cNvPicPr>
              <a:picLocks noChangeAspect="1"/>
            </p:cNvPicPr>
            <p:nvPr/>
          </p:nvPicPr>
          <p:blipFill>
            <a:blip r:embed="rId3"/>
            <a:stretch>
              <a:fillRect/>
            </a:stretch>
          </p:blipFill>
          <p:spPr>
            <a:xfrm>
              <a:off x="9787285" y="5835145"/>
              <a:ext cx="851779" cy="500959"/>
            </a:xfrm>
            <a:prstGeom prst="rect">
              <a:avLst/>
            </a:prstGeom>
          </p:spPr>
        </p:pic>
        <p:pic>
          <p:nvPicPr>
            <p:cNvPr id="12" name="Picture 11"/>
            <p:cNvPicPr>
              <a:picLocks noChangeAspect="1"/>
            </p:cNvPicPr>
            <p:nvPr/>
          </p:nvPicPr>
          <p:blipFill>
            <a:blip r:embed="rId3"/>
            <a:stretch>
              <a:fillRect/>
            </a:stretch>
          </p:blipFill>
          <p:spPr>
            <a:xfrm>
              <a:off x="8399141" y="2988571"/>
              <a:ext cx="851779" cy="500959"/>
            </a:xfrm>
            <a:prstGeom prst="rect">
              <a:avLst/>
            </a:prstGeom>
          </p:spPr>
        </p:pic>
        <p:cxnSp>
          <p:nvCxnSpPr>
            <p:cNvPr id="13" name="Straight Connector 12"/>
            <p:cNvCxnSpPr>
              <a:stCxn id="12" idx="1"/>
              <a:endCxn id="8" idx="0"/>
            </p:cNvCxnSpPr>
            <p:nvPr/>
          </p:nvCxnSpPr>
          <p:spPr bwMode="auto">
            <a:xfrm flipH="1">
              <a:off x="7791142" y="3239051"/>
              <a:ext cx="607999" cy="681433"/>
            </a:xfrm>
            <a:prstGeom prst="line">
              <a:avLst/>
            </a:prstGeom>
            <a:noFill/>
            <a:ln w="9525" cap="flat" cmpd="sng" algn="ctr">
              <a:solidFill>
                <a:srgbClr val="969696"/>
              </a:solidFill>
              <a:prstDash val="solid"/>
              <a:round/>
              <a:headEnd type="none" w="med" len="med"/>
              <a:tailEnd type="none" w="med" len="med"/>
            </a:ln>
            <a:effectLst/>
          </p:spPr>
        </p:cxnSp>
        <p:cxnSp>
          <p:nvCxnSpPr>
            <p:cNvPr id="15" name="Straight Connector 14"/>
            <p:cNvCxnSpPr>
              <a:stCxn id="12" idx="2"/>
              <a:endCxn id="7" idx="3"/>
            </p:cNvCxnSpPr>
            <p:nvPr/>
          </p:nvCxnSpPr>
          <p:spPr bwMode="auto">
            <a:xfrm flipH="1">
              <a:off x="8217031" y="3489530"/>
              <a:ext cx="608000" cy="1684086"/>
            </a:xfrm>
            <a:prstGeom prst="line">
              <a:avLst/>
            </a:prstGeom>
            <a:noFill/>
            <a:ln w="9525" cap="flat" cmpd="sng" algn="ctr">
              <a:solidFill>
                <a:srgbClr val="969696"/>
              </a:solidFill>
              <a:prstDash val="solid"/>
              <a:round/>
              <a:headEnd type="none" w="med" len="med"/>
              <a:tailEnd type="none" w="med" len="med"/>
            </a:ln>
            <a:effectLst/>
          </p:spPr>
        </p:cxnSp>
        <p:cxnSp>
          <p:nvCxnSpPr>
            <p:cNvPr id="17" name="Straight Connector 16"/>
            <p:cNvCxnSpPr>
              <a:stCxn id="12" idx="2"/>
              <a:endCxn id="4" idx="0"/>
            </p:cNvCxnSpPr>
            <p:nvPr/>
          </p:nvCxnSpPr>
          <p:spPr bwMode="auto">
            <a:xfrm>
              <a:off x="8825031" y="3489530"/>
              <a:ext cx="0" cy="2341780"/>
            </a:xfrm>
            <a:prstGeom prst="line">
              <a:avLst/>
            </a:prstGeom>
            <a:noFill/>
            <a:ln w="9525" cap="flat" cmpd="sng" algn="ctr">
              <a:solidFill>
                <a:srgbClr val="969696"/>
              </a:solidFill>
              <a:prstDash val="solid"/>
              <a:round/>
              <a:headEnd type="none" w="med" len="med"/>
              <a:tailEnd type="none" w="med" len="med"/>
            </a:ln>
            <a:effectLst/>
          </p:spPr>
        </p:cxnSp>
        <p:cxnSp>
          <p:nvCxnSpPr>
            <p:cNvPr id="19" name="Straight Connector 18"/>
            <p:cNvCxnSpPr>
              <a:stCxn id="12" idx="2"/>
              <a:endCxn id="10" idx="0"/>
            </p:cNvCxnSpPr>
            <p:nvPr/>
          </p:nvCxnSpPr>
          <p:spPr bwMode="auto">
            <a:xfrm>
              <a:off x="8825031" y="3489530"/>
              <a:ext cx="1388144" cy="2345615"/>
            </a:xfrm>
            <a:prstGeom prst="line">
              <a:avLst/>
            </a:prstGeom>
            <a:noFill/>
            <a:ln w="9525" cap="flat" cmpd="sng" algn="ctr">
              <a:solidFill>
                <a:srgbClr val="969696"/>
              </a:solidFill>
              <a:prstDash val="solid"/>
              <a:round/>
              <a:headEnd type="none" w="med" len="med"/>
              <a:tailEnd type="none" w="med" len="med"/>
            </a:ln>
            <a:effectLst/>
          </p:spPr>
        </p:cxnSp>
        <p:cxnSp>
          <p:nvCxnSpPr>
            <p:cNvPr id="21" name="Straight Connector 20"/>
            <p:cNvCxnSpPr>
              <a:stCxn id="12" idx="2"/>
              <a:endCxn id="5" idx="1"/>
            </p:cNvCxnSpPr>
            <p:nvPr/>
          </p:nvCxnSpPr>
          <p:spPr bwMode="auto">
            <a:xfrm>
              <a:off x="8825031" y="3489530"/>
              <a:ext cx="2008569" cy="1684086"/>
            </a:xfrm>
            <a:prstGeom prst="line">
              <a:avLst/>
            </a:prstGeom>
            <a:noFill/>
            <a:ln w="9525" cap="flat" cmpd="sng" algn="ctr">
              <a:solidFill>
                <a:srgbClr val="969696"/>
              </a:solidFill>
              <a:prstDash val="solid"/>
              <a:round/>
              <a:headEnd type="none" w="med" len="med"/>
              <a:tailEnd type="none" w="med" len="med"/>
            </a:ln>
            <a:effectLst/>
          </p:spPr>
        </p:cxnSp>
        <p:cxnSp>
          <p:nvCxnSpPr>
            <p:cNvPr id="25" name="Straight Connector 24"/>
            <p:cNvCxnSpPr>
              <a:stCxn id="12" idx="2"/>
              <a:endCxn id="9" idx="1"/>
            </p:cNvCxnSpPr>
            <p:nvPr/>
          </p:nvCxnSpPr>
          <p:spPr bwMode="auto">
            <a:xfrm>
              <a:off x="8825031" y="3489530"/>
              <a:ext cx="2008570" cy="681433"/>
            </a:xfrm>
            <a:prstGeom prst="line">
              <a:avLst/>
            </a:prstGeom>
            <a:noFill/>
            <a:ln w="9525" cap="flat" cmpd="sng" algn="ctr">
              <a:solidFill>
                <a:srgbClr val="969696"/>
              </a:solidFill>
              <a:prstDash val="solid"/>
              <a:round/>
              <a:headEnd type="none" w="med" len="med"/>
              <a:tailEnd type="none" w="med" len="med"/>
            </a:ln>
            <a:effectLst/>
          </p:spPr>
        </p:cxnSp>
        <p:cxnSp>
          <p:nvCxnSpPr>
            <p:cNvPr id="29" name="Straight Connector 28"/>
            <p:cNvCxnSpPr>
              <a:stCxn id="6" idx="1"/>
              <a:endCxn id="12" idx="3"/>
            </p:cNvCxnSpPr>
            <p:nvPr/>
          </p:nvCxnSpPr>
          <p:spPr bwMode="auto">
            <a:xfrm flipH="1">
              <a:off x="9250920" y="3239050"/>
              <a:ext cx="536365" cy="1"/>
            </a:xfrm>
            <a:prstGeom prst="line">
              <a:avLst/>
            </a:prstGeom>
            <a:noFill/>
            <a:ln w="9525" cap="flat" cmpd="sng" algn="ctr">
              <a:solidFill>
                <a:srgbClr val="969696"/>
              </a:solidFill>
              <a:prstDash val="solid"/>
              <a:round/>
              <a:headEnd type="none" w="med" len="med"/>
              <a:tailEnd type="none" w="med" len="med"/>
            </a:ln>
            <a:effectLst/>
          </p:spPr>
        </p:cxnSp>
        <p:cxnSp>
          <p:nvCxnSpPr>
            <p:cNvPr id="31" name="Straight Connector 30"/>
            <p:cNvCxnSpPr>
              <a:stCxn id="4" idx="3"/>
              <a:endCxn id="10" idx="1"/>
            </p:cNvCxnSpPr>
            <p:nvPr/>
          </p:nvCxnSpPr>
          <p:spPr bwMode="auto">
            <a:xfrm>
              <a:off x="9250920" y="6081790"/>
              <a:ext cx="536365" cy="3835"/>
            </a:xfrm>
            <a:prstGeom prst="line">
              <a:avLst/>
            </a:prstGeom>
            <a:noFill/>
            <a:ln w="9525" cap="flat" cmpd="sng" algn="ctr">
              <a:solidFill>
                <a:srgbClr val="969696"/>
              </a:solidFill>
              <a:prstDash val="solid"/>
              <a:round/>
              <a:headEnd type="none" w="med" len="med"/>
              <a:tailEnd type="none" w="med" len="med"/>
            </a:ln>
            <a:effectLst/>
          </p:spPr>
        </p:cxnSp>
        <p:cxnSp>
          <p:nvCxnSpPr>
            <p:cNvPr id="34" name="Straight Connector 33"/>
            <p:cNvCxnSpPr>
              <a:stCxn id="9" idx="2"/>
              <a:endCxn id="5" idx="0"/>
            </p:cNvCxnSpPr>
            <p:nvPr/>
          </p:nvCxnSpPr>
          <p:spPr bwMode="auto">
            <a:xfrm flipH="1">
              <a:off x="11259490" y="4421442"/>
              <a:ext cx="1" cy="501694"/>
            </a:xfrm>
            <a:prstGeom prst="line">
              <a:avLst/>
            </a:prstGeom>
            <a:noFill/>
            <a:ln w="9525" cap="flat" cmpd="sng" algn="ctr">
              <a:solidFill>
                <a:srgbClr val="969696"/>
              </a:solidFill>
              <a:prstDash val="solid"/>
              <a:round/>
              <a:headEnd type="none" w="med" len="med"/>
              <a:tailEnd type="none" w="med" len="med"/>
            </a:ln>
            <a:effectLst/>
          </p:spPr>
        </p:cxnSp>
        <p:cxnSp>
          <p:nvCxnSpPr>
            <p:cNvPr id="36" name="Straight Connector 35"/>
            <p:cNvCxnSpPr>
              <a:stCxn id="8" idx="2"/>
              <a:endCxn id="7" idx="0"/>
            </p:cNvCxnSpPr>
            <p:nvPr/>
          </p:nvCxnSpPr>
          <p:spPr bwMode="auto">
            <a:xfrm>
              <a:off x="7791142" y="4421443"/>
              <a:ext cx="0" cy="501693"/>
            </a:xfrm>
            <a:prstGeom prst="line">
              <a:avLst/>
            </a:prstGeom>
            <a:noFill/>
            <a:ln w="9525" cap="flat" cmpd="sng" algn="ctr">
              <a:solidFill>
                <a:srgbClr val="969696"/>
              </a:solidFill>
              <a:prstDash val="solid"/>
              <a:round/>
              <a:headEnd type="none" w="med" len="med"/>
              <a:tailEnd type="none" w="med" len="med"/>
            </a:ln>
            <a:effectLst/>
          </p:spPr>
        </p:cxnSp>
        <p:cxnSp>
          <p:nvCxnSpPr>
            <p:cNvPr id="38" name="Straight Connector 37"/>
            <p:cNvCxnSpPr>
              <a:stCxn id="7" idx="2"/>
              <a:endCxn id="4" idx="1"/>
            </p:cNvCxnSpPr>
            <p:nvPr/>
          </p:nvCxnSpPr>
          <p:spPr bwMode="auto">
            <a:xfrm>
              <a:off x="7791142" y="5424095"/>
              <a:ext cx="607999" cy="657695"/>
            </a:xfrm>
            <a:prstGeom prst="line">
              <a:avLst/>
            </a:prstGeom>
            <a:noFill/>
            <a:ln w="9525" cap="flat" cmpd="sng" algn="ctr">
              <a:solidFill>
                <a:srgbClr val="969696"/>
              </a:solidFill>
              <a:prstDash val="solid"/>
              <a:round/>
              <a:headEnd type="none" w="med" len="med"/>
              <a:tailEnd type="none" w="med" len="med"/>
            </a:ln>
            <a:effectLst/>
          </p:spPr>
        </p:cxnSp>
        <p:cxnSp>
          <p:nvCxnSpPr>
            <p:cNvPr id="41" name="Straight Connector 40"/>
            <p:cNvCxnSpPr>
              <a:stCxn id="10" idx="3"/>
              <a:endCxn id="5" idx="2"/>
            </p:cNvCxnSpPr>
            <p:nvPr/>
          </p:nvCxnSpPr>
          <p:spPr bwMode="auto">
            <a:xfrm flipV="1">
              <a:off x="10639064" y="5424095"/>
              <a:ext cx="620426" cy="661530"/>
            </a:xfrm>
            <a:prstGeom prst="line">
              <a:avLst/>
            </a:prstGeom>
            <a:noFill/>
            <a:ln w="9525" cap="flat" cmpd="sng" algn="ctr">
              <a:solidFill>
                <a:srgbClr val="969696"/>
              </a:solidFill>
              <a:prstDash val="solid"/>
              <a:round/>
              <a:headEnd type="none" w="med" len="med"/>
              <a:tailEnd type="none" w="med" len="med"/>
            </a:ln>
            <a:effectLst/>
          </p:spPr>
        </p:cxnSp>
        <p:cxnSp>
          <p:nvCxnSpPr>
            <p:cNvPr id="43" name="Straight Connector 42"/>
            <p:cNvCxnSpPr>
              <a:stCxn id="9" idx="0"/>
              <a:endCxn id="6" idx="3"/>
            </p:cNvCxnSpPr>
            <p:nvPr/>
          </p:nvCxnSpPr>
          <p:spPr bwMode="auto">
            <a:xfrm flipH="1" flipV="1">
              <a:off x="10639064" y="3239050"/>
              <a:ext cx="620427" cy="681433"/>
            </a:xfrm>
            <a:prstGeom prst="line">
              <a:avLst/>
            </a:prstGeom>
            <a:noFill/>
            <a:ln w="9525" cap="flat" cmpd="sng" algn="ctr">
              <a:solidFill>
                <a:srgbClr val="969696"/>
              </a:solidFill>
              <a:prstDash val="solid"/>
              <a:round/>
              <a:headEnd type="none" w="med" len="med"/>
              <a:tailEnd type="none" w="med" len="med"/>
            </a:ln>
            <a:effectLst/>
          </p:spPr>
        </p:cxnSp>
        <p:cxnSp>
          <p:nvCxnSpPr>
            <p:cNvPr id="45" name="Straight Connector 44"/>
            <p:cNvCxnSpPr>
              <a:stCxn id="6" idx="2"/>
              <a:endCxn id="5" idx="1"/>
            </p:cNvCxnSpPr>
            <p:nvPr/>
          </p:nvCxnSpPr>
          <p:spPr bwMode="auto">
            <a:xfrm>
              <a:off x="10213175" y="3489529"/>
              <a:ext cx="620425" cy="1684087"/>
            </a:xfrm>
            <a:prstGeom prst="line">
              <a:avLst/>
            </a:prstGeom>
            <a:noFill/>
            <a:ln w="9525" cap="flat" cmpd="sng" algn="ctr">
              <a:solidFill>
                <a:srgbClr val="969696"/>
              </a:solidFill>
              <a:prstDash val="solid"/>
              <a:round/>
              <a:headEnd type="none" w="med" len="med"/>
              <a:tailEnd type="none" w="med" len="med"/>
            </a:ln>
            <a:effectLst/>
          </p:spPr>
        </p:cxnSp>
        <p:cxnSp>
          <p:nvCxnSpPr>
            <p:cNvPr id="47" name="Straight Connector 46"/>
            <p:cNvCxnSpPr>
              <a:stCxn id="6" idx="2"/>
              <a:endCxn id="10" idx="0"/>
            </p:cNvCxnSpPr>
            <p:nvPr/>
          </p:nvCxnSpPr>
          <p:spPr bwMode="auto">
            <a:xfrm>
              <a:off x="10213175" y="3489529"/>
              <a:ext cx="0" cy="2345616"/>
            </a:xfrm>
            <a:prstGeom prst="line">
              <a:avLst/>
            </a:prstGeom>
            <a:noFill/>
            <a:ln w="9525" cap="flat" cmpd="sng" algn="ctr">
              <a:solidFill>
                <a:srgbClr val="969696"/>
              </a:solidFill>
              <a:prstDash val="solid"/>
              <a:round/>
              <a:headEnd type="none" w="med" len="med"/>
              <a:tailEnd type="none" w="med" len="med"/>
            </a:ln>
            <a:effectLst/>
          </p:spPr>
        </p:cxnSp>
        <p:cxnSp>
          <p:nvCxnSpPr>
            <p:cNvPr id="49" name="Straight Connector 48"/>
            <p:cNvCxnSpPr>
              <a:stCxn id="6" idx="2"/>
              <a:endCxn id="4" idx="0"/>
            </p:cNvCxnSpPr>
            <p:nvPr/>
          </p:nvCxnSpPr>
          <p:spPr bwMode="auto">
            <a:xfrm flipH="1">
              <a:off x="8825031" y="3489529"/>
              <a:ext cx="1388144" cy="2341781"/>
            </a:xfrm>
            <a:prstGeom prst="line">
              <a:avLst/>
            </a:prstGeom>
            <a:noFill/>
            <a:ln w="9525" cap="flat" cmpd="sng" algn="ctr">
              <a:solidFill>
                <a:srgbClr val="969696"/>
              </a:solidFill>
              <a:prstDash val="solid"/>
              <a:round/>
              <a:headEnd type="none" w="med" len="med"/>
              <a:tailEnd type="none" w="med" len="med"/>
            </a:ln>
            <a:effectLst/>
          </p:spPr>
        </p:cxnSp>
        <p:cxnSp>
          <p:nvCxnSpPr>
            <p:cNvPr id="51" name="Straight Connector 50"/>
            <p:cNvCxnSpPr>
              <a:stCxn id="6" idx="2"/>
              <a:endCxn id="7" idx="3"/>
            </p:cNvCxnSpPr>
            <p:nvPr/>
          </p:nvCxnSpPr>
          <p:spPr bwMode="auto">
            <a:xfrm flipH="1">
              <a:off x="8217031" y="3489529"/>
              <a:ext cx="1996144" cy="1684087"/>
            </a:xfrm>
            <a:prstGeom prst="line">
              <a:avLst/>
            </a:prstGeom>
            <a:noFill/>
            <a:ln w="9525" cap="flat" cmpd="sng" algn="ctr">
              <a:solidFill>
                <a:srgbClr val="969696"/>
              </a:solidFill>
              <a:prstDash val="solid"/>
              <a:round/>
              <a:headEnd type="none" w="med" len="med"/>
              <a:tailEnd type="none" w="med" len="med"/>
            </a:ln>
            <a:effectLst/>
          </p:spPr>
        </p:cxnSp>
        <p:cxnSp>
          <p:nvCxnSpPr>
            <p:cNvPr id="53" name="Straight Connector 52"/>
            <p:cNvCxnSpPr>
              <a:stCxn id="6" idx="2"/>
              <a:endCxn id="8" idx="3"/>
            </p:cNvCxnSpPr>
            <p:nvPr/>
          </p:nvCxnSpPr>
          <p:spPr bwMode="auto">
            <a:xfrm flipH="1">
              <a:off x="8217031" y="3489529"/>
              <a:ext cx="1996144" cy="681435"/>
            </a:xfrm>
            <a:prstGeom prst="line">
              <a:avLst/>
            </a:prstGeom>
            <a:noFill/>
            <a:ln w="9525" cap="flat" cmpd="sng" algn="ctr">
              <a:solidFill>
                <a:srgbClr val="969696"/>
              </a:solidFill>
              <a:prstDash val="solid"/>
              <a:round/>
              <a:headEnd type="none" w="med" len="med"/>
              <a:tailEnd type="none" w="med" len="med"/>
            </a:ln>
            <a:effectLst/>
          </p:spPr>
        </p:cxnSp>
        <p:cxnSp>
          <p:nvCxnSpPr>
            <p:cNvPr id="55" name="Straight Connector 54"/>
            <p:cNvCxnSpPr>
              <a:stCxn id="9" idx="1"/>
              <a:endCxn id="10" idx="0"/>
            </p:cNvCxnSpPr>
            <p:nvPr/>
          </p:nvCxnSpPr>
          <p:spPr bwMode="auto">
            <a:xfrm flipH="1">
              <a:off x="10213175" y="4170963"/>
              <a:ext cx="620426" cy="1664182"/>
            </a:xfrm>
            <a:prstGeom prst="line">
              <a:avLst/>
            </a:prstGeom>
            <a:noFill/>
            <a:ln w="9525" cap="flat" cmpd="sng" algn="ctr">
              <a:solidFill>
                <a:srgbClr val="969696"/>
              </a:solidFill>
              <a:prstDash val="solid"/>
              <a:round/>
              <a:headEnd type="none" w="med" len="med"/>
              <a:tailEnd type="none" w="med" len="med"/>
            </a:ln>
            <a:effectLst/>
          </p:spPr>
        </p:cxnSp>
        <p:cxnSp>
          <p:nvCxnSpPr>
            <p:cNvPr id="57" name="Straight Connector 56"/>
            <p:cNvCxnSpPr>
              <a:stCxn id="9" idx="1"/>
              <a:endCxn id="4" idx="0"/>
            </p:cNvCxnSpPr>
            <p:nvPr/>
          </p:nvCxnSpPr>
          <p:spPr bwMode="auto">
            <a:xfrm flipH="1">
              <a:off x="8825031" y="4170963"/>
              <a:ext cx="2008570" cy="1660347"/>
            </a:xfrm>
            <a:prstGeom prst="line">
              <a:avLst/>
            </a:prstGeom>
            <a:noFill/>
            <a:ln w="9525" cap="flat" cmpd="sng" algn="ctr">
              <a:solidFill>
                <a:srgbClr val="969696"/>
              </a:solidFill>
              <a:prstDash val="solid"/>
              <a:round/>
              <a:headEnd type="none" w="med" len="med"/>
              <a:tailEnd type="none" w="med" len="med"/>
            </a:ln>
            <a:effectLst/>
          </p:spPr>
        </p:cxnSp>
        <p:cxnSp>
          <p:nvCxnSpPr>
            <p:cNvPr id="59" name="Straight Connector 58"/>
            <p:cNvCxnSpPr>
              <a:stCxn id="9" idx="1"/>
              <a:endCxn id="7" idx="3"/>
            </p:cNvCxnSpPr>
            <p:nvPr/>
          </p:nvCxnSpPr>
          <p:spPr bwMode="auto">
            <a:xfrm flipH="1">
              <a:off x="8217031" y="4170963"/>
              <a:ext cx="2616570" cy="1002653"/>
            </a:xfrm>
            <a:prstGeom prst="line">
              <a:avLst/>
            </a:prstGeom>
            <a:noFill/>
            <a:ln w="9525" cap="flat" cmpd="sng" algn="ctr">
              <a:solidFill>
                <a:srgbClr val="969696"/>
              </a:solidFill>
              <a:prstDash val="solid"/>
              <a:round/>
              <a:headEnd type="none" w="med" len="med"/>
              <a:tailEnd type="none" w="med" len="med"/>
            </a:ln>
            <a:effectLst/>
          </p:spPr>
        </p:cxnSp>
        <p:cxnSp>
          <p:nvCxnSpPr>
            <p:cNvPr id="61" name="Straight Connector 60"/>
            <p:cNvCxnSpPr>
              <a:stCxn id="9" idx="1"/>
              <a:endCxn id="8" idx="3"/>
            </p:cNvCxnSpPr>
            <p:nvPr/>
          </p:nvCxnSpPr>
          <p:spPr bwMode="auto">
            <a:xfrm flipH="1">
              <a:off x="8217031" y="4170963"/>
              <a:ext cx="2616570" cy="1"/>
            </a:xfrm>
            <a:prstGeom prst="line">
              <a:avLst/>
            </a:prstGeom>
            <a:noFill/>
            <a:ln w="9525" cap="flat" cmpd="sng" algn="ctr">
              <a:solidFill>
                <a:srgbClr val="969696"/>
              </a:solidFill>
              <a:prstDash val="solid"/>
              <a:round/>
              <a:headEnd type="none" w="med" len="med"/>
              <a:tailEnd type="none" w="med" len="med"/>
            </a:ln>
            <a:effectLst/>
          </p:spPr>
        </p:cxnSp>
        <p:cxnSp>
          <p:nvCxnSpPr>
            <p:cNvPr id="63" name="Straight Connector 62"/>
            <p:cNvCxnSpPr>
              <a:stCxn id="5" idx="1"/>
              <a:endCxn id="4" idx="0"/>
            </p:cNvCxnSpPr>
            <p:nvPr/>
          </p:nvCxnSpPr>
          <p:spPr bwMode="auto">
            <a:xfrm flipH="1">
              <a:off x="8825031" y="5173616"/>
              <a:ext cx="2008569" cy="657694"/>
            </a:xfrm>
            <a:prstGeom prst="line">
              <a:avLst/>
            </a:prstGeom>
            <a:noFill/>
            <a:ln w="9525" cap="flat" cmpd="sng" algn="ctr">
              <a:solidFill>
                <a:srgbClr val="969696"/>
              </a:solidFill>
              <a:prstDash val="solid"/>
              <a:round/>
              <a:headEnd type="none" w="med" len="med"/>
              <a:tailEnd type="none" w="med" len="med"/>
            </a:ln>
            <a:effectLst/>
          </p:spPr>
        </p:cxnSp>
        <p:cxnSp>
          <p:nvCxnSpPr>
            <p:cNvPr id="65" name="Straight Connector 64"/>
            <p:cNvCxnSpPr>
              <a:stCxn id="5" idx="1"/>
              <a:endCxn id="7" idx="3"/>
            </p:cNvCxnSpPr>
            <p:nvPr/>
          </p:nvCxnSpPr>
          <p:spPr bwMode="auto">
            <a:xfrm flipH="1">
              <a:off x="8217031" y="5173616"/>
              <a:ext cx="2616569" cy="0"/>
            </a:xfrm>
            <a:prstGeom prst="line">
              <a:avLst/>
            </a:prstGeom>
            <a:noFill/>
            <a:ln w="9525" cap="flat" cmpd="sng" algn="ctr">
              <a:solidFill>
                <a:srgbClr val="969696"/>
              </a:solidFill>
              <a:prstDash val="solid"/>
              <a:round/>
              <a:headEnd type="none" w="med" len="med"/>
              <a:tailEnd type="none" w="med" len="med"/>
            </a:ln>
            <a:effectLst/>
          </p:spPr>
        </p:cxnSp>
        <p:cxnSp>
          <p:nvCxnSpPr>
            <p:cNvPr id="67" name="Straight Connector 66"/>
            <p:cNvCxnSpPr>
              <a:stCxn id="5" idx="1"/>
              <a:endCxn id="8" idx="3"/>
            </p:cNvCxnSpPr>
            <p:nvPr/>
          </p:nvCxnSpPr>
          <p:spPr bwMode="auto">
            <a:xfrm flipH="1" flipV="1">
              <a:off x="8217031" y="4170964"/>
              <a:ext cx="2616569" cy="1002652"/>
            </a:xfrm>
            <a:prstGeom prst="line">
              <a:avLst/>
            </a:prstGeom>
            <a:noFill/>
            <a:ln w="9525" cap="flat" cmpd="sng" algn="ctr">
              <a:solidFill>
                <a:srgbClr val="969696"/>
              </a:solidFill>
              <a:prstDash val="solid"/>
              <a:round/>
              <a:headEnd type="none" w="med" len="med"/>
              <a:tailEnd type="none" w="med" len="med"/>
            </a:ln>
            <a:effectLst/>
          </p:spPr>
        </p:cxnSp>
        <p:cxnSp>
          <p:nvCxnSpPr>
            <p:cNvPr id="69" name="Straight Connector 68"/>
            <p:cNvCxnSpPr>
              <a:stCxn id="10" idx="0"/>
              <a:endCxn id="7" idx="3"/>
            </p:cNvCxnSpPr>
            <p:nvPr/>
          </p:nvCxnSpPr>
          <p:spPr bwMode="auto">
            <a:xfrm flipH="1" flipV="1">
              <a:off x="8217031" y="5173616"/>
              <a:ext cx="1996144" cy="661529"/>
            </a:xfrm>
            <a:prstGeom prst="line">
              <a:avLst/>
            </a:prstGeom>
            <a:noFill/>
            <a:ln w="9525" cap="flat" cmpd="sng" algn="ctr">
              <a:solidFill>
                <a:srgbClr val="969696"/>
              </a:solidFill>
              <a:prstDash val="solid"/>
              <a:round/>
              <a:headEnd type="none" w="med" len="med"/>
              <a:tailEnd type="none" w="med" len="med"/>
            </a:ln>
            <a:effectLst/>
          </p:spPr>
        </p:cxnSp>
        <p:cxnSp>
          <p:nvCxnSpPr>
            <p:cNvPr id="71" name="Straight Connector 70"/>
            <p:cNvCxnSpPr>
              <a:stCxn id="10" idx="0"/>
              <a:endCxn id="8" idx="3"/>
            </p:cNvCxnSpPr>
            <p:nvPr/>
          </p:nvCxnSpPr>
          <p:spPr bwMode="auto">
            <a:xfrm flipH="1" flipV="1">
              <a:off x="8217031" y="4170964"/>
              <a:ext cx="1996144" cy="1664181"/>
            </a:xfrm>
            <a:prstGeom prst="line">
              <a:avLst/>
            </a:prstGeom>
            <a:noFill/>
            <a:ln w="9525" cap="flat" cmpd="sng" algn="ctr">
              <a:solidFill>
                <a:srgbClr val="969696"/>
              </a:solidFill>
              <a:prstDash val="solid"/>
              <a:round/>
              <a:headEnd type="none" w="med" len="med"/>
              <a:tailEnd type="none" w="med" len="med"/>
            </a:ln>
            <a:effectLst/>
          </p:spPr>
        </p:cxnSp>
      </p:grpSp>
      <p:sp>
        <p:nvSpPr>
          <p:cNvPr id="74" name="Rectangle 73"/>
          <p:cNvSpPr/>
          <p:nvPr/>
        </p:nvSpPr>
        <p:spPr>
          <a:xfrm>
            <a:off x="7365658" y="6321082"/>
            <a:ext cx="3904611" cy="433939"/>
          </a:xfrm>
          <a:prstGeom prst="rect">
            <a:avLst/>
          </a:prstGeom>
        </p:spPr>
        <p:txBody>
          <a:bodyPr wrap="square" lIns="182854" tIns="91427" rIns="182854" bIns="91427" anchor="t">
            <a:spAutoFit/>
          </a:bodyPr>
          <a:lstStyle/>
          <a:p>
            <a:pPr marL="0" lvl="1" algn="ctr" defTabSz="932114" fontAlgn="base">
              <a:lnSpc>
                <a:spcPct val="90000"/>
              </a:lnSpc>
              <a:spcBef>
                <a:spcPct val="0"/>
              </a:spcBef>
              <a:spcAft>
                <a:spcPct val="0"/>
              </a:spcAft>
              <a:defRPr/>
            </a:pPr>
            <a:r>
              <a:rPr lang="en-US" kern="0" dirty="0">
                <a:solidFill>
                  <a:srgbClr val="2C91E3"/>
                </a:solidFill>
                <a:latin typeface="Segoe UI Semibold" panose="020B0702040204020203" pitchFamily="34" charset="0"/>
              </a:rPr>
              <a:t>Entire network has same ledger</a:t>
            </a:r>
            <a:endParaRPr lang="en-US" sz="1599" dirty="0">
              <a:solidFill>
                <a:srgbClr val="2C91E3"/>
              </a:solidFill>
              <a:latin typeface="Segoe UI" panose="020B0502040204020203" pitchFamily="34" charset="0"/>
              <a:cs typeface="Segoe UI" panose="020B0502040204020203" pitchFamily="34" charset="0"/>
            </a:endParaRPr>
          </a:p>
        </p:txBody>
      </p:sp>
      <p:graphicFrame>
        <p:nvGraphicFramePr>
          <p:cNvPr id="76" name="Table 75"/>
          <p:cNvGraphicFramePr>
            <a:graphicFrameLocks noGrp="1"/>
          </p:cNvGraphicFramePr>
          <p:nvPr>
            <p:extLst/>
          </p:nvPr>
        </p:nvGraphicFramePr>
        <p:xfrm>
          <a:off x="859007" y="3321693"/>
          <a:ext cx="4571352" cy="2775066"/>
        </p:xfrm>
        <a:graphic>
          <a:graphicData uri="http://schemas.openxmlformats.org/drawingml/2006/table">
            <a:tbl>
              <a:tblPr firstRow="1" bandRow="1">
                <a:tableStyleId>{073A0DAA-6AF3-43AB-8588-CEC1D06C72B9}</a:tableStyleId>
              </a:tblPr>
              <a:tblGrid>
                <a:gridCol w="1142838">
                  <a:extLst>
                    <a:ext uri="{9D8B030D-6E8A-4147-A177-3AD203B41FA5}">
                      <a16:colId xmlns:a16="http://schemas.microsoft.com/office/drawing/2014/main" val="20000"/>
                    </a:ext>
                  </a:extLst>
                </a:gridCol>
                <a:gridCol w="1142838">
                  <a:extLst>
                    <a:ext uri="{9D8B030D-6E8A-4147-A177-3AD203B41FA5}">
                      <a16:colId xmlns:a16="http://schemas.microsoft.com/office/drawing/2014/main" val="20001"/>
                    </a:ext>
                  </a:extLst>
                </a:gridCol>
                <a:gridCol w="1142838">
                  <a:extLst>
                    <a:ext uri="{9D8B030D-6E8A-4147-A177-3AD203B41FA5}">
                      <a16:colId xmlns:a16="http://schemas.microsoft.com/office/drawing/2014/main" val="20002"/>
                    </a:ext>
                  </a:extLst>
                </a:gridCol>
                <a:gridCol w="1142838">
                  <a:extLst>
                    <a:ext uri="{9D8B030D-6E8A-4147-A177-3AD203B41FA5}">
                      <a16:colId xmlns:a16="http://schemas.microsoft.com/office/drawing/2014/main" val="20003"/>
                    </a:ext>
                  </a:extLst>
                </a:gridCol>
              </a:tblGrid>
              <a:tr h="461750">
                <a:tc>
                  <a:txBody>
                    <a:bodyPr/>
                    <a:lstStyle/>
                    <a:p>
                      <a:r>
                        <a:rPr lang="en-US" sz="1200" dirty="0"/>
                        <a:t>FROM</a:t>
                      </a:r>
                      <a:endParaRPr lang="en-US" sz="1200" dirty="0">
                        <a:gradFill>
                          <a:gsLst>
                            <a:gs pos="0">
                              <a:schemeClr val="tx1"/>
                            </a:gs>
                            <a:gs pos="74000">
                              <a:schemeClr val="tx1"/>
                            </a:gs>
                          </a:gsLst>
                          <a:lin ang="5400000" scaled="1"/>
                        </a:gradFill>
                      </a:endParaRPr>
                    </a:p>
                  </a:txBody>
                  <a:tcPr marL="91427" marR="91427" marT="0" marB="0" anchor="ctr"/>
                </a:tc>
                <a:tc>
                  <a:txBody>
                    <a:bodyPr/>
                    <a:lstStyle/>
                    <a:p>
                      <a:r>
                        <a:rPr lang="en-US" sz="1200" dirty="0"/>
                        <a:t>TO</a:t>
                      </a:r>
                      <a:endParaRPr lang="en-US" sz="1200" b="1" dirty="0">
                        <a:gradFill>
                          <a:gsLst>
                            <a:gs pos="0">
                              <a:schemeClr val="tx1"/>
                            </a:gs>
                            <a:gs pos="74000">
                              <a:schemeClr val="tx1"/>
                            </a:gs>
                          </a:gsLst>
                          <a:lin ang="5400000" scaled="1"/>
                        </a:gradFill>
                      </a:endParaRPr>
                    </a:p>
                  </a:txBody>
                  <a:tcPr marL="91427" marR="91427" marT="0" marB="0" anchor="ctr"/>
                </a:tc>
                <a:tc>
                  <a:txBody>
                    <a:bodyPr/>
                    <a:lstStyle/>
                    <a:p>
                      <a:r>
                        <a:rPr lang="en-US" sz="1200" dirty="0"/>
                        <a:t>PROPERTY</a:t>
                      </a:r>
                      <a:endParaRPr lang="en-US" sz="1200" dirty="0">
                        <a:gradFill>
                          <a:gsLst>
                            <a:gs pos="0">
                              <a:schemeClr val="tx1"/>
                            </a:gs>
                            <a:gs pos="74000">
                              <a:schemeClr val="tx1"/>
                            </a:gs>
                          </a:gsLst>
                          <a:lin ang="5400000" scaled="1"/>
                        </a:gradFill>
                      </a:endParaRPr>
                    </a:p>
                  </a:txBody>
                  <a:tcPr marL="91427" marR="91427" marT="0" marB="0" anchor="ctr"/>
                </a:tc>
                <a:tc>
                  <a:txBody>
                    <a:bodyPr/>
                    <a:lstStyle/>
                    <a:p>
                      <a:r>
                        <a:rPr lang="en-US" sz="1200" dirty="0"/>
                        <a:t>VALUE</a:t>
                      </a:r>
                      <a:endParaRPr lang="en-US" sz="1200" dirty="0">
                        <a:gradFill>
                          <a:gsLst>
                            <a:gs pos="0">
                              <a:schemeClr val="tx1"/>
                            </a:gs>
                            <a:gs pos="74000">
                              <a:schemeClr val="tx1"/>
                            </a:gs>
                          </a:gsLst>
                          <a:lin ang="5400000" scaled="1"/>
                        </a:gradFill>
                      </a:endParaRPr>
                    </a:p>
                  </a:txBody>
                  <a:tcPr marL="91427" marR="91427" marT="0" marB="0" anchor="ctr"/>
                </a:tc>
                <a:extLst>
                  <a:ext uri="{0D108BD9-81ED-4DB2-BD59-A6C34878D82A}">
                    <a16:rowId xmlns:a16="http://schemas.microsoft.com/office/drawing/2014/main" val="10000"/>
                  </a:ext>
                </a:extLst>
              </a:tr>
              <a:tr h="461750">
                <a:tc>
                  <a:txBody>
                    <a:bodyPr/>
                    <a:lstStyle/>
                    <a:p>
                      <a:r>
                        <a:rPr lang="en-US" sz="1200" dirty="0"/>
                        <a:t>Alex</a:t>
                      </a:r>
                      <a:endParaRPr lang="en-US" sz="1200" dirty="0">
                        <a:solidFill>
                          <a:schemeClr val="tx1"/>
                        </a:solidFill>
                      </a:endParaRPr>
                    </a:p>
                  </a:txBody>
                  <a:tcPr marL="91427" marR="91427" marT="0" marB="0" anchor="ctr"/>
                </a:tc>
                <a:tc>
                  <a:txBody>
                    <a:bodyPr/>
                    <a:lstStyle/>
                    <a:p>
                      <a:r>
                        <a:rPr lang="en-US" sz="1200" dirty="0"/>
                        <a:t>Katie</a:t>
                      </a:r>
                      <a:endParaRPr lang="en-US" sz="1200" dirty="0">
                        <a:solidFill>
                          <a:schemeClr val="tx1"/>
                        </a:solidFill>
                      </a:endParaRPr>
                    </a:p>
                  </a:txBody>
                  <a:tcPr marL="91427" marR="91427" marT="0" marB="0" anchor="ctr"/>
                </a:tc>
                <a:tc>
                  <a:txBody>
                    <a:bodyPr/>
                    <a:lstStyle/>
                    <a:p>
                      <a:r>
                        <a:rPr lang="en-US" sz="1200" dirty="0"/>
                        <a:t>Payment</a:t>
                      </a:r>
                      <a:endParaRPr lang="en-US" sz="1200" dirty="0">
                        <a:solidFill>
                          <a:schemeClr val="tx1"/>
                        </a:solidFill>
                      </a:endParaRPr>
                    </a:p>
                  </a:txBody>
                  <a:tcPr marL="91427" marR="91427" marT="0" marB="0" anchor="ctr"/>
                </a:tc>
                <a:tc>
                  <a:txBody>
                    <a:bodyPr/>
                    <a:lstStyle/>
                    <a:p>
                      <a:r>
                        <a:rPr lang="en-US" sz="1200" dirty="0"/>
                        <a:t>$500</a:t>
                      </a:r>
                      <a:endParaRPr lang="en-US" sz="1200" dirty="0">
                        <a:solidFill>
                          <a:schemeClr val="tx1"/>
                        </a:solidFill>
                      </a:endParaRPr>
                    </a:p>
                  </a:txBody>
                  <a:tcPr marL="91427" marR="91427" marT="0" marB="0" anchor="ctr"/>
                </a:tc>
                <a:extLst>
                  <a:ext uri="{0D108BD9-81ED-4DB2-BD59-A6C34878D82A}">
                    <a16:rowId xmlns:a16="http://schemas.microsoft.com/office/drawing/2014/main" val="10001"/>
                  </a:ext>
                </a:extLst>
              </a:tr>
              <a:tr h="461750">
                <a:tc>
                  <a:txBody>
                    <a:bodyPr/>
                    <a:lstStyle/>
                    <a:p>
                      <a:r>
                        <a:rPr lang="en-US" sz="1200" dirty="0"/>
                        <a:t>Jim</a:t>
                      </a:r>
                      <a:endParaRPr lang="en-US" sz="1200" dirty="0">
                        <a:solidFill>
                          <a:schemeClr val="tx1"/>
                        </a:solidFill>
                      </a:endParaRPr>
                    </a:p>
                  </a:txBody>
                  <a:tcPr marL="91427" marR="91427" marT="0" marB="0" anchor="ctr"/>
                </a:tc>
                <a:tc>
                  <a:txBody>
                    <a:bodyPr/>
                    <a:lstStyle/>
                    <a:p>
                      <a:r>
                        <a:rPr lang="en-US" sz="1200" dirty="0"/>
                        <a:t>Sally</a:t>
                      </a:r>
                      <a:endParaRPr lang="en-US" sz="1200" dirty="0">
                        <a:solidFill>
                          <a:schemeClr val="tx1"/>
                        </a:solidFill>
                      </a:endParaRPr>
                    </a:p>
                  </a:txBody>
                  <a:tcPr marL="91427" marR="91427" marT="0" marB="0" anchor="ctr"/>
                </a:tc>
                <a:tc>
                  <a:txBody>
                    <a:bodyPr/>
                    <a:lstStyle/>
                    <a:p>
                      <a:r>
                        <a:rPr lang="en-US" sz="1200" dirty="0">
                          <a:solidFill>
                            <a:schemeClr val="tx1"/>
                          </a:solidFill>
                        </a:rPr>
                        <a:t>Payment</a:t>
                      </a:r>
                    </a:p>
                  </a:txBody>
                  <a:tcPr marL="91427" marR="91427" marT="0" marB="0" anchor="ctr"/>
                </a:tc>
                <a:tc>
                  <a:txBody>
                    <a:bodyPr/>
                    <a:lstStyle/>
                    <a:p>
                      <a:r>
                        <a:rPr lang="en-US" sz="1200" dirty="0">
                          <a:solidFill>
                            <a:schemeClr val="tx1"/>
                          </a:solidFill>
                        </a:rPr>
                        <a:t>$300</a:t>
                      </a:r>
                    </a:p>
                  </a:txBody>
                  <a:tcPr marL="91427" marR="91427" marT="0" marB="0" anchor="ctr"/>
                </a:tc>
                <a:extLst>
                  <a:ext uri="{0D108BD9-81ED-4DB2-BD59-A6C34878D82A}">
                    <a16:rowId xmlns:a16="http://schemas.microsoft.com/office/drawing/2014/main" val="10002"/>
                  </a:ext>
                </a:extLst>
              </a:tr>
              <a:tr h="461750">
                <a:tc>
                  <a:txBody>
                    <a:bodyPr/>
                    <a:lstStyle/>
                    <a:p>
                      <a:r>
                        <a:rPr lang="en-US" sz="1200" dirty="0">
                          <a:solidFill>
                            <a:schemeClr val="tx1"/>
                          </a:solidFill>
                        </a:rPr>
                        <a:t>Alex</a:t>
                      </a:r>
                    </a:p>
                  </a:txBody>
                  <a:tcPr marL="91427" marR="91427" marT="0" marB="0" anchor="ctr"/>
                </a:tc>
                <a:tc>
                  <a:txBody>
                    <a:bodyPr/>
                    <a:lstStyle/>
                    <a:p>
                      <a:r>
                        <a:rPr lang="en-US" sz="1200" dirty="0">
                          <a:solidFill>
                            <a:schemeClr val="tx1"/>
                          </a:solidFill>
                        </a:rPr>
                        <a:t>Garth</a:t>
                      </a:r>
                    </a:p>
                  </a:txBody>
                  <a:tcPr marL="91427" marR="91427" marT="0" marB="0" anchor="ctr"/>
                </a:tc>
                <a:tc>
                  <a:txBody>
                    <a:bodyPr/>
                    <a:lstStyle/>
                    <a:p>
                      <a:r>
                        <a:rPr lang="en-US" sz="1200" dirty="0">
                          <a:solidFill>
                            <a:schemeClr val="tx1"/>
                          </a:solidFill>
                        </a:rPr>
                        <a:t>Asset</a:t>
                      </a:r>
                    </a:p>
                  </a:txBody>
                  <a:tcPr marL="91427" marR="91427" marT="0" marB="0" anchor="ctr"/>
                </a:tc>
                <a:tc>
                  <a:txBody>
                    <a:bodyPr/>
                    <a:lstStyle/>
                    <a:p>
                      <a:r>
                        <a:rPr lang="en-US" sz="1200" dirty="0">
                          <a:solidFill>
                            <a:schemeClr val="tx1"/>
                          </a:solidFill>
                        </a:rPr>
                        <a:t>Car </a:t>
                      </a:r>
                    </a:p>
                  </a:txBody>
                  <a:tcPr marL="91427" marR="91427" marT="0" marB="0" anchor="ctr"/>
                </a:tc>
                <a:extLst>
                  <a:ext uri="{0D108BD9-81ED-4DB2-BD59-A6C34878D82A}">
                    <a16:rowId xmlns:a16="http://schemas.microsoft.com/office/drawing/2014/main" val="10003"/>
                  </a:ext>
                </a:extLst>
              </a:tr>
              <a:tr h="461750">
                <a:tc>
                  <a:txBody>
                    <a:bodyPr/>
                    <a:lstStyle/>
                    <a:p>
                      <a:r>
                        <a:rPr lang="en-US" sz="1200" dirty="0">
                          <a:solidFill>
                            <a:schemeClr val="tx1"/>
                          </a:solidFill>
                        </a:rPr>
                        <a:t>Katie</a:t>
                      </a:r>
                    </a:p>
                  </a:txBody>
                  <a:tcPr marL="91427" marR="91427" marT="0" marB="0" anchor="ctr"/>
                </a:tc>
                <a:tc>
                  <a:txBody>
                    <a:bodyPr/>
                    <a:lstStyle/>
                    <a:p>
                      <a:r>
                        <a:rPr lang="en-US" sz="1200" dirty="0">
                          <a:solidFill>
                            <a:schemeClr val="tx1"/>
                          </a:solidFill>
                        </a:rPr>
                        <a:t>Tony</a:t>
                      </a:r>
                    </a:p>
                  </a:txBody>
                  <a:tcPr marL="91427" marR="91427" marT="0" marB="0" anchor="ctr"/>
                </a:tc>
                <a:tc>
                  <a:txBody>
                    <a:bodyPr/>
                    <a:lstStyle/>
                    <a:p>
                      <a:r>
                        <a:rPr lang="en-US" sz="1200" dirty="0">
                          <a:solidFill>
                            <a:schemeClr val="tx1"/>
                          </a:solidFill>
                        </a:rPr>
                        <a:t>Payment</a:t>
                      </a:r>
                    </a:p>
                  </a:txBody>
                  <a:tcPr marL="91427" marR="91427" marT="0" marB="0" anchor="ctr"/>
                </a:tc>
                <a:tc>
                  <a:txBody>
                    <a:bodyPr/>
                    <a:lstStyle/>
                    <a:p>
                      <a:r>
                        <a:rPr lang="en-US" sz="1200" dirty="0">
                          <a:solidFill>
                            <a:schemeClr val="tx1"/>
                          </a:solidFill>
                        </a:rPr>
                        <a:t>$100</a:t>
                      </a:r>
                    </a:p>
                  </a:txBody>
                  <a:tcPr marL="91427" marR="91427" marT="0" marB="0" anchor="ctr"/>
                </a:tc>
                <a:extLst>
                  <a:ext uri="{0D108BD9-81ED-4DB2-BD59-A6C34878D82A}">
                    <a16:rowId xmlns:a16="http://schemas.microsoft.com/office/drawing/2014/main" val="10004"/>
                  </a:ext>
                </a:extLst>
              </a:tr>
              <a:tr h="466316">
                <a:tc>
                  <a:txBody>
                    <a:bodyPr/>
                    <a:lstStyle/>
                    <a:p>
                      <a:r>
                        <a:rPr lang="en-US" sz="1200" dirty="0">
                          <a:solidFill>
                            <a:schemeClr val="tx1"/>
                          </a:solidFill>
                        </a:rPr>
                        <a:t>Molly</a:t>
                      </a:r>
                    </a:p>
                  </a:txBody>
                  <a:tcPr marL="91427" marR="91427" marT="0" marB="0" anchor="ctr"/>
                </a:tc>
                <a:tc>
                  <a:txBody>
                    <a:bodyPr/>
                    <a:lstStyle/>
                    <a:p>
                      <a:r>
                        <a:rPr lang="en-US" sz="1200" dirty="0">
                          <a:solidFill>
                            <a:schemeClr val="tx1"/>
                          </a:solidFill>
                        </a:rPr>
                        <a:t>Paula</a:t>
                      </a:r>
                    </a:p>
                  </a:txBody>
                  <a:tcPr marL="91427" marR="91427" marT="0" marB="0" anchor="ctr"/>
                </a:tc>
                <a:tc>
                  <a:txBody>
                    <a:bodyPr/>
                    <a:lstStyle/>
                    <a:p>
                      <a:r>
                        <a:rPr lang="en-US" sz="1200" dirty="0">
                          <a:solidFill>
                            <a:schemeClr val="tx1"/>
                          </a:solidFill>
                        </a:rPr>
                        <a:t>Message</a:t>
                      </a:r>
                    </a:p>
                  </a:txBody>
                  <a:tcPr marL="91427" marR="91427" marT="0" marB="0" anchor="ctr"/>
                </a:tc>
                <a:tc>
                  <a:txBody>
                    <a:bodyPr/>
                    <a:lstStyle/>
                    <a:p>
                      <a:r>
                        <a:rPr lang="en-US" sz="1200" dirty="0">
                          <a:solidFill>
                            <a:schemeClr val="tx1"/>
                          </a:solidFill>
                        </a:rPr>
                        <a:t>I love you</a:t>
                      </a:r>
                    </a:p>
                  </a:txBody>
                  <a:tcPr marL="91427" marR="91427" marT="0" marB="0" anchor="ctr"/>
                </a:tc>
                <a:extLst>
                  <a:ext uri="{0D108BD9-81ED-4DB2-BD59-A6C34878D82A}">
                    <a16:rowId xmlns:a16="http://schemas.microsoft.com/office/drawing/2014/main" val="10005"/>
                  </a:ext>
                </a:extLst>
              </a:tr>
            </a:tbl>
          </a:graphicData>
        </a:graphic>
      </p:graphicFrame>
      <p:sp>
        <p:nvSpPr>
          <p:cNvPr id="79" name="Rectangle 78"/>
          <p:cNvSpPr/>
          <p:nvPr/>
        </p:nvSpPr>
        <p:spPr>
          <a:xfrm>
            <a:off x="1475293" y="6278558"/>
            <a:ext cx="2777660" cy="438901"/>
          </a:xfrm>
          <a:prstGeom prst="rect">
            <a:avLst/>
          </a:prstGeom>
        </p:spPr>
        <p:txBody>
          <a:bodyPr wrap="square" lIns="182854" tIns="91427" rIns="182854" bIns="91427" anchor="t">
            <a:spAutoFit/>
          </a:bodyPr>
          <a:lstStyle/>
          <a:p>
            <a:pPr marL="0" lvl="1" algn="ctr" defTabSz="932114" fontAlgn="base">
              <a:lnSpc>
                <a:spcPct val="90000"/>
              </a:lnSpc>
              <a:spcBef>
                <a:spcPct val="0"/>
              </a:spcBef>
              <a:spcAft>
                <a:spcPct val="0"/>
              </a:spcAft>
              <a:defRPr/>
            </a:pPr>
            <a:r>
              <a:rPr lang="en-US" kern="0" dirty="0">
                <a:solidFill>
                  <a:srgbClr val="2C91E3"/>
                </a:solidFill>
                <a:latin typeface="Segoe UI Semibold" panose="020B0702040204020203" pitchFamily="34" charset="0"/>
              </a:rPr>
              <a:t>Example ledger</a:t>
            </a:r>
            <a:endParaRPr lang="en-US" sz="1599" dirty="0">
              <a:solidFill>
                <a:srgbClr val="2C91E3"/>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772040978"/>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7" name="Diagram 106"/>
          <p:cNvGraphicFramePr/>
          <p:nvPr>
            <p:extLst/>
          </p:nvPr>
        </p:nvGraphicFramePr>
        <p:xfrm>
          <a:off x="7919137" y="1954747"/>
          <a:ext cx="5066156" cy="286299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108" name="Diagram 107"/>
          <p:cNvGraphicFramePr/>
          <p:nvPr>
            <p:extLst/>
          </p:nvPr>
        </p:nvGraphicFramePr>
        <p:xfrm>
          <a:off x="3721865" y="1938682"/>
          <a:ext cx="4460900" cy="3065924"/>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109" name="Rectangle 108"/>
          <p:cNvSpPr/>
          <p:nvPr/>
        </p:nvSpPr>
        <p:spPr>
          <a:xfrm>
            <a:off x="1583600" y="1287014"/>
            <a:ext cx="1393185" cy="585169"/>
          </a:xfrm>
          <a:prstGeom prst="rect">
            <a:avLst/>
          </a:prstGeom>
        </p:spPr>
        <p:txBody>
          <a:bodyPr wrap="square" lIns="243770" tIns="121886" rIns="243770" bIns="121886" anchor="t">
            <a:spAutoFit/>
          </a:bodyPr>
          <a:lstStyle/>
          <a:p>
            <a:pPr marL="0" lvl="1" defTabSz="1242548" fontAlgn="base">
              <a:lnSpc>
                <a:spcPct val="90000"/>
              </a:lnSpc>
              <a:spcBef>
                <a:spcPct val="0"/>
              </a:spcBef>
              <a:spcAft>
                <a:spcPct val="0"/>
              </a:spcAft>
              <a:defRPr/>
            </a:pPr>
            <a:r>
              <a:rPr lang="en-US" sz="2400" kern="0" dirty="0">
                <a:solidFill>
                  <a:srgbClr val="0A5BBA"/>
                </a:solidFill>
                <a:latin typeface="Segoe UI Light" panose="020B0502040204020203" pitchFamily="34" charset="0"/>
                <a:cs typeface="Segoe UI Light" panose="020B0502040204020203" pitchFamily="34" charset="0"/>
              </a:rPr>
              <a:t>Public</a:t>
            </a:r>
          </a:p>
        </p:txBody>
      </p:sp>
      <p:sp>
        <p:nvSpPr>
          <p:cNvPr id="110" name="Rectangle 109"/>
          <p:cNvSpPr/>
          <p:nvPr/>
        </p:nvSpPr>
        <p:spPr>
          <a:xfrm>
            <a:off x="9047634" y="1302995"/>
            <a:ext cx="2690087" cy="841328"/>
          </a:xfrm>
          <a:prstGeom prst="rect">
            <a:avLst/>
          </a:prstGeom>
        </p:spPr>
        <p:txBody>
          <a:bodyPr wrap="square" lIns="243770" tIns="121886" rIns="243770" bIns="121886" anchor="t">
            <a:spAutoFit/>
          </a:bodyPr>
          <a:lstStyle/>
          <a:p>
            <a:pPr marL="0" lvl="1" algn="ctr" defTabSz="1242548" fontAlgn="base">
              <a:lnSpc>
                <a:spcPct val="90000"/>
              </a:lnSpc>
              <a:spcBef>
                <a:spcPct val="0"/>
              </a:spcBef>
              <a:spcAft>
                <a:spcPct val="0"/>
              </a:spcAft>
              <a:defRPr/>
            </a:pPr>
            <a:r>
              <a:rPr lang="en-US" sz="2400" kern="0" dirty="0">
                <a:solidFill>
                  <a:srgbClr val="0A5BBA"/>
                </a:solidFill>
                <a:latin typeface="Segoe UI Light" panose="020B0502040204020203" pitchFamily="34" charset="0"/>
                <a:cs typeface="Segoe UI Light" panose="020B0502040204020203" pitchFamily="34" charset="0"/>
              </a:rPr>
              <a:t>Consortium</a:t>
            </a:r>
            <a:r>
              <a:rPr lang="en-US" sz="2400" kern="0" dirty="0">
                <a:solidFill>
                  <a:srgbClr val="000000"/>
                </a:solidFill>
                <a:latin typeface="Segoe UI Light" panose="020B0502040204020203" pitchFamily="34" charset="0"/>
                <a:cs typeface="Segoe UI Light" panose="020B0502040204020203" pitchFamily="34" charset="0"/>
              </a:rPr>
              <a:t>  </a:t>
            </a:r>
          </a:p>
          <a:p>
            <a:pPr marL="0" lvl="1" algn="ctr" defTabSz="1243193">
              <a:defRPr/>
            </a:pPr>
            <a:endParaRPr lang="en-US" sz="1632" kern="0" dirty="0">
              <a:solidFill>
                <a:srgbClr val="000000"/>
              </a:solidFill>
              <a:latin typeface="Segoe UI Light" panose="020B0502040204020203" pitchFamily="34" charset="0"/>
              <a:cs typeface="Segoe UI Light" panose="020B0502040204020203" pitchFamily="34" charset="0"/>
            </a:endParaRPr>
          </a:p>
        </p:txBody>
      </p:sp>
      <p:sp>
        <p:nvSpPr>
          <p:cNvPr id="111" name="Rectangle 110"/>
          <p:cNvSpPr/>
          <p:nvPr/>
        </p:nvSpPr>
        <p:spPr>
          <a:xfrm>
            <a:off x="5184670" y="1302997"/>
            <a:ext cx="1806014" cy="585169"/>
          </a:xfrm>
          <a:prstGeom prst="rect">
            <a:avLst/>
          </a:prstGeom>
        </p:spPr>
        <p:txBody>
          <a:bodyPr wrap="square" lIns="243770" tIns="121886" rIns="243770" bIns="121886" anchor="t">
            <a:spAutoFit/>
          </a:bodyPr>
          <a:lstStyle/>
          <a:p>
            <a:pPr marL="0" lvl="1" defTabSz="1242548" fontAlgn="base">
              <a:lnSpc>
                <a:spcPct val="90000"/>
              </a:lnSpc>
              <a:spcBef>
                <a:spcPct val="0"/>
              </a:spcBef>
              <a:spcAft>
                <a:spcPct val="0"/>
              </a:spcAft>
              <a:defRPr/>
            </a:pPr>
            <a:r>
              <a:rPr lang="en-US" sz="2400" kern="0" dirty="0">
                <a:solidFill>
                  <a:srgbClr val="0A5BBA"/>
                </a:solidFill>
                <a:latin typeface="Segoe UI Light" panose="020B0502040204020203" pitchFamily="34" charset="0"/>
                <a:cs typeface="Segoe UI Light" panose="020B0502040204020203" pitchFamily="34" charset="0"/>
              </a:rPr>
              <a:t>Private </a:t>
            </a:r>
          </a:p>
        </p:txBody>
      </p:sp>
      <p:cxnSp>
        <p:nvCxnSpPr>
          <p:cNvPr id="112" name="Straight Connector 111"/>
          <p:cNvCxnSpPr/>
          <p:nvPr/>
        </p:nvCxnSpPr>
        <p:spPr>
          <a:xfrm flipH="1">
            <a:off x="3687101" y="1922676"/>
            <a:ext cx="44361" cy="4526069"/>
          </a:xfrm>
          <a:prstGeom prst="line">
            <a:avLst/>
          </a:prstGeom>
          <a:noFill/>
          <a:ln w="3175" cap="flat" cmpd="sng" algn="ctr">
            <a:solidFill>
              <a:srgbClr val="0A5BBA"/>
            </a:solidFill>
            <a:prstDash val="solid"/>
          </a:ln>
          <a:effectLst>
            <a:outerShdw blurRad="40000" dist="20000" dir="5400000" rotWithShape="0">
              <a:srgbClr val="000000">
                <a:alpha val="38000"/>
              </a:srgbClr>
            </a:outerShdw>
          </a:effectLst>
        </p:spPr>
      </p:cxnSp>
      <p:cxnSp>
        <p:nvCxnSpPr>
          <p:cNvPr id="113" name="Straight Connector 112"/>
          <p:cNvCxnSpPr/>
          <p:nvPr/>
        </p:nvCxnSpPr>
        <p:spPr>
          <a:xfrm>
            <a:off x="8115031" y="1976249"/>
            <a:ext cx="0" cy="4526069"/>
          </a:xfrm>
          <a:prstGeom prst="line">
            <a:avLst/>
          </a:prstGeom>
          <a:noFill/>
          <a:ln w="3175" cap="flat" cmpd="sng" algn="ctr">
            <a:solidFill>
              <a:srgbClr val="0A5BBA"/>
            </a:solidFill>
            <a:prstDash val="solid"/>
          </a:ln>
          <a:effectLst>
            <a:outerShdw blurRad="40000" dist="20000" dir="5400000" rotWithShape="0">
              <a:srgbClr val="000000">
                <a:alpha val="38000"/>
              </a:srgbClr>
            </a:outerShdw>
          </a:effectLst>
        </p:spPr>
      </p:cxnSp>
      <p:sp>
        <p:nvSpPr>
          <p:cNvPr id="114" name="TextBox 113"/>
          <p:cNvSpPr txBox="1"/>
          <p:nvPr/>
        </p:nvSpPr>
        <p:spPr>
          <a:xfrm>
            <a:off x="343074" y="5004606"/>
            <a:ext cx="3424222" cy="1118805"/>
          </a:xfrm>
          <a:prstGeom prst="rect">
            <a:avLst/>
          </a:prstGeom>
          <a:noFill/>
        </p:spPr>
        <p:txBody>
          <a:bodyPr wrap="square" rtlCol="0">
            <a:spAutoFit/>
          </a:bodyPr>
          <a:lstStyle/>
          <a:p>
            <a:pPr marL="380917" indent="-380917" defTabSz="1218935">
              <a:buFont typeface="Arial" panose="020B0604020202020204" pitchFamily="34" charset="0"/>
              <a:buChar char="•"/>
              <a:defRPr/>
            </a:pPr>
            <a:r>
              <a:rPr lang="en-US" sz="1632" kern="0" dirty="0">
                <a:solidFill>
                  <a:srgbClr val="000000"/>
                </a:solidFill>
                <a:latin typeface="Segoe UI Light" panose="020B0502040204020203" pitchFamily="34" charset="0"/>
                <a:cs typeface="Segoe UI Light" panose="020B0502040204020203" pitchFamily="34" charset="0"/>
              </a:rPr>
              <a:t>Many, unknown participants</a:t>
            </a:r>
          </a:p>
          <a:p>
            <a:pPr marL="380917" indent="-380917" defTabSz="1218935">
              <a:buFont typeface="Arial" panose="020B0604020202020204" pitchFamily="34" charset="0"/>
              <a:buChar char="•"/>
              <a:defRPr/>
            </a:pPr>
            <a:r>
              <a:rPr lang="en-US" sz="1632" kern="0" dirty="0">
                <a:solidFill>
                  <a:srgbClr val="000000"/>
                </a:solidFill>
                <a:latin typeface="Segoe UI Light" panose="020B0502040204020203" pitchFamily="34" charset="0"/>
                <a:cs typeface="Segoe UI Light" panose="020B0502040204020203" pitchFamily="34" charset="0"/>
              </a:rPr>
              <a:t>Writes by all participants</a:t>
            </a:r>
          </a:p>
          <a:p>
            <a:pPr marL="380917" indent="-380917" defTabSz="1218935">
              <a:buFont typeface="Arial" panose="020B0604020202020204" pitchFamily="34" charset="0"/>
              <a:buChar char="•"/>
              <a:defRPr/>
            </a:pPr>
            <a:r>
              <a:rPr lang="en-US" sz="1632" kern="0" dirty="0">
                <a:solidFill>
                  <a:srgbClr val="000000"/>
                </a:solidFill>
                <a:latin typeface="Segoe UI Light" panose="020B0502040204020203" pitchFamily="34" charset="0"/>
                <a:cs typeface="Segoe UI Light" panose="020B0502040204020203" pitchFamily="34" charset="0"/>
              </a:rPr>
              <a:t>Reads by all participants</a:t>
            </a:r>
          </a:p>
          <a:p>
            <a:pPr marL="380917" indent="-380917" defTabSz="1218935">
              <a:buFont typeface="Arial" panose="020B0604020202020204" pitchFamily="34" charset="0"/>
              <a:buChar char="•"/>
              <a:defRPr/>
            </a:pPr>
            <a:r>
              <a:rPr lang="en-US" sz="1632" kern="0" dirty="0">
                <a:solidFill>
                  <a:srgbClr val="000000"/>
                </a:solidFill>
                <a:latin typeface="Segoe UI Light" panose="020B0502040204020203" pitchFamily="34" charset="0"/>
                <a:cs typeface="Segoe UI Light" panose="020B0502040204020203" pitchFamily="34" charset="0"/>
              </a:rPr>
              <a:t>Consensus by Proof of Work</a:t>
            </a:r>
          </a:p>
        </p:txBody>
      </p:sp>
      <p:sp>
        <p:nvSpPr>
          <p:cNvPr id="115" name="TextBox 114"/>
          <p:cNvSpPr txBox="1"/>
          <p:nvPr/>
        </p:nvSpPr>
        <p:spPr>
          <a:xfrm>
            <a:off x="3858825" y="5004603"/>
            <a:ext cx="4232409" cy="1096967"/>
          </a:xfrm>
          <a:prstGeom prst="rect">
            <a:avLst/>
          </a:prstGeom>
          <a:noFill/>
        </p:spPr>
        <p:txBody>
          <a:bodyPr wrap="square" rtlCol="0">
            <a:spAutoFit/>
          </a:bodyPr>
          <a:lstStyle/>
          <a:p>
            <a:pPr marL="380917" indent="-380917" defTabSz="1218935">
              <a:buFont typeface="Arial" panose="020B0604020202020204" pitchFamily="34" charset="0"/>
              <a:buChar char="•"/>
              <a:defRPr/>
            </a:pPr>
            <a:r>
              <a:rPr lang="en-US" sz="1632" kern="0" dirty="0">
                <a:solidFill>
                  <a:srgbClr val="000000"/>
                </a:solidFill>
                <a:latin typeface="Segoe UI Light" panose="020B0502040204020203" pitchFamily="34" charset="0"/>
                <a:cs typeface="Segoe UI Light" panose="020B0502040204020203" pitchFamily="34" charset="0"/>
              </a:rPr>
              <a:t>Known participants from one organization</a:t>
            </a:r>
          </a:p>
          <a:p>
            <a:pPr marL="380917" indent="-380917" defTabSz="1218935">
              <a:buFont typeface="Arial" panose="020B0604020202020204" pitchFamily="34" charset="0"/>
              <a:buChar char="•"/>
              <a:defRPr/>
            </a:pPr>
            <a:r>
              <a:rPr lang="en-US" sz="1632" kern="0" dirty="0">
                <a:solidFill>
                  <a:srgbClr val="000000"/>
                </a:solidFill>
                <a:latin typeface="Segoe UI Light" panose="020B0502040204020203" pitchFamily="34" charset="0"/>
                <a:cs typeface="Segoe UI Light" panose="020B0502040204020203" pitchFamily="34" charset="0"/>
              </a:rPr>
              <a:t>Write permissions centralized</a:t>
            </a:r>
          </a:p>
          <a:p>
            <a:pPr marL="380917" indent="-380917" defTabSz="1218935">
              <a:buFont typeface="Arial" panose="020B0604020202020204" pitchFamily="34" charset="0"/>
              <a:buChar char="•"/>
              <a:defRPr/>
            </a:pPr>
            <a:r>
              <a:rPr lang="en-US" sz="1632" kern="0" dirty="0">
                <a:solidFill>
                  <a:srgbClr val="000000"/>
                </a:solidFill>
                <a:latin typeface="Segoe UI Light" panose="020B0502040204020203" pitchFamily="34" charset="0"/>
                <a:cs typeface="Segoe UI Light" panose="020B0502040204020203" pitchFamily="34" charset="0"/>
              </a:rPr>
              <a:t>Reads may be public or restricted</a:t>
            </a:r>
          </a:p>
          <a:p>
            <a:pPr marL="380917" indent="-380917" defTabSz="1218935">
              <a:buFont typeface="Arial" panose="020B0604020202020204" pitchFamily="34" charset="0"/>
              <a:buChar char="•"/>
              <a:defRPr/>
            </a:pPr>
            <a:r>
              <a:rPr lang="en-US" sz="1632" kern="0" dirty="0">
                <a:solidFill>
                  <a:srgbClr val="000000"/>
                </a:solidFill>
                <a:latin typeface="Segoe UI Light" panose="020B0502040204020203" pitchFamily="34" charset="0"/>
                <a:cs typeface="Segoe UI Light" panose="020B0502040204020203" pitchFamily="34" charset="0"/>
              </a:rPr>
              <a:t>Multiple algorithms for consensus</a:t>
            </a:r>
          </a:p>
        </p:txBody>
      </p:sp>
      <p:sp>
        <p:nvSpPr>
          <p:cNvPr id="116" name="TextBox 115"/>
          <p:cNvSpPr txBox="1"/>
          <p:nvPr/>
        </p:nvSpPr>
        <p:spPr>
          <a:xfrm>
            <a:off x="8182765" y="5064742"/>
            <a:ext cx="3878518" cy="1631122"/>
          </a:xfrm>
          <a:prstGeom prst="rect">
            <a:avLst/>
          </a:prstGeom>
          <a:noFill/>
        </p:spPr>
        <p:txBody>
          <a:bodyPr wrap="square" rtlCol="0">
            <a:spAutoFit/>
          </a:bodyPr>
          <a:lstStyle/>
          <a:p>
            <a:pPr marL="380917" indent="-380917" defTabSz="1218935">
              <a:buFont typeface="Arial" panose="020B0604020202020204" pitchFamily="34" charset="0"/>
              <a:buChar char="•"/>
              <a:defRPr/>
            </a:pPr>
            <a:r>
              <a:rPr lang="en-US" sz="1632" kern="0" dirty="0">
                <a:solidFill>
                  <a:srgbClr val="000000"/>
                </a:solidFill>
                <a:latin typeface="Segoe UI Light" panose="020B0502040204020203" pitchFamily="34" charset="0"/>
                <a:cs typeface="Segoe UI Light" panose="020B0502040204020203" pitchFamily="34" charset="0"/>
              </a:rPr>
              <a:t>Known participants from multiple organizations</a:t>
            </a:r>
          </a:p>
          <a:p>
            <a:pPr marL="380917" indent="-380917" defTabSz="1218935">
              <a:buFont typeface="Arial" panose="020B0604020202020204" pitchFamily="34" charset="0"/>
              <a:buChar char="•"/>
              <a:defRPr/>
            </a:pPr>
            <a:r>
              <a:rPr lang="en-US" sz="1632" kern="0" dirty="0">
                <a:solidFill>
                  <a:srgbClr val="000000"/>
                </a:solidFill>
                <a:latin typeface="Segoe UI Light" panose="020B0502040204020203" pitchFamily="34" charset="0"/>
                <a:cs typeface="Segoe UI Light" panose="020B0502040204020203" pitchFamily="34" charset="0"/>
              </a:rPr>
              <a:t>Writes require consensus of several participants</a:t>
            </a:r>
          </a:p>
          <a:p>
            <a:pPr marL="380917" indent="-380917" defTabSz="1218935">
              <a:buFont typeface="Arial" panose="020B0604020202020204" pitchFamily="34" charset="0"/>
              <a:buChar char="•"/>
              <a:defRPr/>
            </a:pPr>
            <a:r>
              <a:rPr lang="en-US" sz="1632" kern="0" dirty="0">
                <a:solidFill>
                  <a:srgbClr val="000000"/>
                </a:solidFill>
                <a:latin typeface="Segoe UI Light" panose="020B0502040204020203" pitchFamily="34" charset="0"/>
                <a:cs typeface="Segoe UI Light" panose="020B0502040204020203" pitchFamily="34" charset="0"/>
              </a:rPr>
              <a:t>Reads may be public or restricted</a:t>
            </a:r>
          </a:p>
          <a:p>
            <a:pPr marL="380917" indent="-380917" defTabSz="1218935">
              <a:buFont typeface="Arial" panose="020B0604020202020204" pitchFamily="34" charset="0"/>
              <a:buChar char="•"/>
              <a:defRPr/>
            </a:pPr>
            <a:r>
              <a:rPr lang="en-US" sz="1632" kern="0" dirty="0">
                <a:solidFill>
                  <a:srgbClr val="000000"/>
                </a:solidFill>
                <a:latin typeface="Segoe UI Light" panose="020B0502040204020203" pitchFamily="34" charset="0"/>
                <a:cs typeface="Segoe UI Light" panose="020B0502040204020203" pitchFamily="34" charset="0"/>
              </a:rPr>
              <a:t>Multiple algorithms for consensus</a:t>
            </a:r>
          </a:p>
        </p:txBody>
      </p:sp>
      <p:graphicFrame>
        <p:nvGraphicFramePr>
          <p:cNvPr id="117" name="Diagram 116"/>
          <p:cNvGraphicFramePr/>
          <p:nvPr>
            <p:extLst/>
          </p:nvPr>
        </p:nvGraphicFramePr>
        <p:xfrm>
          <a:off x="-248214" y="1974699"/>
          <a:ext cx="4736455" cy="2983931"/>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sp>
        <p:nvSpPr>
          <p:cNvPr id="120" name="Rectangle 119"/>
          <p:cNvSpPr/>
          <p:nvPr/>
        </p:nvSpPr>
        <p:spPr>
          <a:xfrm>
            <a:off x="39739" y="6632778"/>
            <a:ext cx="8043704" cy="307625"/>
          </a:xfrm>
          <a:prstGeom prst="rect">
            <a:avLst/>
          </a:prstGeom>
        </p:spPr>
        <p:txBody>
          <a:bodyPr wrap="square">
            <a:spAutoFit/>
          </a:bodyPr>
          <a:lstStyle/>
          <a:p>
            <a:pPr defTabSz="621716">
              <a:defRPr/>
            </a:pPr>
            <a:r>
              <a:rPr lang="en-US" sz="1360" b="1" dirty="0">
                <a:solidFill>
                  <a:srgbClr val="000000">
                    <a:lumMod val="75000"/>
                    <a:lumOff val="25000"/>
                  </a:srgbClr>
                </a:solidFill>
                <a:latin typeface="Segoe UI"/>
              </a:rPr>
              <a:t>Source: </a:t>
            </a:r>
            <a:r>
              <a:rPr lang="en-US" sz="1360" dirty="0">
                <a:solidFill>
                  <a:srgbClr val="000000">
                    <a:lumMod val="75000"/>
                    <a:lumOff val="25000"/>
                  </a:srgbClr>
                </a:solidFill>
                <a:latin typeface="Segoe UI"/>
              </a:rPr>
              <a:t>Ethereum blog by Vitalik Buterin </a:t>
            </a:r>
            <a:r>
              <a:rPr lang="en-US" sz="1360" dirty="0">
                <a:solidFill>
                  <a:srgbClr val="000000">
                    <a:lumMod val="75000"/>
                    <a:lumOff val="25000"/>
                  </a:srgbClr>
                </a:solidFill>
                <a:latin typeface="Segoe UI"/>
                <a:hlinkClick r:id="rId18"/>
              </a:rPr>
              <a:t>https://blog.ethereum.org/author/vitalik-buterin/</a:t>
            </a:r>
            <a:r>
              <a:rPr lang="en-US" sz="1360" dirty="0">
                <a:solidFill>
                  <a:srgbClr val="000000">
                    <a:lumMod val="75000"/>
                    <a:lumOff val="25000"/>
                  </a:srgbClr>
                </a:solidFill>
                <a:latin typeface="Segoe UI"/>
              </a:rPr>
              <a:t> </a:t>
            </a:r>
          </a:p>
        </p:txBody>
      </p:sp>
      <p:sp>
        <p:nvSpPr>
          <p:cNvPr id="17" name="Title 1"/>
          <p:cNvSpPr txBox="1">
            <a:spLocks/>
          </p:cNvSpPr>
          <p:nvPr/>
        </p:nvSpPr>
        <p:spPr>
          <a:xfrm>
            <a:off x="378665" y="296897"/>
            <a:ext cx="11682617" cy="1061233"/>
          </a:xfrm>
          <a:prstGeom prst="rect">
            <a:avLst/>
          </a:prstGeom>
        </p:spPr>
        <p:txBody>
          <a:bodyPr vert="horz" lIns="93260" tIns="46630" rIns="93260" bIns="4663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932597">
              <a:defRPr/>
            </a:pPr>
            <a:r>
              <a:rPr lang="en-US" sz="4488" dirty="0">
                <a:solidFill>
                  <a:prstClr val="white">
                    <a:lumMod val="50000"/>
                  </a:prstClr>
                </a:solidFill>
                <a:latin typeface="Segoe UI Light"/>
              </a:rPr>
              <a:t>Blockchain | </a:t>
            </a:r>
            <a:r>
              <a:rPr lang="en-US" sz="4488" dirty="0">
                <a:solidFill>
                  <a:srgbClr val="0072C6"/>
                </a:solidFill>
                <a:latin typeface="Segoe UI Light"/>
              </a:rPr>
              <a:t>Network Types</a:t>
            </a:r>
          </a:p>
        </p:txBody>
      </p:sp>
    </p:spTree>
    <p:extLst>
      <p:ext uri="{BB962C8B-B14F-4D97-AF65-F5344CB8AC3E}">
        <p14:creationId xmlns:p14="http://schemas.microsoft.com/office/powerpoint/2010/main" val="2138655805"/>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p:cNvSpPr/>
          <p:nvPr/>
        </p:nvSpPr>
        <p:spPr>
          <a:xfrm>
            <a:off x="3045638" y="2915391"/>
            <a:ext cx="9166732" cy="3683993"/>
          </a:xfrm>
          <a:prstGeom prst="rect">
            <a:avLst/>
          </a:prstGeom>
          <a:solidFill>
            <a:schemeClr val="bg1"/>
          </a:solidFill>
          <a:ln>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ctr" anchorCtr="0" forceAA="0" compatLnSpc="1">
            <a:prstTxWarp prst="textNoShape">
              <a:avLst/>
            </a:prstTxWarp>
            <a:noAutofit/>
          </a:bodyPr>
          <a:lstStyle/>
          <a:p>
            <a:r>
              <a:rPr lang="en-US" sz="2448" dirty="0">
                <a:latin typeface="+mj-lt"/>
              </a:rPr>
              <a:t>General Propose Chain</a:t>
            </a:r>
          </a:p>
        </p:txBody>
      </p:sp>
      <p:sp>
        <p:nvSpPr>
          <p:cNvPr id="27" name="Rectangle 26"/>
          <p:cNvSpPr/>
          <p:nvPr/>
        </p:nvSpPr>
        <p:spPr>
          <a:xfrm>
            <a:off x="3048979" y="1633206"/>
            <a:ext cx="9166732" cy="1076410"/>
          </a:xfrm>
          <a:prstGeom prst="rect">
            <a:avLst/>
          </a:prstGeom>
          <a:solidFill>
            <a:schemeClr val="bg1"/>
          </a:solidFill>
          <a:ln>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ctr" anchorCtr="0" forceAA="0" compatLnSpc="1">
            <a:prstTxWarp prst="textNoShape">
              <a:avLst/>
            </a:prstTxWarp>
            <a:noAutofit/>
          </a:bodyPr>
          <a:lstStyle/>
          <a:p>
            <a:r>
              <a:rPr lang="en-US" sz="2448" dirty="0">
                <a:latin typeface="+mj-lt"/>
              </a:rPr>
              <a:t>General Propose Chain</a:t>
            </a:r>
          </a:p>
        </p:txBody>
      </p:sp>
      <p:sp>
        <p:nvSpPr>
          <p:cNvPr id="21" name="Title 1"/>
          <p:cNvSpPr txBox="1">
            <a:spLocks/>
          </p:cNvSpPr>
          <p:nvPr/>
        </p:nvSpPr>
        <p:spPr>
          <a:xfrm>
            <a:off x="378665" y="296897"/>
            <a:ext cx="11682617" cy="1061233"/>
          </a:xfrm>
          <a:prstGeom prst="rect">
            <a:avLst/>
          </a:prstGeom>
        </p:spPr>
        <p:txBody>
          <a:bodyPr vert="horz" lIns="93260" tIns="46630" rIns="93260" bIns="4663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488" dirty="0">
                <a:solidFill>
                  <a:schemeClr val="bg1">
                    <a:lumMod val="50000"/>
                  </a:schemeClr>
                </a:solidFill>
              </a:rPr>
              <a:t>Blockchain | </a:t>
            </a:r>
            <a:r>
              <a:rPr lang="en-US" sz="4488" dirty="0">
                <a:solidFill>
                  <a:srgbClr val="0072C6"/>
                </a:solidFill>
              </a:rPr>
              <a:t>Multiple Chain Types</a:t>
            </a:r>
          </a:p>
        </p:txBody>
      </p:sp>
      <p:pic>
        <p:nvPicPr>
          <p:cNvPr id="15" name="Picture 14"/>
          <p:cNvPicPr>
            <a:picLocks noChangeAspect="1"/>
          </p:cNvPicPr>
          <p:nvPr/>
        </p:nvPicPr>
        <p:blipFill rotWithShape="1">
          <a:blip r:embed="rId3" cstate="screen">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a:xfrm>
            <a:off x="9981806" y="1773841"/>
            <a:ext cx="1714886" cy="717448"/>
          </a:xfrm>
          <a:prstGeom prst="rect">
            <a:avLst/>
          </a:prstGeom>
        </p:spPr>
      </p:pic>
      <p:pic>
        <p:nvPicPr>
          <p:cNvPr id="16" name="Picture 15"/>
          <p:cNvPicPr>
            <a:picLocks noChangeAspect="1"/>
          </p:cNvPicPr>
          <p:nvPr/>
        </p:nvPicPr>
        <p:blipFill>
          <a:blip r:embed="rId4" cstate="screen">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747648" y="2915390"/>
            <a:ext cx="4331898" cy="1011267"/>
          </a:xfrm>
          <a:prstGeom prst="rect">
            <a:avLst/>
          </a:prstGeom>
        </p:spPr>
      </p:pic>
      <p:pic>
        <p:nvPicPr>
          <p:cNvPr id="20" name="Picture 19"/>
          <p:cNvPicPr>
            <a:picLocks noChangeAspect="1"/>
          </p:cNvPicPr>
          <p:nvPr/>
        </p:nvPicPr>
        <p:blipFill>
          <a:blip r:embed="rId5">
            <a:clrChange>
              <a:clrFrom>
                <a:srgbClr val="FDFDFD"/>
              </a:clrFrom>
              <a:clrTo>
                <a:srgbClr val="FDFDFD">
                  <a:alpha val="0"/>
                </a:srgbClr>
              </a:clrTo>
            </a:clrChange>
          </a:blip>
          <a:stretch>
            <a:fillRect/>
          </a:stretch>
        </p:blipFill>
        <p:spPr>
          <a:xfrm>
            <a:off x="6605943" y="1713626"/>
            <a:ext cx="2130547" cy="805621"/>
          </a:xfrm>
          <a:prstGeom prst="rect">
            <a:avLst/>
          </a:prstGeom>
        </p:spPr>
      </p:pic>
      <p:pic>
        <p:nvPicPr>
          <p:cNvPr id="22" name="Picture 21"/>
          <p:cNvPicPr>
            <a:picLocks noChangeAspect="1"/>
          </p:cNvPicPr>
          <p:nvPr/>
        </p:nvPicPr>
        <p:blipFill>
          <a:blip r:embed="rId6"/>
          <a:stretch>
            <a:fillRect/>
          </a:stretch>
        </p:blipFill>
        <p:spPr>
          <a:xfrm>
            <a:off x="6963368" y="5563615"/>
            <a:ext cx="1554306" cy="536689"/>
          </a:xfrm>
          <a:prstGeom prst="rect">
            <a:avLst/>
          </a:prstGeom>
        </p:spPr>
      </p:pic>
      <p:pic>
        <p:nvPicPr>
          <p:cNvPr id="23" name="Picture 22"/>
          <p:cNvPicPr>
            <a:picLocks noChangeAspect="1"/>
          </p:cNvPicPr>
          <p:nvPr/>
        </p:nvPicPr>
        <p:blipFill>
          <a:blip r:embed="rId7"/>
          <a:stretch>
            <a:fillRect/>
          </a:stretch>
        </p:blipFill>
        <p:spPr>
          <a:xfrm>
            <a:off x="3545459" y="1821916"/>
            <a:ext cx="1895352" cy="564393"/>
          </a:xfrm>
          <a:prstGeom prst="rect">
            <a:avLst/>
          </a:prstGeom>
        </p:spPr>
      </p:pic>
      <p:pic>
        <p:nvPicPr>
          <p:cNvPr id="28" name="Picture 2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1177359" y="5436450"/>
            <a:ext cx="753090" cy="920648"/>
          </a:xfrm>
          <a:prstGeom prst="rect">
            <a:avLst/>
          </a:prstGeom>
        </p:spPr>
      </p:pic>
      <p:pic>
        <p:nvPicPr>
          <p:cNvPr id="2" name="Picture 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274887" y="4989577"/>
            <a:ext cx="1942924" cy="446872"/>
          </a:xfrm>
          <a:prstGeom prst="rect">
            <a:avLst/>
          </a:prstGeom>
        </p:spPr>
      </p:pic>
      <p:sp>
        <p:nvSpPr>
          <p:cNvPr id="4" name="Rectangle 3"/>
          <p:cNvSpPr/>
          <p:nvPr/>
        </p:nvSpPr>
        <p:spPr>
          <a:xfrm>
            <a:off x="423694" y="1633206"/>
            <a:ext cx="2625286" cy="1076410"/>
          </a:xfrm>
          <a:prstGeom prst="rect">
            <a:avLst/>
          </a:prstGeom>
          <a:solidFill>
            <a:srgbClr val="0072C6"/>
          </a:solidFill>
          <a:ln>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ctr" anchorCtr="0" forceAA="0" compatLnSpc="1">
            <a:prstTxWarp prst="textNoShape">
              <a:avLst/>
            </a:prstTxWarp>
            <a:noAutofit/>
          </a:bodyPr>
          <a:lstStyle/>
          <a:p>
            <a:r>
              <a:rPr lang="en-US" sz="2040" dirty="0">
                <a:latin typeface="+mj-lt"/>
              </a:rPr>
              <a:t>Blockchains</a:t>
            </a:r>
          </a:p>
        </p:txBody>
      </p:sp>
      <p:sp>
        <p:nvSpPr>
          <p:cNvPr id="34" name="Rectangle 33"/>
          <p:cNvSpPr/>
          <p:nvPr/>
        </p:nvSpPr>
        <p:spPr>
          <a:xfrm>
            <a:off x="423694" y="2960620"/>
            <a:ext cx="2625286" cy="955483"/>
          </a:xfrm>
          <a:prstGeom prst="rect">
            <a:avLst/>
          </a:prstGeom>
          <a:solidFill>
            <a:srgbClr val="0072C6"/>
          </a:solidFill>
          <a:ln>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ctr" anchorCtr="0" forceAA="0" compatLnSpc="1">
            <a:prstTxWarp prst="textNoShape">
              <a:avLst/>
            </a:prstTxWarp>
            <a:noAutofit/>
          </a:bodyPr>
          <a:lstStyle/>
          <a:p>
            <a:r>
              <a:rPr lang="en-US" sz="2040" dirty="0">
                <a:latin typeface="+mj-lt"/>
              </a:rPr>
              <a:t>Alternative blockchains (</a:t>
            </a:r>
            <a:r>
              <a:rPr lang="en-US" sz="2040" i="1" dirty="0">
                <a:latin typeface="+mj-lt"/>
              </a:rPr>
              <a:t>altchains</a:t>
            </a:r>
            <a:r>
              <a:rPr lang="en-US" sz="2040" dirty="0">
                <a:latin typeface="+mj-lt"/>
              </a:rPr>
              <a:t>)</a:t>
            </a:r>
          </a:p>
        </p:txBody>
      </p:sp>
      <p:grpSp>
        <p:nvGrpSpPr>
          <p:cNvPr id="3" name="Group 2"/>
          <p:cNvGrpSpPr/>
          <p:nvPr/>
        </p:nvGrpSpPr>
        <p:grpSpPr>
          <a:xfrm>
            <a:off x="5454752" y="3176053"/>
            <a:ext cx="1151191" cy="1461555"/>
            <a:chOff x="5811900" y="3437326"/>
            <a:chExt cx="1128721" cy="1433027"/>
          </a:xfrm>
        </p:grpSpPr>
        <p:pic>
          <p:nvPicPr>
            <p:cNvPr id="6" name="Picture 5" descr="Screen Clippi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811900" y="3437326"/>
              <a:ext cx="1128721" cy="1047758"/>
            </a:xfrm>
            <a:prstGeom prst="rect">
              <a:avLst/>
            </a:prstGeom>
          </p:spPr>
        </p:pic>
        <p:sp>
          <p:nvSpPr>
            <p:cNvPr id="35" name="TextBox 34"/>
            <p:cNvSpPr txBox="1"/>
            <p:nvPr/>
          </p:nvSpPr>
          <p:spPr>
            <a:xfrm>
              <a:off x="5811901" y="4440277"/>
              <a:ext cx="1128720" cy="430076"/>
            </a:xfrm>
            <a:prstGeom prst="rect">
              <a:avLst/>
            </a:prstGeom>
          </p:spPr>
          <p:txBody>
            <a:bodyPr vert="horz" wrap="none" lIns="93260" tIns="93260" rIns="93260" bIns="93260" rtlCol="0" anchor="t">
              <a:noAutofit/>
            </a:bodyPr>
            <a:lstStyle/>
            <a:p>
              <a:pPr algn="ctr"/>
              <a:r>
                <a:rPr lang="en-US" sz="1632" dirty="0">
                  <a:latin typeface="Segoe UI" pitchFamily="34" charset="0"/>
                  <a:ea typeface="Segoe UI" pitchFamily="34" charset="0"/>
                  <a:cs typeface="Segoe UI" pitchFamily="34" charset="0"/>
                </a:rPr>
                <a:t>(Decentralized </a:t>
              </a:r>
            </a:p>
            <a:p>
              <a:pPr algn="ctr"/>
              <a:r>
                <a:rPr lang="en-US" sz="1632" dirty="0">
                  <a:latin typeface="Segoe UI" pitchFamily="34" charset="0"/>
                  <a:ea typeface="Segoe UI" pitchFamily="34" charset="0"/>
                  <a:cs typeface="Segoe UI" pitchFamily="34" charset="0"/>
                </a:rPr>
                <a:t>Transport)</a:t>
              </a:r>
            </a:p>
          </p:txBody>
        </p:sp>
      </p:grpSp>
      <p:sp>
        <p:nvSpPr>
          <p:cNvPr id="36" name="TextBox 35"/>
          <p:cNvSpPr txBox="1"/>
          <p:nvPr/>
        </p:nvSpPr>
        <p:spPr>
          <a:xfrm>
            <a:off x="3894741" y="2227374"/>
            <a:ext cx="1151190" cy="438638"/>
          </a:xfrm>
          <a:prstGeom prst="rect">
            <a:avLst/>
          </a:prstGeom>
        </p:spPr>
        <p:txBody>
          <a:bodyPr vert="horz" wrap="none" lIns="93260" tIns="93260" rIns="93260" bIns="93260" rtlCol="0" anchor="t">
            <a:noAutofit/>
          </a:bodyPr>
          <a:lstStyle/>
          <a:p>
            <a:pPr algn="ctr"/>
            <a:r>
              <a:rPr lang="en-US" sz="1632" dirty="0">
                <a:latin typeface="Segoe UI" pitchFamily="34" charset="0"/>
                <a:ea typeface="Segoe UI" pitchFamily="34" charset="0"/>
                <a:cs typeface="Segoe UI" pitchFamily="34" charset="0"/>
              </a:rPr>
              <a:t>(cryptocurrency)</a:t>
            </a:r>
          </a:p>
        </p:txBody>
      </p:sp>
      <p:sp>
        <p:nvSpPr>
          <p:cNvPr id="37" name="TextBox 36"/>
          <p:cNvSpPr txBox="1"/>
          <p:nvPr/>
        </p:nvSpPr>
        <p:spPr>
          <a:xfrm>
            <a:off x="7179570" y="2253951"/>
            <a:ext cx="1151190" cy="438638"/>
          </a:xfrm>
          <a:prstGeom prst="rect">
            <a:avLst/>
          </a:prstGeom>
        </p:spPr>
        <p:txBody>
          <a:bodyPr vert="horz" wrap="none" lIns="93260" tIns="93260" rIns="93260" bIns="93260" rtlCol="0" anchor="t">
            <a:noAutofit/>
          </a:bodyPr>
          <a:lstStyle/>
          <a:p>
            <a:pPr algn="ctr"/>
            <a:r>
              <a:rPr lang="en-US" sz="1632" dirty="0">
                <a:latin typeface="Segoe UI" pitchFamily="34" charset="0"/>
                <a:ea typeface="Segoe UI" pitchFamily="34" charset="0"/>
                <a:cs typeface="Segoe UI" pitchFamily="34" charset="0"/>
              </a:rPr>
              <a:t>(</a:t>
            </a:r>
            <a:r>
              <a:rPr lang="en-US" sz="1632" dirty="0"/>
              <a:t>cross-industry collaborative</a:t>
            </a:r>
            <a:r>
              <a:rPr lang="en-US" sz="1632" dirty="0">
                <a:latin typeface="Segoe UI" pitchFamily="34" charset="0"/>
                <a:ea typeface="Segoe UI" pitchFamily="34" charset="0"/>
                <a:cs typeface="Segoe UI" pitchFamily="34" charset="0"/>
              </a:rPr>
              <a:t>)</a:t>
            </a:r>
          </a:p>
        </p:txBody>
      </p:sp>
      <p:sp>
        <p:nvSpPr>
          <p:cNvPr id="38" name="TextBox 37"/>
          <p:cNvSpPr txBox="1"/>
          <p:nvPr/>
        </p:nvSpPr>
        <p:spPr>
          <a:xfrm>
            <a:off x="9562411" y="3488019"/>
            <a:ext cx="1151190" cy="438638"/>
          </a:xfrm>
          <a:prstGeom prst="rect">
            <a:avLst/>
          </a:prstGeom>
        </p:spPr>
        <p:txBody>
          <a:bodyPr vert="horz" wrap="none" lIns="93260" tIns="93260" rIns="93260" bIns="93260" rtlCol="0" anchor="t">
            <a:noAutofit/>
          </a:bodyPr>
          <a:lstStyle/>
          <a:p>
            <a:pPr algn="ctr"/>
            <a:r>
              <a:rPr lang="en-US" sz="1632" dirty="0">
                <a:latin typeface="Segoe UI" pitchFamily="34" charset="0"/>
                <a:ea typeface="Segoe UI" pitchFamily="34" charset="0"/>
                <a:cs typeface="Segoe UI" pitchFamily="34" charset="0"/>
              </a:rPr>
              <a:t>(</a:t>
            </a:r>
            <a:r>
              <a:rPr lang="en-US" sz="1632" dirty="0"/>
              <a:t>cross-industry collaborative</a:t>
            </a:r>
            <a:r>
              <a:rPr lang="en-US" sz="1632" dirty="0">
                <a:latin typeface="Segoe UI" pitchFamily="34" charset="0"/>
                <a:ea typeface="Segoe UI" pitchFamily="34" charset="0"/>
                <a:cs typeface="Segoe UI" pitchFamily="34" charset="0"/>
              </a:rPr>
              <a:t>)</a:t>
            </a:r>
          </a:p>
        </p:txBody>
      </p:sp>
      <p:grpSp>
        <p:nvGrpSpPr>
          <p:cNvPr id="7" name="Group 6"/>
          <p:cNvGrpSpPr/>
          <p:nvPr/>
        </p:nvGrpSpPr>
        <p:grpSpPr>
          <a:xfrm>
            <a:off x="10499576" y="4183452"/>
            <a:ext cx="1348806" cy="965483"/>
            <a:chOff x="9181688" y="4104012"/>
            <a:chExt cx="1322479" cy="946638"/>
          </a:xfrm>
        </p:grpSpPr>
        <p:pic>
          <p:nvPicPr>
            <p:cNvPr id="19" name="Picture 18"/>
            <p:cNvPicPr>
              <a:picLocks noChangeAspect="1"/>
            </p:cNvPicPr>
            <p:nvPr/>
          </p:nvPicPr>
          <p:blipFill>
            <a:blip r:embed="rId11"/>
            <a:stretch>
              <a:fillRect/>
            </a:stretch>
          </p:blipFill>
          <p:spPr>
            <a:xfrm>
              <a:off x="9181688" y="4104012"/>
              <a:ext cx="1322479" cy="692640"/>
            </a:xfrm>
            <a:prstGeom prst="rect">
              <a:avLst/>
            </a:prstGeom>
          </p:spPr>
        </p:pic>
        <p:sp>
          <p:nvSpPr>
            <p:cNvPr id="39" name="TextBox 38"/>
            <p:cNvSpPr txBox="1"/>
            <p:nvPr/>
          </p:nvSpPr>
          <p:spPr>
            <a:xfrm>
              <a:off x="9181688" y="4646017"/>
              <a:ext cx="1133190" cy="404633"/>
            </a:xfrm>
            <a:prstGeom prst="rect">
              <a:avLst/>
            </a:prstGeom>
          </p:spPr>
          <p:txBody>
            <a:bodyPr vert="horz" wrap="none" lIns="93260" tIns="93260" rIns="93260" bIns="93260" rtlCol="0" anchor="t">
              <a:noAutofit/>
            </a:bodyPr>
            <a:lstStyle/>
            <a:p>
              <a:pPr algn="ctr"/>
              <a:r>
                <a:rPr lang="en-US" sz="1632" dirty="0">
                  <a:latin typeface="Segoe UI" pitchFamily="34" charset="0"/>
                  <a:ea typeface="Segoe UI" pitchFamily="34" charset="0"/>
                  <a:cs typeface="Segoe UI" pitchFamily="34" charset="0"/>
                </a:rPr>
                <a:t>(FSI </a:t>
              </a:r>
              <a:r>
                <a:rPr lang="en-US" sz="1632" dirty="0"/>
                <a:t>consortium</a:t>
              </a:r>
              <a:r>
                <a:rPr lang="en-US" sz="1632" dirty="0">
                  <a:latin typeface="Segoe UI" pitchFamily="34" charset="0"/>
                  <a:ea typeface="Segoe UI" pitchFamily="34" charset="0"/>
                  <a:cs typeface="Segoe UI" pitchFamily="34" charset="0"/>
                </a:rPr>
                <a:t>)</a:t>
              </a:r>
            </a:p>
          </p:txBody>
        </p:sp>
      </p:grpSp>
      <p:sp>
        <p:nvSpPr>
          <p:cNvPr id="40" name="TextBox 39"/>
          <p:cNvSpPr txBox="1"/>
          <p:nvPr/>
        </p:nvSpPr>
        <p:spPr>
          <a:xfrm>
            <a:off x="3648595" y="5382843"/>
            <a:ext cx="1569216" cy="650560"/>
          </a:xfrm>
          <a:prstGeom prst="rect">
            <a:avLst/>
          </a:prstGeom>
        </p:spPr>
        <p:txBody>
          <a:bodyPr vert="horz" wrap="none" lIns="93260" tIns="93260" rIns="93260" bIns="93260" rtlCol="0" anchor="t">
            <a:noAutofit/>
          </a:bodyPr>
          <a:lstStyle/>
          <a:p>
            <a:pPr algn="ctr"/>
            <a:r>
              <a:rPr lang="en-US" sz="1632" dirty="0"/>
              <a:t>open platform for </a:t>
            </a:r>
          </a:p>
          <a:p>
            <a:pPr algn="ctr"/>
            <a:r>
              <a:rPr lang="en-US" sz="1632" dirty="0"/>
              <a:t>developers and devops </a:t>
            </a:r>
          </a:p>
          <a:p>
            <a:pPr algn="ctr"/>
            <a:r>
              <a:rPr lang="en-US" sz="1632" dirty="0"/>
              <a:t>to build blockchain apps</a:t>
            </a:r>
            <a:endParaRPr lang="en-US" sz="1632" dirty="0">
              <a:latin typeface="Segoe UI" pitchFamily="34" charset="0"/>
              <a:ea typeface="Segoe UI" pitchFamily="34" charset="0"/>
              <a:cs typeface="Segoe UI" pitchFamily="34" charset="0"/>
            </a:endParaRPr>
          </a:p>
        </p:txBody>
      </p:sp>
      <p:sp>
        <p:nvSpPr>
          <p:cNvPr id="41" name="TextBox 40"/>
          <p:cNvSpPr txBox="1"/>
          <p:nvPr/>
        </p:nvSpPr>
        <p:spPr>
          <a:xfrm>
            <a:off x="7183918" y="5987717"/>
            <a:ext cx="1151190" cy="438638"/>
          </a:xfrm>
          <a:prstGeom prst="rect">
            <a:avLst/>
          </a:prstGeom>
        </p:spPr>
        <p:txBody>
          <a:bodyPr vert="horz" wrap="none" lIns="93260" tIns="93260" rIns="93260" bIns="93260" rtlCol="0" anchor="t">
            <a:noAutofit/>
          </a:bodyPr>
          <a:lstStyle/>
          <a:p>
            <a:pPr algn="ctr"/>
            <a:r>
              <a:rPr lang="en-US" sz="1632" dirty="0">
                <a:latin typeface="Segoe UI" pitchFamily="34" charset="0"/>
                <a:ea typeface="Segoe UI" pitchFamily="34" charset="0"/>
                <a:cs typeface="Segoe UI" pitchFamily="34" charset="0"/>
              </a:rPr>
              <a:t>(</a:t>
            </a:r>
            <a:r>
              <a:rPr lang="en-US" sz="1632" dirty="0"/>
              <a:t>banking industry collaborative</a:t>
            </a:r>
            <a:r>
              <a:rPr lang="en-US" sz="1632" dirty="0">
                <a:latin typeface="Segoe UI" pitchFamily="34" charset="0"/>
                <a:ea typeface="Segoe UI" pitchFamily="34" charset="0"/>
                <a:cs typeface="Segoe UI" pitchFamily="34" charset="0"/>
              </a:rPr>
              <a:t>)</a:t>
            </a:r>
          </a:p>
        </p:txBody>
      </p:sp>
      <p:pic>
        <p:nvPicPr>
          <p:cNvPr id="14" name="Picture 13"/>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384533" y="3184179"/>
            <a:ext cx="1737830" cy="910623"/>
          </a:xfrm>
          <a:prstGeom prst="rect">
            <a:avLst/>
          </a:prstGeom>
        </p:spPr>
      </p:pic>
      <p:sp>
        <p:nvSpPr>
          <p:cNvPr id="43" name="TextBox 42"/>
          <p:cNvSpPr txBox="1"/>
          <p:nvPr/>
        </p:nvSpPr>
        <p:spPr>
          <a:xfrm>
            <a:off x="3689414" y="4078954"/>
            <a:ext cx="1151190" cy="438638"/>
          </a:xfrm>
          <a:prstGeom prst="rect">
            <a:avLst/>
          </a:prstGeom>
        </p:spPr>
        <p:txBody>
          <a:bodyPr vert="horz" wrap="none" lIns="93260" tIns="93260" rIns="93260" bIns="93260" rtlCol="0" anchor="t">
            <a:noAutofit/>
          </a:bodyPr>
          <a:lstStyle/>
          <a:p>
            <a:pPr algn="ctr"/>
            <a:r>
              <a:rPr lang="en-US" sz="1632" dirty="0">
                <a:latin typeface="Segoe UI" pitchFamily="34" charset="0"/>
                <a:ea typeface="Segoe UI" pitchFamily="34" charset="0"/>
                <a:cs typeface="Segoe UI" pitchFamily="34" charset="0"/>
              </a:rPr>
              <a:t>(Social News </a:t>
            </a:r>
          </a:p>
          <a:p>
            <a:pPr algn="ctr"/>
            <a:r>
              <a:rPr lang="en-US" sz="1632" dirty="0">
                <a:latin typeface="Segoe UI" pitchFamily="34" charset="0"/>
                <a:ea typeface="Segoe UI" pitchFamily="34" charset="0"/>
                <a:cs typeface="Segoe UI" pitchFamily="34" charset="0"/>
              </a:rPr>
              <a:t>Blockchain DB)</a:t>
            </a:r>
          </a:p>
        </p:txBody>
      </p:sp>
      <p:pic>
        <p:nvPicPr>
          <p:cNvPr id="5" name="Picture 4"/>
          <p:cNvPicPr>
            <a:picLocks noChangeAspect="1"/>
          </p:cNvPicPr>
          <p:nvPr/>
        </p:nvPicPr>
        <p:blipFill>
          <a:blip r:embed="rId1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204795" y="5325255"/>
            <a:ext cx="2141229" cy="1311202"/>
          </a:xfrm>
          <a:prstGeom prst="rect">
            <a:avLst/>
          </a:prstGeom>
        </p:spPr>
      </p:pic>
      <p:grpSp>
        <p:nvGrpSpPr>
          <p:cNvPr id="29" name="Group 28"/>
          <p:cNvGrpSpPr/>
          <p:nvPr/>
        </p:nvGrpSpPr>
        <p:grpSpPr>
          <a:xfrm>
            <a:off x="8004938" y="4078954"/>
            <a:ext cx="1424332" cy="1069981"/>
            <a:chOff x="5487570" y="2923230"/>
            <a:chExt cx="1050398" cy="866759"/>
          </a:xfrm>
        </p:grpSpPr>
        <p:sp>
          <p:nvSpPr>
            <p:cNvPr id="30" name="TextBox 29"/>
            <p:cNvSpPr txBox="1"/>
            <p:nvPr/>
          </p:nvSpPr>
          <p:spPr>
            <a:xfrm>
              <a:off x="5691428" y="3467432"/>
              <a:ext cx="846540" cy="322557"/>
            </a:xfrm>
            <a:prstGeom prst="rect">
              <a:avLst/>
            </a:prstGeom>
          </p:spPr>
          <p:txBody>
            <a:bodyPr vert="horz" wrap="none" lIns="69945" tIns="69945" rIns="69945" bIns="69945" rtlCol="0" anchor="t">
              <a:noAutofit/>
            </a:bodyPr>
            <a:lstStyle/>
            <a:p>
              <a:pPr algn="ctr" defTabSz="699447"/>
              <a:r>
                <a:rPr lang="en-US" sz="1632" dirty="0">
                  <a:latin typeface="Segoe UI" pitchFamily="34" charset="0"/>
                  <a:ea typeface="Segoe UI" pitchFamily="34" charset="0"/>
                  <a:cs typeface="Segoe UI" pitchFamily="34" charset="0"/>
                </a:rPr>
                <a:t>(IBM Open Blockchain )</a:t>
              </a:r>
            </a:p>
          </p:txBody>
        </p:sp>
        <p:pic>
          <p:nvPicPr>
            <p:cNvPr id="31" name="Picture 30"/>
            <p:cNvPicPr>
              <a:picLocks noChangeAspect="1"/>
            </p:cNvPicPr>
            <p:nvPr/>
          </p:nvPicPr>
          <p:blipFill>
            <a:blip r:embed="rId14">
              <a:clrChange>
                <a:clrFrom>
                  <a:srgbClr val="E3E7E8"/>
                </a:clrFrom>
                <a:clrTo>
                  <a:srgbClr val="E3E7E8">
                    <a:alpha val="0"/>
                  </a:srgbClr>
                </a:clrTo>
              </a:clrChange>
            </a:blip>
            <a:stretch>
              <a:fillRect/>
            </a:stretch>
          </p:blipFill>
          <p:spPr>
            <a:xfrm>
              <a:off x="5487570" y="2923230"/>
              <a:ext cx="1050398" cy="595226"/>
            </a:xfrm>
            <a:prstGeom prst="rect">
              <a:avLst/>
            </a:prstGeom>
          </p:spPr>
        </p:pic>
      </p:grpSp>
      <p:cxnSp>
        <p:nvCxnSpPr>
          <p:cNvPr id="32" name="Connector: Elbow 31"/>
          <p:cNvCxnSpPr>
            <a:stCxn id="31" idx="3"/>
            <a:endCxn id="16" idx="2"/>
          </p:cNvCxnSpPr>
          <p:nvPr/>
        </p:nvCxnSpPr>
        <p:spPr>
          <a:xfrm flipV="1">
            <a:off x="9429269" y="3926658"/>
            <a:ext cx="484328" cy="519689"/>
          </a:xfrm>
          <a:prstGeom prst="bentConnector2">
            <a:avLst/>
          </a:prstGeom>
          <a:ln w="6350">
            <a:solidFill>
              <a:schemeClr val="bg1">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96102729"/>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1"/>
          <p:cNvSpPr txBox="1">
            <a:spLocks/>
          </p:cNvSpPr>
          <p:nvPr/>
        </p:nvSpPr>
        <p:spPr>
          <a:xfrm>
            <a:off x="378665" y="296897"/>
            <a:ext cx="11682617" cy="1061233"/>
          </a:xfrm>
          <a:prstGeom prst="rect">
            <a:avLst/>
          </a:prstGeom>
        </p:spPr>
        <p:txBody>
          <a:bodyPr vert="horz" lIns="93260" tIns="46630" rIns="93260" bIns="4663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488" dirty="0">
                <a:solidFill>
                  <a:schemeClr val="bg1">
                    <a:lumMod val="50000"/>
                  </a:schemeClr>
                </a:solidFill>
              </a:rPr>
              <a:t>Potential </a:t>
            </a:r>
            <a:r>
              <a:rPr lang="en-US" sz="4488" dirty="0">
                <a:solidFill>
                  <a:srgbClr val="0072C6"/>
                </a:solidFill>
              </a:rPr>
              <a:t>Benefits </a:t>
            </a:r>
            <a:r>
              <a:rPr lang="en-US" sz="4488" dirty="0">
                <a:solidFill>
                  <a:schemeClr val="bg1">
                    <a:lumMod val="50000"/>
                  </a:schemeClr>
                </a:solidFill>
              </a:rPr>
              <a:t>of Blockchain </a:t>
            </a:r>
            <a:endParaRPr lang="en-US" sz="4488" dirty="0">
              <a:solidFill>
                <a:srgbClr val="0072C6"/>
              </a:solidFill>
            </a:endParaRPr>
          </a:p>
        </p:txBody>
      </p:sp>
      <p:sp>
        <p:nvSpPr>
          <p:cNvPr id="6" name="Text Placeholder 3"/>
          <p:cNvSpPr txBox="1">
            <a:spLocks/>
          </p:cNvSpPr>
          <p:nvPr/>
        </p:nvSpPr>
        <p:spPr>
          <a:xfrm>
            <a:off x="378665" y="1358130"/>
            <a:ext cx="11682618" cy="5209948"/>
          </a:xfrm>
          <a:prstGeom prst="rect">
            <a:avLst/>
          </a:prstGeom>
          <a:noFill/>
        </p:spPr>
        <p:txBody>
          <a:bodyPr vert="horz" lIns="186521" tIns="139891" rIns="93260" bIns="46630" rtlCol="0">
            <a:normAutofit/>
          </a:bodyPr>
          <a:lstStyle>
            <a:lvl1pPr marL="285750" indent="-285750" eaLnBrk="1" hangingPunct="1">
              <a:lnSpc>
                <a:spcPct val="120000"/>
              </a:lnSpc>
              <a:buFont typeface="Arial" panose="020B0604020202020204" pitchFamily="34" charset="0"/>
              <a:buChar char="•"/>
              <a:defRPr sz="1400" kern="800">
                <a:solidFill>
                  <a:schemeClr val="bg1"/>
                </a:solidFill>
                <a:latin typeface="Segoe UI Light" panose="020B0502040204020203" pitchFamily="34" charset="0"/>
                <a:cs typeface="Segoe UI Light" panose="020B0502040204020203" pitchFamily="34" charset="0"/>
              </a:defRPr>
            </a:lvl1pPr>
            <a:lvl2pPr marL="569913" indent="-285750" eaLnBrk="1" hangingPunct="1">
              <a:lnSpc>
                <a:spcPct val="120000"/>
              </a:lnSpc>
              <a:buFont typeface="Arial" panose="020B0604020202020204" pitchFamily="34" charset="0"/>
              <a:buChar char="•"/>
              <a:defRPr sz="1400" kern="800">
                <a:solidFill>
                  <a:schemeClr val="bg1"/>
                </a:solidFill>
                <a:latin typeface="Segoe UI Light" panose="020B0502040204020203" pitchFamily="34" charset="0"/>
                <a:cs typeface="Segoe UI Light" panose="020B0502040204020203" pitchFamily="34" charset="0"/>
              </a:defRPr>
            </a:lvl2pPr>
            <a:lvl3pPr marL="858838" indent="-285750" eaLnBrk="1" hangingPunct="1">
              <a:lnSpc>
                <a:spcPct val="120000"/>
              </a:lnSpc>
              <a:buFont typeface="Arial" panose="020B0604020202020204" pitchFamily="34" charset="0"/>
              <a:buChar char="•"/>
              <a:defRPr sz="1400" kern="800">
                <a:solidFill>
                  <a:schemeClr val="bg1"/>
                </a:solidFill>
                <a:latin typeface="Segoe UI Light" panose="020B0502040204020203" pitchFamily="34" charset="0"/>
                <a:cs typeface="Segoe UI Light" panose="020B0502040204020203" pitchFamily="34" charset="0"/>
              </a:defRPr>
            </a:lvl3pPr>
            <a:lvl4pPr marL="1141413" indent="-285750" eaLnBrk="1" hangingPunct="1">
              <a:lnSpc>
                <a:spcPct val="120000"/>
              </a:lnSpc>
              <a:buFont typeface="Arial" panose="020B0604020202020204" pitchFamily="34" charset="0"/>
              <a:buChar char="•"/>
              <a:defRPr sz="1400" kern="800">
                <a:solidFill>
                  <a:schemeClr val="bg1"/>
                </a:solidFill>
                <a:latin typeface="Segoe UI Light" panose="020B0502040204020203" pitchFamily="34" charset="0"/>
                <a:cs typeface="Segoe UI Light" panose="020B0502040204020203" pitchFamily="34" charset="0"/>
              </a:defRPr>
            </a:lvl4pPr>
            <a:lvl5pPr marL="1430338" indent="-285750" eaLnBrk="1" hangingPunct="1">
              <a:lnSpc>
                <a:spcPct val="120000"/>
              </a:lnSpc>
              <a:buFont typeface="Arial" panose="020B0604020202020204" pitchFamily="34" charset="0"/>
              <a:buChar char="•"/>
              <a:defRPr sz="1400" kern="800">
                <a:solidFill>
                  <a:schemeClr val="bg1"/>
                </a:solidFill>
                <a:latin typeface="Segoe UI Light" panose="020B0502040204020203" pitchFamily="34" charset="0"/>
                <a:cs typeface="Segoe UI Light" panose="020B0502040204020203" pitchFamily="34" charset="0"/>
              </a:defRPr>
            </a:lvl5pPr>
          </a:lstStyle>
          <a:p>
            <a:pPr marL="291436" lvl="1" indent="-291436" defTabSz="932597">
              <a:defRPr/>
            </a:pPr>
            <a:r>
              <a:rPr lang="en-US" sz="2856" b="1" dirty="0">
                <a:solidFill>
                  <a:srgbClr val="000000"/>
                </a:solidFill>
              </a:rPr>
              <a:t>Eliminates Intermediaries</a:t>
            </a:r>
            <a:r>
              <a:rPr lang="en-US" sz="2856" dirty="0">
                <a:solidFill>
                  <a:srgbClr val="000000"/>
                </a:solidFill>
              </a:rPr>
              <a:t> increasing efficiency and speed</a:t>
            </a:r>
          </a:p>
          <a:p>
            <a:pPr marL="291436" lvl="1" indent="-291436" defTabSz="932597">
              <a:defRPr/>
            </a:pPr>
            <a:endParaRPr lang="en-US" sz="2856" dirty="0">
              <a:solidFill>
                <a:srgbClr val="000000"/>
              </a:solidFill>
            </a:endParaRPr>
          </a:p>
          <a:p>
            <a:pPr marL="291436" lvl="1" indent="-291436" defTabSz="932597">
              <a:defRPr/>
            </a:pPr>
            <a:r>
              <a:rPr lang="en-US" sz="2856" b="1" dirty="0">
                <a:solidFill>
                  <a:srgbClr val="000000"/>
                </a:solidFill>
              </a:rPr>
              <a:t>Reduces Fraud </a:t>
            </a:r>
            <a:r>
              <a:rPr lang="en-US" sz="2856" dirty="0">
                <a:solidFill>
                  <a:srgbClr val="000000"/>
                </a:solidFill>
              </a:rPr>
              <a:t>related to data integrity</a:t>
            </a:r>
          </a:p>
          <a:p>
            <a:pPr marL="291436" lvl="1" indent="-291436" defTabSz="932597">
              <a:defRPr/>
            </a:pPr>
            <a:endParaRPr lang="en-US" sz="2856" b="1" dirty="0">
              <a:solidFill>
                <a:srgbClr val="000000"/>
              </a:solidFill>
            </a:endParaRPr>
          </a:p>
          <a:p>
            <a:pPr marL="291436" lvl="1" indent="-291436" defTabSz="932597">
              <a:defRPr/>
            </a:pPr>
            <a:r>
              <a:rPr lang="en-US" sz="2856" b="1" dirty="0">
                <a:solidFill>
                  <a:srgbClr val="000000"/>
                </a:solidFill>
              </a:rPr>
              <a:t>Operation simplification </a:t>
            </a:r>
            <a:r>
              <a:rPr lang="en-US" sz="2856" dirty="0">
                <a:solidFill>
                  <a:srgbClr val="000000"/>
                </a:solidFill>
              </a:rPr>
              <a:t>by helping to reduce cost and time related reconciliations and disputes  </a:t>
            </a:r>
          </a:p>
          <a:p>
            <a:pPr marL="291436" lvl="1" indent="-291436" defTabSz="932597">
              <a:defRPr/>
            </a:pPr>
            <a:endParaRPr lang="en-US" sz="2856" b="1" dirty="0">
              <a:solidFill>
                <a:srgbClr val="000000"/>
              </a:solidFill>
            </a:endParaRPr>
          </a:p>
          <a:p>
            <a:pPr marL="291436" lvl="1" indent="-291436" defTabSz="932597">
              <a:defRPr/>
            </a:pPr>
            <a:r>
              <a:rPr lang="en-US" sz="2856" b="1" dirty="0">
                <a:solidFill>
                  <a:srgbClr val="000000"/>
                </a:solidFill>
              </a:rPr>
              <a:t>Helps Increase Revenue </a:t>
            </a:r>
            <a:r>
              <a:rPr lang="en-US" sz="2856" dirty="0">
                <a:solidFill>
                  <a:srgbClr val="000000"/>
                </a:solidFill>
              </a:rPr>
              <a:t>from new business model and saving</a:t>
            </a:r>
          </a:p>
          <a:p>
            <a:pPr marL="0" indent="0" defTabSz="932597">
              <a:buNone/>
              <a:defRPr/>
            </a:pPr>
            <a:endParaRPr lang="en-US" sz="2856" dirty="0">
              <a:solidFill>
                <a:srgbClr val="000000"/>
              </a:solidFill>
            </a:endParaRPr>
          </a:p>
        </p:txBody>
      </p:sp>
    </p:spTree>
    <p:extLst>
      <p:ext uri="{BB962C8B-B14F-4D97-AF65-F5344CB8AC3E}">
        <p14:creationId xmlns:p14="http://schemas.microsoft.com/office/powerpoint/2010/main" val="3296636389"/>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882" y="-1"/>
            <a:ext cx="12434711" cy="6994525"/>
          </a:xfrm>
          <a:prstGeom prst="rect">
            <a:avLst/>
          </a:prstGeom>
          <a:solidFill>
            <a:srgbClr val="0072C6"/>
          </a:solidFill>
          <a:ln w="9525" cap="flat" cmpd="sng" algn="ctr">
            <a:solidFill>
              <a:srgbClr val="00518E"/>
            </a:solidFill>
            <a:prstDash val="solid"/>
            <a:round/>
            <a:headEnd type="none" w="med" len="med"/>
            <a:tailEnd type="none" w="med" len="med"/>
          </a:ln>
          <a:effectLst/>
        </p:spPr>
        <p:txBody>
          <a:bodyPr vert="horz" wrap="square" lIns="93260" tIns="93260" rIns="93260" bIns="93260" numCol="1" rtlCol="0" anchor="ctr" anchorCtr="0" compatLnSpc="1">
            <a:prstTxWarp prst="textNoShape">
              <a:avLst/>
            </a:prstTxWarp>
            <a:noAutofit/>
          </a:bodyPr>
          <a:lstStyle/>
          <a:p>
            <a:pPr algn="ctr" defTabSz="906691" fontAlgn="base">
              <a:defRPr/>
            </a:pPr>
            <a:endParaRPr lang="en-US" sz="1428" dirty="0">
              <a:solidFill>
                <a:srgbClr val="505050"/>
              </a:solidFill>
              <a:latin typeface="Segoe UI"/>
            </a:endParaRPr>
          </a:p>
        </p:txBody>
      </p:sp>
      <p:sp>
        <p:nvSpPr>
          <p:cNvPr id="3" name="TextBox 2"/>
          <p:cNvSpPr txBox="1"/>
          <p:nvPr/>
        </p:nvSpPr>
        <p:spPr>
          <a:xfrm>
            <a:off x="446259" y="2914387"/>
            <a:ext cx="11669499" cy="1054585"/>
          </a:xfrm>
          <a:prstGeom prst="rect">
            <a:avLst/>
          </a:prstGeom>
          <a:noFill/>
        </p:spPr>
        <p:txBody>
          <a:bodyPr wrap="square" rtlCol="0">
            <a:spAutoFit/>
          </a:bodyPr>
          <a:lstStyle/>
          <a:p>
            <a:pPr defTabSz="932597">
              <a:defRPr/>
            </a:pPr>
            <a:r>
              <a:rPr lang="en-US" sz="6119" dirty="0">
                <a:solidFill>
                  <a:schemeClr val="bg1"/>
                </a:solidFill>
                <a:latin typeface="+mj-lt"/>
                <a:ea typeface="+mj-ea"/>
                <a:cs typeface="+mj-cs"/>
              </a:rPr>
              <a:t>How does it work?</a:t>
            </a:r>
          </a:p>
        </p:txBody>
      </p:sp>
    </p:spTree>
    <p:extLst>
      <p:ext uri="{BB962C8B-B14F-4D97-AF65-F5344CB8AC3E}">
        <p14:creationId xmlns:p14="http://schemas.microsoft.com/office/powerpoint/2010/main" val="319397223"/>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1"/>
          <p:cNvSpPr txBox="1">
            <a:spLocks/>
          </p:cNvSpPr>
          <p:nvPr/>
        </p:nvSpPr>
        <p:spPr>
          <a:xfrm>
            <a:off x="378665" y="296897"/>
            <a:ext cx="11682617" cy="1061233"/>
          </a:xfrm>
          <a:prstGeom prst="rect">
            <a:avLst/>
          </a:prstGeom>
        </p:spPr>
        <p:txBody>
          <a:bodyPr vert="horz" lIns="93260" tIns="46630" rIns="93260" bIns="4663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488" dirty="0">
                <a:solidFill>
                  <a:srgbClr val="0072C6"/>
                </a:solidFill>
              </a:rPr>
              <a:t>Evolution </a:t>
            </a:r>
            <a:r>
              <a:rPr lang="en-US" sz="4488" dirty="0">
                <a:solidFill>
                  <a:schemeClr val="bg1">
                    <a:lumMod val="50000"/>
                  </a:schemeClr>
                </a:solidFill>
              </a:rPr>
              <a:t>of Blockchain </a:t>
            </a:r>
            <a:endParaRPr lang="en-US" sz="4488" dirty="0">
              <a:solidFill>
                <a:srgbClr val="0072C6"/>
              </a:solidFill>
            </a:endParaRPr>
          </a:p>
        </p:txBody>
      </p:sp>
      <p:cxnSp>
        <p:nvCxnSpPr>
          <p:cNvPr id="11" name="Straight Arrow Connector 10"/>
          <p:cNvCxnSpPr/>
          <p:nvPr/>
        </p:nvCxnSpPr>
        <p:spPr>
          <a:xfrm flipV="1">
            <a:off x="468017" y="2168178"/>
            <a:ext cx="11778019" cy="2797412"/>
          </a:xfrm>
          <a:prstGeom prst="straightConnector1">
            <a:avLst/>
          </a:prstGeom>
          <a:ln w="19050">
            <a:solidFill>
              <a:srgbClr val="0072C6"/>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2" name="Oval 11"/>
          <p:cNvSpPr/>
          <p:nvPr/>
        </p:nvSpPr>
        <p:spPr bwMode="auto">
          <a:xfrm>
            <a:off x="2030223" y="4450601"/>
            <a:ext cx="233117" cy="233117"/>
          </a:xfrm>
          <a:prstGeom prst="ellipse">
            <a:avLst/>
          </a:prstGeom>
          <a:solidFill>
            <a:srgbClr val="0072C6"/>
          </a:solidFill>
          <a:ln w="381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5" rIns="186494" bIns="149195"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kern="0" dirty="0">
              <a:gradFill>
                <a:gsLst>
                  <a:gs pos="0">
                    <a:srgbClr val="FFFFFF"/>
                  </a:gs>
                  <a:gs pos="100000">
                    <a:srgbClr val="FFFFFF"/>
                  </a:gs>
                </a:gsLst>
                <a:lin ang="5400000" scaled="0"/>
              </a:gradFill>
              <a:ea typeface="Segoe UI" pitchFamily="34" charset="0"/>
              <a:cs typeface="Segoe UI" pitchFamily="34" charset="0"/>
            </a:endParaRPr>
          </a:p>
        </p:txBody>
      </p:sp>
      <p:cxnSp>
        <p:nvCxnSpPr>
          <p:cNvPr id="13" name="Straight Connector 12"/>
          <p:cNvCxnSpPr>
            <a:stCxn id="12" idx="4"/>
          </p:cNvCxnSpPr>
          <p:nvPr/>
        </p:nvCxnSpPr>
        <p:spPr>
          <a:xfrm>
            <a:off x="2146781" y="4683717"/>
            <a:ext cx="0" cy="543941"/>
          </a:xfrm>
          <a:prstGeom prst="line">
            <a:avLst/>
          </a:prstGeom>
          <a:ln w="15875">
            <a:solidFill>
              <a:schemeClr val="tx1"/>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924537" y="5183012"/>
            <a:ext cx="2444504" cy="1140957"/>
          </a:xfrm>
          <a:prstGeom prst="rect">
            <a:avLst/>
          </a:prstGeom>
          <a:noFill/>
        </p:spPr>
        <p:txBody>
          <a:bodyPr wrap="none" lIns="186494" tIns="149195" rIns="186494" bIns="149195" rtlCol="0">
            <a:spAutoFit/>
          </a:bodyPr>
          <a:lstStyle/>
          <a:p>
            <a:pPr algn="ctr" defTabSz="951156">
              <a:lnSpc>
                <a:spcPct val="90000"/>
              </a:lnSpc>
              <a:spcAft>
                <a:spcPts val="612"/>
              </a:spcAft>
            </a:pPr>
            <a:r>
              <a:rPr lang="en-US" sz="1836" b="1" kern="0" dirty="0">
                <a:gradFill>
                  <a:gsLst>
                    <a:gs pos="2917">
                      <a:schemeClr val="tx1"/>
                    </a:gs>
                    <a:gs pos="30000">
                      <a:schemeClr val="tx1"/>
                    </a:gs>
                  </a:gsLst>
                  <a:lin ang="5400000" scaled="0"/>
                </a:gradFill>
              </a:rPr>
              <a:t>Blockchain 1.0</a:t>
            </a:r>
          </a:p>
          <a:p>
            <a:pPr algn="ctr" defTabSz="951156">
              <a:lnSpc>
                <a:spcPct val="90000"/>
              </a:lnSpc>
              <a:spcAft>
                <a:spcPts val="612"/>
              </a:spcAft>
            </a:pPr>
            <a:r>
              <a:rPr lang="en-US" sz="1836" kern="0" dirty="0">
                <a:gradFill>
                  <a:gsLst>
                    <a:gs pos="2917">
                      <a:schemeClr val="tx1"/>
                    </a:gs>
                    <a:gs pos="30000">
                      <a:schemeClr val="tx1"/>
                    </a:gs>
                  </a:gsLst>
                  <a:lin ang="5400000" scaled="0"/>
                </a:gradFill>
              </a:rPr>
              <a:t>Simple Ledgers that </a:t>
            </a:r>
            <a:br>
              <a:rPr lang="en-US" sz="1836" kern="0" dirty="0">
                <a:gradFill>
                  <a:gsLst>
                    <a:gs pos="2917">
                      <a:schemeClr val="tx1"/>
                    </a:gs>
                    <a:gs pos="30000">
                      <a:schemeClr val="tx1"/>
                    </a:gs>
                  </a:gsLst>
                  <a:lin ang="5400000" scaled="0"/>
                </a:gradFill>
              </a:rPr>
            </a:br>
            <a:r>
              <a:rPr lang="en-US" sz="1836" kern="0" dirty="0">
                <a:gradFill>
                  <a:gsLst>
                    <a:gs pos="2917">
                      <a:schemeClr val="tx1"/>
                    </a:gs>
                    <a:gs pos="30000">
                      <a:schemeClr val="tx1"/>
                    </a:gs>
                  </a:gsLst>
                  <a:lin ang="5400000" scaled="0"/>
                </a:gradFill>
              </a:rPr>
              <a:t>record transactions</a:t>
            </a:r>
          </a:p>
        </p:txBody>
      </p:sp>
      <p:grpSp>
        <p:nvGrpSpPr>
          <p:cNvPr id="30" name="Group 29"/>
          <p:cNvGrpSpPr/>
          <p:nvPr/>
        </p:nvGrpSpPr>
        <p:grpSpPr>
          <a:xfrm>
            <a:off x="1570470" y="3061743"/>
            <a:ext cx="1152638" cy="1152638"/>
            <a:chOff x="1538288" y="2762250"/>
            <a:chExt cx="1130300" cy="1130300"/>
          </a:xfrm>
        </p:grpSpPr>
        <p:sp>
          <p:nvSpPr>
            <p:cNvPr id="31" name="Oval 30"/>
            <p:cNvSpPr/>
            <p:nvPr/>
          </p:nvSpPr>
          <p:spPr bwMode="auto">
            <a:xfrm>
              <a:off x="1538288" y="2762250"/>
              <a:ext cx="1130300" cy="1130300"/>
            </a:xfrm>
            <a:prstGeom prst="ellipse">
              <a:avLst/>
            </a:prstGeom>
            <a:noFill/>
            <a:ln w="19050">
              <a:solidFill>
                <a:srgbClr val="0072C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5" rIns="186494" bIns="149195"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32" name="Group 15"/>
            <p:cNvGrpSpPr>
              <a:grpSpLocks noChangeAspect="1"/>
            </p:cNvGrpSpPr>
            <p:nvPr/>
          </p:nvGrpSpPr>
          <p:grpSpPr bwMode="auto">
            <a:xfrm>
              <a:off x="1928019" y="3123406"/>
              <a:ext cx="350838" cy="407988"/>
              <a:chOff x="2068" y="1838"/>
              <a:chExt cx="221" cy="257"/>
            </a:xfrm>
          </p:grpSpPr>
          <p:sp>
            <p:nvSpPr>
              <p:cNvPr id="33" name="Freeform 16"/>
              <p:cNvSpPr>
                <a:spLocks/>
              </p:cNvSpPr>
              <p:nvPr/>
            </p:nvSpPr>
            <p:spPr bwMode="auto">
              <a:xfrm>
                <a:off x="2068" y="2059"/>
                <a:ext cx="221" cy="36"/>
              </a:xfrm>
              <a:custGeom>
                <a:avLst/>
                <a:gdLst>
                  <a:gd name="T0" fmla="*/ 0 w 91"/>
                  <a:gd name="T1" fmla="*/ 0 h 15"/>
                  <a:gd name="T2" fmla="*/ 16 w 91"/>
                  <a:gd name="T3" fmla="*/ 15 h 15"/>
                  <a:gd name="T4" fmla="*/ 31 w 91"/>
                  <a:gd name="T5" fmla="*/ 0 h 15"/>
                  <a:gd name="T6" fmla="*/ 91 w 91"/>
                  <a:gd name="T7" fmla="*/ 0 h 15"/>
                  <a:gd name="T8" fmla="*/ 75 w 91"/>
                  <a:gd name="T9" fmla="*/ 15 h 15"/>
                  <a:gd name="T10" fmla="*/ 16 w 91"/>
                  <a:gd name="T11" fmla="*/ 15 h 15"/>
                </a:gdLst>
                <a:ahLst/>
                <a:cxnLst>
                  <a:cxn ang="0">
                    <a:pos x="T0" y="T1"/>
                  </a:cxn>
                  <a:cxn ang="0">
                    <a:pos x="T2" y="T3"/>
                  </a:cxn>
                  <a:cxn ang="0">
                    <a:pos x="T4" y="T5"/>
                  </a:cxn>
                  <a:cxn ang="0">
                    <a:pos x="T6" y="T7"/>
                  </a:cxn>
                  <a:cxn ang="0">
                    <a:pos x="T8" y="T9"/>
                  </a:cxn>
                  <a:cxn ang="0">
                    <a:pos x="T10" y="T11"/>
                  </a:cxn>
                </a:cxnLst>
                <a:rect l="0" t="0" r="r" b="b"/>
                <a:pathLst>
                  <a:path w="91" h="15">
                    <a:moveTo>
                      <a:pt x="0" y="0"/>
                    </a:moveTo>
                    <a:cubicBezTo>
                      <a:pt x="0" y="8"/>
                      <a:pt x="7" y="15"/>
                      <a:pt x="16" y="15"/>
                    </a:cubicBezTo>
                    <a:cubicBezTo>
                      <a:pt x="24" y="15"/>
                      <a:pt x="31" y="8"/>
                      <a:pt x="31" y="0"/>
                    </a:cubicBezTo>
                    <a:cubicBezTo>
                      <a:pt x="91" y="0"/>
                      <a:pt x="91" y="0"/>
                      <a:pt x="91" y="0"/>
                    </a:cubicBezTo>
                    <a:cubicBezTo>
                      <a:pt x="91" y="8"/>
                      <a:pt x="84" y="15"/>
                      <a:pt x="75" y="15"/>
                    </a:cubicBezTo>
                    <a:cubicBezTo>
                      <a:pt x="16" y="15"/>
                      <a:pt x="16" y="15"/>
                      <a:pt x="16" y="15"/>
                    </a:cubicBezTo>
                  </a:path>
                </a:pathLst>
              </a:custGeom>
              <a:noFill/>
              <a:ln w="30163" cap="flat">
                <a:solidFill>
                  <a:srgbClr val="0072C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sp>
            <p:nvSpPr>
              <p:cNvPr id="34" name="Freeform 17"/>
              <p:cNvSpPr>
                <a:spLocks/>
              </p:cNvSpPr>
              <p:nvPr/>
            </p:nvSpPr>
            <p:spPr bwMode="auto">
              <a:xfrm>
                <a:off x="2068" y="1838"/>
                <a:ext cx="194" cy="223"/>
              </a:xfrm>
              <a:custGeom>
                <a:avLst/>
                <a:gdLst>
                  <a:gd name="T0" fmla="*/ 0 w 194"/>
                  <a:gd name="T1" fmla="*/ 223 h 223"/>
                  <a:gd name="T2" fmla="*/ 0 w 194"/>
                  <a:gd name="T3" fmla="*/ 0 h 223"/>
                  <a:gd name="T4" fmla="*/ 194 w 194"/>
                  <a:gd name="T5" fmla="*/ 0 h 223"/>
                  <a:gd name="T6" fmla="*/ 194 w 194"/>
                  <a:gd name="T7" fmla="*/ 221 h 223"/>
                </a:gdLst>
                <a:ahLst/>
                <a:cxnLst>
                  <a:cxn ang="0">
                    <a:pos x="T0" y="T1"/>
                  </a:cxn>
                  <a:cxn ang="0">
                    <a:pos x="T2" y="T3"/>
                  </a:cxn>
                  <a:cxn ang="0">
                    <a:pos x="T4" y="T5"/>
                  </a:cxn>
                  <a:cxn ang="0">
                    <a:pos x="T6" y="T7"/>
                  </a:cxn>
                </a:cxnLst>
                <a:rect l="0" t="0" r="r" b="b"/>
                <a:pathLst>
                  <a:path w="194" h="223">
                    <a:moveTo>
                      <a:pt x="0" y="223"/>
                    </a:moveTo>
                    <a:lnTo>
                      <a:pt x="0" y="0"/>
                    </a:lnTo>
                    <a:lnTo>
                      <a:pt x="194" y="0"/>
                    </a:lnTo>
                    <a:lnTo>
                      <a:pt x="194" y="221"/>
                    </a:lnTo>
                  </a:path>
                </a:pathLst>
              </a:custGeom>
              <a:noFill/>
              <a:ln w="30163" cap="flat">
                <a:solidFill>
                  <a:srgbClr val="0072C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sp>
            <p:nvSpPr>
              <p:cNvPr id="35" name="Line 18"/>
              <p:cNvSpPr>
                <a:spLocks noChangeShapeType="1"/>
              </p:cNvSpPr>
              <p:nvPr/>
            </p:nvSpPr>
            <p:spPr bwMode="auto">
              <a:xfrm>
                <a:off x="2146" y="1894"/>
                <a:ext cx="77" cy="0"/>
              </a:xfrm>
              <a:prstGeom prst="line">
                <a:avLst/>
              </a:prstGeom>
              <a:noFill/>
              <a:ln w="30163" cap="flat">
                <a:solidFill>
                  <a:srgbClr val="0072C6"/>
                </a:solidFill>
                <a:prstDash val="solid"/>
                <a:miter lim="800000"/>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sp>
            <p:nvSpPr>
              <p:cNvPr id="36" name="Line 19"/>
              <p:cNvSpPr>
                <a:spLocks noChangeShapeType="1"/>
              </p:cNvSpPr>
              <p:nvPr/>
            </p:nvSpPr>
            <p:spPr bwMode="auto">
              <a:xfrm>
                <a:off x="2146" y="1947"/>
                <a:ext cx="77" cy="0"/>
              </a:xfrm>
              <a:prstGeom prst="line">
                <a:avLst/>
              </a:prstGeom>
              <a:noFill/>
              <a:ln w="30163" cap="flat">
                <a:solidFill>
                  <a:srgbClr val="0072C6"/>
                </a:solidFill>
                <a:prstDash val="solid"/>
                <a:miter lim="800000"/>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sp>
            <p:nvSpPr>
              <p:cNvPr id="37" name="Line 20"/>
              <p:cNvSpPr>
                <a:spLocks noChangeShapeType="1"/>
              </p:cNvSpPr>
              <p:nvPr/>
            </p:nvSpPr>
            <p:spPr bwMode="auto">
              <a:xfrm>
                <a:off x="2146" y="2003"/>
                <a:ext cx="77" cy="0"/>
              </a:xfrm>
              <a:prstGeom prst="line">
                <a:avLst/>
              </a:prstGeom>
              <a:noFill/>
              <a:ln w="30163" cap="flat">
                <a:solidFill>
                  <a:srgbClr val="0072C6"/>
                </a:solidFill>
                <a:prstDash val="solid"/>
                <a:miter lim="800000"/>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sp>
            <p:nvSpPr>
              <p:cNvPr id="38" name="Line 21"/>
              <p:cNvSpPr>
                <a:spLocks noChangeShapeType="1"/>
              </p:cNvSpPr>
              <p:nvPr/>
            </p:nvSpPr>
            <p:spPr bwMode="auto">
              <a:xfrm>
                <a:off x="2107" y="1894"/>
                <a:ext cx="19" cy="0"/>
              </a:xfrm>
              <a:prstGeom prst="line">
                <a:avLst/>
              </a:prstGeom>
              <a:noFill/>
              <a:ln w="30163" cap="flat">
                <a:solidFill>
                  <a:srgbClr val="0072C6"/>
                </a:solidFill>
                <a:prstDash val="solid"/>
                <a:miter lim="800000"/>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sp>
            <p:nvSpPr>
              <p:cNvPr id="39" name="Line 22"/>
              <p:cNvSpPr>
                <a:spLocks noChangeShapeType="1"/>
              </p:cNvSpPr>
              <p:nvPr/>
            </p:nvSpPr>
            <p:spPr bwMode="auto">
              <a:xfrm>
                <a:off x="2107" y="1947"/>
                <a:ext cx="19" cy="0"/>
              </a:xfrm>
              <a:prstGeom prst="line">
                <a:avLst/>
              </a:prstGeom>
              <a:noFill/>
              <a:ln w="30163" cap="flat">
                <a:solidFill>
                  <a:srgbClr val="0072C6"/>
                </a:solidFill>
                <a:prstDash val="solid"/>
                <a:miter lim="800000"/>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sp>
            <p:nvSpPr>
              <p:cNvPr id="40" name="Line 23"/>
              <p:cNvSpPr>
                <a:spLocks noChangeShapeType="1"/>
              </p:cNvSpPr>
              <p:nvPr/>
            </p:nvSpPr>
            <p:spPr bwMode="auto">
              <a:xfrm>
                <a:off x="2107" y="2003"/>
                <a:ext cx="19" cy="0"/>
              </a:xfrm>
              <a:prstGeom prst="line">
                <a:avLst/>
              </a:prstGeom>
              <a:noFill/>
              <a:ln w="30163" cap="flat">
                <a:solidFill>
                  <a:srgbClr val="0072C6"/>
                </a:solidFill>
                <a:prstDash val="solid"/>
                <a:miter lim="800000"/>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grpSp>
      </p:grpSp>
      <p:sp>
        <p:nvSpPr>
          <p:cNvPr id="56" name="Title 1"/>
          <p:cNvSpPr txBox="1">
            <a:spLocks/>
          </p:cNvSpPr>
          <p:nvPr/>
        </p:nvSpPr>
        <p:spPr>
          <a:xfrm>
            <a:off x="403554" y="1077252"/>
            <a:ext cx="11682617" cy="547992"/>
          </a:xfrm>
          <a:prstGeom prst="rect">
            <a:avLst/>
          </a:prstGeom>
        </p:spPr>
        <p:txBody>
          <a:bodyPr vert="horz" lIns="93260" tIns="46630" rIns="93260" bIns="4663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48" b="1" i="1" dirty="0">
                <a:solidFill>
                  <a:schemeClr val="bg1">
                    <a:lumMod val="65000"/>
                  </a:schemeClr>
                </a:solidFill>
              </a:rPr>
              <a:t>Blockchain 1.0 – A simple ledger</a:t>
            </a:r>
          </a:p>
        </p:txBody>
      </p:sp>
    </p:spTree>
    <p:extLst>
      <p:ext uri="{BB962C8B-B14F-4D97-AF65-F5344CB8AC3E}">
        <p14:creationId xmlns:p14="http://schemas.microsoft.com/office/powerpoint/2010/main" val="1043254987"/>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Title 1"/>
          <p:cNvSpPr txBox="1">
            <a:spLocks/>
          </p:cNvSpPr>
          <p:nvPr/>
        </p:nvSpPr>
        <p:spPr>
          <a:xfrm>
            <a:off x="378665" y="296897"/>
            <a:ext cx="12056928" cy="1061233"/>
          </a:xfrm>
          <a:prstGeom prst="rect">
            <a:avLst/>
          </a:prstGeom>
        </p:spPr>
        <p:txBody>
          <a:bodyPr vert="horz" lIns="93260" tIns="46630" rIns="93260" bIns="4663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defRPr/>
            </a:pPr>
            <a:r>
              <a:rPr lang="en-US" sz="4488" dirty="0">
                <a:solidFill>
                  <a:schemeClr val="bg1">
                    <a:lumMod val="50000"/>
                  </a:schemeClr>
                </a:solidFill>
              </a:rPr>
              <a:t>Basic blockchain to </a:t>
            </a:r>
            <a:r>
              <a:rPr lang="en-US" sz="4488" dirty="0">
                <a:solidFill>
                  <a:srgbClr val="0072C6"/>
                </a:solidFill>
              </a:rPr>
              <a:t>track financial transactions</a:t>
            </a:r>
          </a:p>
        </p:txBody>
      </p:sp>
      <p:sp>
        <p:nvSpPr>
          <p:cNvPr id="71" name="Content Placeholder 2"/>
          <p:cNvSpPr txBox="1">
            <a:spLocks/>
          </p:cNvSpPr>
          <p:nvPr/>
        </p:nvSpPr>
        <p:spPr bwMode="auto">
          <a:xfrm>
            <a:off x="389467" y="1041240"/>
            <a:ext cx="11649214" cy="439334"/>
          </a:xfrm>
          <a:prstGeom prst="rect">
            <a:avLst/>
          </a:prstGeom>
          <a:noFill/>
          <a:ln w="9525" algn="ctr">
            <a:noFill/>
            <a:miter lim="800000"/>
            <a:headEnd/>
            <a:tailEnd/>
          </a:ln>
          <a:effectLst/>
        </p:spPr>
        <p:txBody>
          <a:bodyPr vert="horz" wrap="square" lIns="149217" tIns="93260" rIns="149217" bIns="93260" numCol="1" anchor="t" anchorCtr="0" compatLnSpc="1">
            <a:prstTxWarp prst="textNoShape">
              <a:avLst/>
            </a:prstTxWarp>
            <a:spAutoFit/>
          </a:bodyPr>
          <a:lstStyle>
            <a:lvl1pPr marL="340814" indent="-340814" algn="l" defTabSz="1028791" rtl="0" eaLnBrk="1" fontAlgn="base" hangingPunct="1">
              <a:spcBef>
                <a:spcPct val="20000"/>
              </a:spcBef>
              <a:spcAft>
                <a:spcPct val="0"/>
              </a:spcAft>
              <a:buClrTx/>
              <a:buFont typeface="Wingdings" pitchFamily="2" charset="2"/>
              <a:buChar char="§"/>
              <a:defRPr sz="1568" b="0">
                <a:solidFill>
                  <a:schemeClr val="accent6"/>
                </a:solidFill>
                <a:latin typeface="+mn-lt"/>
                <a:ea typeface="+mn-ea"/>
                <a:cs typeface="+mn-cs"/>
              </a:defRPr>
            </a:lvl1pPr>
            <a:lvl2pPr marL="685668" indent="-228556" algn="l" defTabSz="1028791" rtl="0" eaLnBrk="1" fontAlgn="base" hangingPunct="1">
              <a:spcBef>
                <a:spcPct val="20000"/>
              </a:spcBef>
              <a:spcAft>
                <a:spcPct val="0"/>
              </a:spcAft>
              <a:buClrTx/>
              <a:buFont typeface="Calibri" panose="020F0502020204030204" pitchFamily="34" charset="0"/>
              <a:buChar char="₋"/>
              <a:defRPr sz="1568" b="0">
                <a:solidFill>
                  <a:schemeClr val="accent6"/>
                </a:solidFill>
                <a:latin typeface="+mn-lt"/>
                <a:cs typeface="+mn-cs"/>
              </a:defRPr>
            </a:lvl2pPr>
            <a:lvl3pPr marL="838806" indent="-224097" algn="l" defTabSz="1028791" rtl="0" eaLnBrk="1" fontAlgn="base" hangingPunct="1">
              <a:spcBef>
                <a:spcPct val="20000"/>
              </a:spcBef>
              <a:spcAft>
                <a:spcPct val="0"/>
              </a:spcAft>
              <a:buClrTx/>
              <a:buFont typeface="Arial" pitchFamily="34" charset="0"/>
              <a:buChar char="–"/>
              <a:defRPr sz="1568" b="0">
                <a:solidFill>
                  <a:schemeClr val="accent6"/>
                </a:solidFill>
                <a:latin typeface="+mn-lt"/>
                <a:cs typeface="+mn-cs"/>
              </a:defRPr>
            </a:lvl3pPr>
            <a:lvl4pPr marL="1599893" indent="-228556" algn="l" defTabSz="1028791" rtl="0" eaLnBrk="1" fontAlgn="base" hangingPunct="1">
              <a:spcBef>
                <a:spcPct val="20000"/>
              </a:spcBef>
              <a:spcAft>
                <a:spcPct val="0"/>
              </a:spcAft>
              <a:buClrTx/>
              <a:buFont typeface="Calibri" panose="020F0502020204030204" pitchFamily="34" charset="0"/>
              <a:buChar char="₋"/>
              <a:defRPr sz="1568" b="0">
                <a:solidFill>
                  <a:schemeClr val="accent6"/>
                </a:solidFill>
                <a:latin typeface="+mn-lt"/>
                <a:cs typeface="+mn-cs"/>
              </a:defRPr>
            </a:lvl4pPr>
            <a:lvl5pPr marL="2057005" indent="-228556" algn="l" defTabSz="1028791" rtl="0" eaLnBrk="1" fontAlgn="base" hangingPunct="1">
              <a:spcBef>
                <a:spcPct val="20000"/>
              </a:spcBef>
              <a:spcAft>
                <a:spcPct val="0"/>
              </a:spcAft>
              <a:buClrTx/>
              <a:buFont typeface="Arial" panose="020B0604020202020204" pitchFamily="34" charset="0"/>
              <a:buChar char="•"/>
              <a:defRPr sz="1568" b="0">
                <a:solidFill>
                  <a:schemeClr val="accent6"/>
                </a:solidFill>
                <a:latin typeface="+mn-lt"/>
                <a:cs typeface="+mn-cs"/>
              </a:defRPr>
            </a:lvl5pPr>
            <a:lvl6pPr marL="2842033" indent="-255361" algn="l" defTabSz="1028791" rtl="0" eaLnBrk="1" fontAlgn="base" hangingPunct="1">
              <a:spcBef>
                <a:spcPct val="20000"/>
              </a:spcBef>
              <a:spcAft>
                <a:spcPct val="0"/>
              </a:spcAft>
              <a:buClr>
                <a:schemeClr val="tx2"/>
              </a:buClr>
              <a:buFont typeface="Trebuchet MS" pitchFamily="34" charset="0"/>
              <a:buChar char="–"/>
              <a:defRPr sz="1863">
                <a:solidFill>
                  <a:schemeClr val="tx1"/>
                </a:solidFill>
                <a:latin typeface="+mn-lt"/>
                <a:cs typeface="+mn-cs"/>
              </a:defRPr>
            </a:lvl6pPr>
            <a:lvl7pPr marL="3371125" indent="-255361" algn="l" defTabSz="1028791" rtl="0" eaLnBrk="1" fontAlgn="base" hangingPunct="1">
              <a:spcBef>
                <a:spcPct val="20000"/>
              </a:spcBef>
              <a:spcAft>
                <a:spcPct val="0"/>
              </a:spcAft>
              <a:buClr>
                <a:schemeClr val="tx2"/>
              </a:buClr>
              <a:buFont typeface="Trebuchet MS" pitchFamily="34" charset="0"/>
              <a:buChar char="–"/>
              <a:defRPr sz="1863">
                <a:solidFill>
                  <a:schemeClr val="tx1"/>
                </a:solidFill>
                <a:latin typeface="+mn-lt"/>
                <a:cs typeface="+mn-cs"/>
              </a:defRPr>
            </a:lvl7pPr>
            <a:lvl8pPr marL="3900217" indent="-255361" algn="l" defTabSz="1028791" rtl="0" eaLnBrk="1" fontAlgn="base" hangingPunct="1">
              <a:spcBef>
                <a:spcPct val="20000"/>
              </a:spcBef>
              <a:spcAft>
                <a:spcPct val="0"/>
              </a:spcAft>
              <a:buClr>
                <a:schemeClr val="tx2"/>
              </a:buClr>
              <a:buFont typeface="Trebuchet MS" pitchFamily="34" charset="0"/>
              <a:buChar char="–"/>
              <a:defRPr sz="1863">
                <a:solidFill>
                  <a:schemeClr val="tx1"/>
                </a:solidFill>
                <a:latin typeface="+mn-lt"/>
                <a:cs typeface="+mn-cs"/>
              </a:defRPr>
            </a:lvl8pPr>
            <a:lvl9pPr marL="4429309" indent="-255361" algn="l" defTabSz="1028791" rtl="0" eaLnBrk="1" fontAlgn="base" hangingPunct="1">
              <a:spcBef>
                <a:spcPct val="20000"/>
              </a:spcBef>
              <a:spcAft>
                <a:spcPct val="0"/>
              </a:spcAft>
              <a:buClr>
                <a:schemeClr val="tx2"/>
              </a:buClr>
              <a:buFont typeface="Trebuchet MS" pitchFamily="34" charset="0"/>
              <a:buChar char="–"/>
              <a:defRPr sz="1863">
                <a:solidFill>
                  <a:schemeClr val="tx1"/>
                </a:solidFill>
                <a:latin typeface="+mn-lt"/>
                <a:cs typeface="+mn-cs"/>
              </a:defRPr>
            </a:lvl9pPr>
          </a:lstStyle>
          <a:p>
            <a:pPr marL="0" indent="0" defTabSz="1049264">
              <a:buNone/>
              <a:defRPr/>
            </a:pPr>
            <a:r>
              <a:rPr lang="en-US" sz="1599" kern="0" dirty="0">
                <a:solidFill>
                  <a:srgbClr val="505050"/>
                </a:solidFill>
                <a:latin typeface="Segoe UI"/>
              </a:rPr>
              <a:t>In this example, Alex wants to send Katie $500 via a financial transaction blockchain system </a:t>
            </a:r>
          </a:p>
        </p:txBody>
      </p:sp>
      <p:graphicFrame>
        <p:nvGraphicFramePr>
          <p:cNvPr id="72" name="Table 71"/>
          <p:cNvGraphicFramePr>
            <a:graphicFrameLocks noGrp="1"/>
          </p:cNvGraphicFramePr>
          <p:nvPr>
            <p:extLst/>
          </p:nvPr>
        </p:nvGraphicFramePr>
        <p:xfrm>
          <a:off x="395467" y="1827901"/>
          <a:ext cx="4571352" cy="923500"/>
        </p:xfrm>
        <a:graphic>
          <a:graphicData uri="http://schemas.openxmlformats.org/drawingml/2006/table">
            <a:tbl>
              <a:tblPr firstRow="1" bandRow="1"/>
              <a:tblGrid>
                <a:gridCol w="1142838">
                  <a:extLst>
                    <a:ext uri="{9D8B030D-6E8A-4147-A177-3AD203B41FA5}">
                      <a16:colId xmlns:a16="http://schemas.microsoft.com/office/drawing/2014/main" val="20000"/>
                    </a:ext>
                  </a:extLst>
                </a:gridCol>
                <a:gridCol w="1142838">
                  <a:extLst>
                    <a:ext uri="{9D8B030D-6E8A-4147-A177-3AD203B41FA5}">
                      <a16:colId xmlns:a16="http://schemas.microsoft.com/office/drawing/2014/main" val="20001"/>
                    </a:ext>
                  </a:extLst>
                </a:gridCol>
                <a:gridCol w="1142838">
                  <a:extLst>
                    <a:ext uri="{9D8B030D-6E8A-4147-A177-3AD203B41FA5}">
                      <a16:colId xmlns:a16="http://schemas.microsoft.com/office/drawing/2014/main" val="20002"/>
                    </a:ext>
                  </a:extLst>
                </a:gridCol>
                <a:gridCol w="1142838">
                  <a:extLst>
                    <a:ext uri="{9D8B030D-6E8A-4147-A177-3AD203B41FA5}">
                      <a16:colId xmlns:a16="http://schemas.microsoft.com/office/drawing/2014/main" val="20003"/>
                    </a:ext>
                  </a:extLst>
                </a:gridCol>
              </a:tblGrid>
              <a:tr h="461750">
                <a:tc>
                  <a:txBody>
                    <a:bodyPr/>
                    <a:lstStyle>
                      <a:lvl1pPr marL="0" algn="l" defTabSz="1088078" rtl="0" eaLnBrk="1" latinLnBrk="0" hangingPunct="1">
                        <a:defRPr sz="2200" b="1" kern="1200">
                          <a:solidFill>
                            <a:schemeClr val="lt1"/>
                          </a:solidFill>
                          <a:latin typeface="Segoe UI"/>
                        </a:defRPr>
                      </a:lvl1pPr>
                      <a:lvl2pPr marL="544040" algn="l" defTabSz="1088078" rtl="0" eaLnBrk="1" latinLnBrk="0" hangingPunct="1">
                        <a:defRPr sz="2200" b="1" kern="1200">
                          <a:solidFill>
                            <a:schemeClr val="lt1"/>
                          </a:solidFill>
                          <a:latin typeface="Segoe UI"/>
                        </a:defRPr>
                      </a:lvl2pPr>
                      <a:lvl3pPr marL="1088078" algn="l" defTabSz="1088078" rtl="0" eaLnBrk="1" latinLnBrk="0" hangingPunct="1">
                        <a:defRPr sz="2200" b="1" kern="1200">
                          <a:solidFill>
                            <a:schemeClr val="lt1"/>
                          </a:solidFill>
                          <a:latin typeface="Segoe UI"/>
                        </a:defRPr>
                      </a:lvl3pPr>
                      <a:lvl4pPr marL="1632118" algn="l" defTabSz="1088078" rtl="0" eaLnBrk="1" latinLnBrk="0" hangingPunct="1">
                        <a:defRPr sz="2200" b="1" kern="1200">
                          <a:solidFill>
                            <a:schemeClr val="lt1"/>
                          </a:solidFill>
                          <a:latin typeface="Segoe UI"/>
                        </a:defRPr>
                      </a:lvl4pPr>
                      <a:lvl5pPr marL="2176156" algn="l" defTabSz="1088078" rtl="0" eaLnBrk="1" latinLnBrk="0" hangingPunct="1">
                        <a:defRPr sz="2200" b="1" kern="1200">
                          <a:solidFill>
                            <a:schemeClr val="lt1"/>
                          </a:solidFill>
                          <a:latin typeface="Segoe UI"/>
                        </a:defRPr>
                      </a:lvl5pPr>
                      <a:lvl6pPr marL="2720196" algn="l" defTabSz="1088078" rtl="0" eaLnBrk="1" latinLnBrk="0" hangingPunct="1">
                        <a:defRPr sz="2200" b="1" kern="1200">
                          <a:solidFill>
                            <a:schemeClr val="lt1"/>
                          </a:solidFill>
                          <a:latin typeface="Segoe UI"/>
                        </a:defRPr>
                      </a:lvl6pPr>
                      <a:lvl7pPr marL="3264234" algn="l" defTabSz="1088078" rtl="0" eaLnBrk="1" latinLnBrk="0" hangingPunct="1">
                        <a:defRPr sz="2200" b="1" kern="1200">
                          <a:solidFill>
                            <a:schemeClr val="lt1"/>
                          </a:solidFill>
                          <a:latin typeface="Segoe UI"/>
                        </a:defRPr>
                      </a:lvl7pPr>
                      <a:lvl8pPr marL="3808274" algn="l" defTabSz="1088078" rtl="0" eaLnBrk="1" latinLnBrk="0" hangingPunct="1">
                        <a:defRPr sz="2200" b="1" kern="1200">
                          <a:solidFill>
                            <a:schemeClr val="lt1"/>
                          </a:solidFill>
                          <a:latin typeface="Segoe UI"/>
                        </a:defRPr>
                      </a:lvl8pPr>
                      <a:lvl9pPr marL="4352314" algn="l" defTabSz="1088078" rtl="0" eaLnBrk="1" latinLnBrk="0" hangingPunct="1">
                        <a:defRPr sz="2200" b="1" kern="1200">
                          <a:solidFill>
                            <a:schemeClr val="lt1"/>
                          </a:solidFill>
                          <a:latin typeface="Segoe UI"/>
                        </a:defRPr>
                      </a:lvl9pPr>
                    </a:lstStyle>
                    <a:p>
                      <a:r>
                        <a:rPr lang="en-US" sz="1200" dirty="0">
                          <a:gradFill>
                            <a:gsLst>
                              <a:gs pos="0">
                                <a:schemeClr val="tx1"/>
                              </a:gs>
                              <a:gs pos="74000">
                                <a:schemeClr val="tx1"/>
                              </a:gs>
                            </a:gsLst>
                            <a:lin ang="5400000" scaled="1"/>
                          </a:gradFill>
                        </a:rPr>
                        <a:t>FROM</a:t>
                      </a:r>
                    </a:p>
                  </a:txBody>
                  <a:tcPr marL="91427" marR="91427" marT="0" marB="0"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969696"/>
                    </a:solidFill>
                  </a:tcPr>
                </a:tc>
                <a:tc>
                  <a:txBody>
                    <a:bodyPr/>
                    <a:lstStyle>
                      <a:lvl1pPr marL="0" algn="l" defTabSz="1088078" rtl="0" eaLnBrk="1" latinLnBrk="0" hangingPunct="1">
                        <a:defRPr sz="2200" b="1" kern="1200">
                          <a:solidFill>
                            <a:schemeClr val="lt1"/>
                          </a:solidFill>
                          <a:latin typeface="Segoe UI"/>
                        </a:defRPr>
                      </a:lvl1pPr>
                      <a:lvl2pPr marL="544040" algn="l" defTabSz="1088078" rtl="0" eaLnBrk="1" latinLnBrk="0" hangingPunct="1">
                        <a:defRPr sz="2200" b="1" kern="1200">
                          <a:solidFill>
                            <a:schemeClr val="lt1"/>
                          </a:solidFill>
                          <a:latin typeface="Segoe UI"/>
                        </a:defRPr>
                      </a:lvl2pPr>
                      <a:lvl3pPr marL="1088078" algn="l" defTabSz="1088078" rtl="0" eaLnBrk="1" latinLnBrk="0" hangingPunct="1">
                        <a:defRPr sz="2200" b="1" kern="1200">
                          <a:solidFill>
                            <a:schemeClr val="lt1"/>
                          </a:solidFill>
                          <a:latin typeface="Segoe UI"/>
                        </a:defRPr>
                      </a:lvl3pPr>
                      <a:lvl4pPr marL="1632118" algn="l" defTabSz="1088078" rtl="0" eaLnBrk="1" latinLnBrk="0" hangingPunct="1">
                        <a:defRPr sz="2200" b="1" kern="1200">
                          <a:solidFill>
                            <a:schemeClr val="lt1"/>
                          </a:solidFill>
                          <a:latin typeface="Segoe UI"/>
                        </a:defRPr>
                      </a:lvl4pPr>
                      <a:lvl5pPr marL="2176156" algn="l" defTabSz="1088078" rtl="0" eaLnBrk="1" latinLnBrk="0" hangingPunct="1">
                        <a:defRPr sz="2200" b="1" kern="1200">
                          <a:solidFill>
                            <a:schemeClr val="lt1"/>
                          </a:solidFill>
                          <a:latin typeface="Segoe UI"/>
                        </a:defRPr>
                      </a:lvl5pPr>
                      <a:lvl6pPr marL="2720196" algn="l" defTabSz="1088078" rtl="0" eaLnBrk="1" latinLnBrk="0" hangingPunct="1">
                        <a:defRPr sz="2200" b="1" kern="1200">
                          <a:solidFill>
                            <a:schemeClr val="lt1"/>
                          </a:solidFill>
                          <a:latin typeface="Segoe UI"/>
                        </a:defRPr>
                      </a:lvl6pPr>
                      <a:lvl7pPr marL="3264234" algn="l" defTabSz="1088078" rtl="0" eaLnBrk="1" latinLnBrk="0" hangingPunct="1">
                        <a:defRPr sz="2200" b="1" kern="1200">
                          <a:solidFill>
                            <a:schemeClr val="lt1"/>
                          </a:solidFill>
                          <a:latin typeface="Segoe UI"/>
                        </a:defRPr>
                      </a:lvl7pPr>
                      <a:lvl8pPr marL="3808274" algn="l" defTabSz="1088078" rtl="0" eaLnBrk="1" latinLnBrk="0" hangingPunct="1">
                        <a:defRPr sz="2200" b="1" kern="1200">
                          <a:solidFill>
                            <a:schemeClr val="lt1"/>
                          </a:solidFill>
                          <a:latin typeface="Segoe UI"/>
                        </a:defRPr>
                      </a:lvl8pPr>
                      <a:lvl9pPr marL="4352314" algn="l" defTabSz="1088078" rtl="0" eaLnBrk="1" latinLnBrk="0" hangingPunct="1">
                        <a:defRPr sz="2200" b="1" kern="1200">
                          <a:solidFill>
                            <a:schemeClr val="lt1"/>
                          </a:solidFill>
                          <a:latin typeface="Segoe UI"/>
                        </a:defRPr>
                      </a:lvl9pPr>
                    </a:lstStyle>
                    <a:p>
                      <a:r>
                        <a:rPr lang="en-US" sz="1200" b="1" dirty="0">
                          <a:gradFill>
                            <a:gsLst>
                              <a:gs pos="0">
                                <a:schemeClr val="tx1"/>
                              </a:gs>
                              <a:gs pos="74000">
                                <a:schemeClr val="tx1"/>
                              </a:gs>
                            </a:gsLst>
                            <a:lin ang="5400000" scaled="1"/>
                          </a:gradFill>
                        </a:rPr>
                        <a:t>TO</a:t>
                      </a:r>
                    </a:p>
                  </a:txBody>
                  <a:tcPr marL="91427" marR="91427" marT="0" marB="0"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969696"/>
                    </a:solidFill>
                  </a:tcPr>
                </a:tc>
                <a:tc>
                  <a:txBody>
                    <a:bodyPr/>
                    <a:lstStyle>
                      <a:lvl1pPr marL="0" algn="l" defTabSz="1088078" rtl="0" eaLnBrk="1" latinLnBrk="0" hangingPunct="1">
                        <a:defRPr sz="2200" b="1" kern="1200">
                          <a:solidFill>
                            <a:schemeClr val="lt1"/>
                          </a:solidFill>
                          <a:latin typeface="Segoe UI"/>
                        </a:defRPr>
                      </a:lvl1pPr>
                      <a:lvl2pPr marL="544040" algn="l" defTabSz="1088078" rtl="0" eaLnBrk="1" latinLnBrk="0" hangingPunct="1">
                        <a:defRPr sz="2200" b="1" kern="1200">
                          <a:solidFill>
                            <a:schemeClr val="lt1"/>
                          </a:solidFill>
                          <a:latin typeface="Segoe UI"/>
                        </a:defRPr>
                      </a:lvl2pPr>
                      <a:lvl3pPr marL="1088078" algn="l" defTabSz="1088078" rtl="0" eaLnBrk="1" latinLnBrk="0" hangingPunct="1">
                        <a:defRPr sz="2200" b="1" kern="1200">
                          <a:solidFill>
                            <a:schemeClr val="lt1"/>
                          </a:solidFill>
                          <a:latin typeface="Segoe UI"/>
                        </a:defRPr>
                      </a:lvl3pPr>
                      <a:lvl4pPr marL="1632118" algn="l" defTabSz="1088078" rtl="0" eaLnBrk="1" latinLnBrk="0" hangingPunct="1">
                        <a:defRPr sz="2200" b="1" kern="1200">
                          <a:solidFill>
                            <a:schemeClr val="lt1"/>
                          </a:solidFill>
                          <a:latin typeface="Segoe UI"/>
                        </a:defRPr>
                      </a:lvl4pPr>
                      <a:lvl5pPr marL="2176156" algn="l" defTabSz="1088078" rtl="0" eaLnBrk="1" latinLnBrk="0" hangingPunct="1">
                        <a:defRPr sz="2200" b="1" kern="1200">
                          <a:solidFill>
                            <a:schemeClr val="lt1"/>
                          </a:solidFill>
                          <a:latin typeface="Segoe UI"/>
                        </a:defRPr>
                      </a:lvl5pPr>
                      <a:lvl6pPr marL="2720196" algn="l" defTabSz="1088078" rtl="0" eaLnBrk="1" latinLnBrk="0" hangingPunct="1">
                        <a:defRPr sz="2200" b="1" kern="1200">
                          <a:solidFill>
                            <a:schemeClr val="lt1"/>
                          </a:solidFill>
                          <a:latin typeface="Segoe UI"/>
                        </a:defRPr>
                      </a:lvl6pPr>
                      <a:lvl7pPr marL="3264234" algn="l" defTabSz="1088078" rtl="0" eaLnBrk="1" latinLnBrk="0" hangingPunct="1">
                        <a:defRPr sz="2200" b="1" kern="1200">
                          <a:solidFill>
                            <a:schemeClr val="lt1"/>
                          </a:solidFill>
                          <a:latin typeface="Segoe UI"/>
                        </a:defRPr>
                      </a:lvl7pPr>
                      <a:lvl8pPr marL="3808274" algn="l" defTabSz="1088078" rtl="0" eaLnBrk="1" latinLnBrk="0" hangingPunct="1">
                        <a:defRPr sz="2200" b="1" kern="1200">
                          <a:solidFill>
                            <a:schemeClr val="lt1"/>
                          </a:solidFill>
                          <a:latin typeface="Segoe UI"/>
                        </a:defRPr>
                      </a:lvl8pPr>
                      <a:lvl9pPr marL="4352314" algn="l" defTabSz="1088078" rtl="0" eaLnBrk="1" latinLnBrk="0" hangingPunct="1">
                        <a:defRPr sz="2200" b="1" kern="1200">
                          <a:solidFill>
                            <a:schemeClr val="lt1"/>
                          </a:solidFill>
                          <a:latin typeface="Segoe UI"/>
                        </a:defRPr>
                      </a:lvl9pPr>
                    </a:lstStyle>
                    <a:p>
                      <a:r>
                        <a:rPr lang="en-US" sz="1200" dirty="0">
                          <a:gradFill>
                            <a:gsLst>
                              <a:gs pos="0">
                                <a:schemeClr val="tx1"/>
                              </a:gs>
                              <a:gs pos="74000">
                                <a:schemeClr val="tx1"/>
                              </a:gs>
                            </a:gsLst>
                            <a:lin ang="5400000" scaled="1"/>
                          </a:gradFill>
                        </a:rPr>
                        <a:t>PROPERTY</a:t>
                      </a:r>
                    </a:p>
                  </a:txBody>
                  <a:tcPr marL="91427" marR="91427" marT="0" marB="0"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969696"/>
                    </a:solidFill>
                  </a:tcPr>
                </a:tc>
                <a:tc>
                  <a:txBody>
                    <a:bodyPr/>
                    <a:lstStyle>
                      <a:lvl1pPr marL="0" algn="l" defTabSz="1088078" rtl="0" eaLnBrk="1" latinLnBrk="0" hangingPunct="1">
                        <a:defRPr sz="2200" b="1" kern="1200">
                          <a:solidFill>
                            <a:schemeClr val="lt1"/>
                          </a:solidFill>
                          <a:latin typeface="Segoe UI"/>
                        </a:defRPr>
                      </a:lvl1pPr>
                      <a:lvl2pPr marL="544040" algn="l" defTabSz="1088078" rtl="0" eaLnBrk="1" latinLnBrk="0" hangingPunct="1">
                        <a:defRPr sz="2200" b="1" kern="1200">
                          <a:solidFill>
                            <a:schemeClr val="lt1"/>
                          </a:solidFill>
                          <a:latin typeface="Segoe UI"/>
                        </a:defRPr>
                      </a:lvl2pPr>
                      <a:lvl3pPr marL="1088078" algn="l" defTabSz="1088078" rtl="0" eaLnBrk="1" latinLnBrk="0" hangingPunct="1">
                        <a:defRPr sz="2200" b="1" kern="1200">
                          <a:solidFill>
                            <a:schemeClr val="lt1"/>
                          </a:solidFill>
                          <a:latin typeface="Segoe UI"/>
                        </a:defRPr>
                      </a:lvl3pPr>
                      <a:lvl4pPr marL="1632118" algn="l" defTabSz="1088078" rtl="0" eaLnBrk="1" latinLnBrk="0" hangingPunct="1">
                        <a:defRPr sz="2200" b="1" kern="1200">
                          <a:solidFill>
                            <a:schemeClr val="lt1"/>
                          </a:solidFill>
                          <a:latin typeface="Segoe UI"/>
                        </a:defRPr>
                      </a:lvl4pPr>
                      <a:lvl5pPr marL="2176156" algn="l" defTabSz="1088078" rtl="0" eaLnBrk="1" latinLnBrk="0" hangingPunct="1">
                        <a:defRPr sz="2200" b="1" kern="1200">
                          <a:solidFill>
                            <a:schemeClr val="lt1"/>
                          </a:solidFill>
                          <a:latin typeface="Segoe UI"/>
                        </a:defRPr>
                      </a:lvl5pPr>
                      <a:lvl6pPr marL="2720196" algn="l" defTabSz="1088078" rtl="0" eaLnBrk="1" latinLnBrk="0" hangingPunct="1">
                        <a:defRPr sz="2200" b="1" kern="1200">
                          <a:solidFill>
                            <a:schemeClr val="lt1"/>
                          </a:solidFill>
                          <a:latin typeface="Segoe UI"/>
                        </a:defRPr>
                      </a:lvl6pPr>
                      <a:lvl7pPr marL="3264234" algn="l" defTabSz="1088078" rtl="0" eaLnBrk="1" latinLnBrk="0" hangingPunct="1">
                        <a:defRPr sz="2200" b="1" kern="1200">
                          <a:solidFill>
                            <a:schemeClr val="lt1"/>
                          </a:solidFill>
                          <a:latin typeface="Segoe UI"/>
                        </a:defRPr>
                      </a:lvl7pPr>
                      <a:lvl8pPr marL="3808274" algn="l" defTabSz="1088078" rtl="0" eaLnBrk="1" latinLnBrk="0" hangingPunct="1">
                        <a:defRPr sz="2200" b="1" kern="1200">
                          <a:solidFill>
                            <a:schemeClr val="lt1"/>
                          </a:solidFill>
                          <a:latin typeface="Segoe UI"/>
                        </a:defRPr>
                      </a:lvl8pPr>
                      <a:lvl9pPr marL="4352314" algn="l" defTabSz="1088078" rtl="0" eaLnBrk="1" latinLnBrk="0" hangingPunct="1">
                        <a:defRPr sz="2200" b="1" kern="1200">
                          <a:solidFill>
                            <a:schemeClr val="lt1"/>
                          </a:solidFill>
                          <a:latin typeface="Segoe UI"/>
                        </a:defRPr>
                      </a:lvl9pPr>
                    </a:lstStyle>
                    <a:p>
                      <a:r>
                        <a:rPr lang="en-US" sz="1200" dirty="0">
                          <a:gradFill>
                            <a:gsLst>
                              <a:gs pos="0">
                                <a:schemeClr val="tx1"/>
                              </a:gs>
                              <a:gs pos="74000">
                                <a:schemeClr val="tx1"/>
                              </a:gs>
                            </a:gsLst>
                            <a:lin ang="5400000" scaled="1"/>
                          </a:gradFill>
                        </a:rPr>
                        <a:t>VALUE</a:t>
                      </a:r>
                    </a:p>
                  </a:txBody>
                  <a:tcPr marL="91427" marR="91427" marT="0" marB="0"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969696"/>
                    </a:solidFill>
                  </a:tcPr>
                </a:tc>
                <a:extLst>
                  <a:ext uri="{0D108BD9-81ED-4DB2-BD59-A6C34878D82A}">
                    <a16:rowId xmlns:a16="http://schemas.microsoft.com/office/drawing/2014/main" val="10000"/>
                  </a:ext>
                </a:extLst>
              </a:tr>
              <a:tr h="461750">
                <a:tc>
                  <a:txBody>
                    <a:bodyPr/>
                    <a:lstStyle>
                      <a:lvl1pPr marL="0" algn="l" defTabSz="1088078" rtl="0" eaLnBrk="1" latinLnBrk="0" hangingPunct="1">
                        <a:defRPr sz="2200" kern="1200">
                          <a:solidFill>
                            <a:schemeClr val="dk1"/>
                          </a:solidFill>
                          <a:latin typeface="Segoe UI"/>
                        </a:defRPr>
                      </a:lvl1pPr>
                      <a:lvl2pPr marL="544040" algn="l" defTabSz="1088078" rtl="0" eaLnBrk="1" latinLnBrk="0" hangingPunct="1">
                        <a:defRPr sz="2200" kern="1200">
                          <a:solidFill>
                            <a:schemeClr val="dk1"/>
                          </a:solidFill>
                          <a:latin typeface="Segoe UI"/>
                        </a:defRPr>
                      </a:lvl2pPr>
                      <a:lvl3pPr marL="1088078" algn="l" defTabSz="1088078" rtl="0" eaLnBrk="1" latinLnBrk="0" hangingPunct="1">
                        <a:defRPr sz="2200" kern="1200">
                          <a:solidFill>
                            <a:schemeClr val="dk1"/>
                          </a:solidFill>
                          <a:latin typeface="Segoe UI"/>
                        </a:defRPr>
                      </a:lvl3pPr>
                      <a:lvl4pPr marL="1632118" algn="l" defTabSz="1088078" rtl="0" eaLnBrk="1" latinLnBrk="0" hangingPunct="1">
                        <a:defRPr sz="2200" kern="1200">
                          <a:solidFill>
                            <a:schemeClr val="dk1"/>
                          </a:solidFill>
                          <a:latin typeface="Segoe UI"/>
                        </a:defRPr>
                      </a:lvl4pPr>
                      <a:lvl5pPr marL="2176156" algn="l" defTabSz="1088078" rtl="0" eaLnBrk="1" latinLnBrk="0" hangingPunct="1">
                        <a:defRPr sz="2200" kern="1200">
                          <a:solidFill>
                            <a:schemeClr val="dk1"/>
                          </a:solidFill>
                          <a:latin typeface="Segoe UI"/>
                        </a:defRPr>
                      </a:lvl5pPr>
                      <a:lvl6pPr marL="2720196" algn="l" defTabSz="1088078" rtl="0" eaLnBrk="1" latinLnBrk="0" hangingPunct="1">
                        <a:defRPr sz="2200" kern="1200">
                          <a:solidFill>
                            <a:schemeClr val="dk1"/>
                          </a:solidFill>
                          <a:latin typeface="Segoe UI"/>
                        </a:defRPr>
                      </a:lvl6pPr>
                      <a:lvl7pPr marL="3264234" algn="l" defTabSz="1088078" rtl="0" eaLnBrk="1" latinLnBrk="0" hangingPunct="1">
                        <a:defRPr sz="2200" kern="1200">
                          <a:solidFill>
                            <a:schemeClr val="dk1"/>
                          </a:solidFill>
                          <a:latin typeface="Segoe UI"/>
                        </a:defRPr>
                      </a:lvl7pPr>
                      <a:lvl8pPr marL="3808274" algn="l" defTabSz="1088078" rtl="0" eaLnBrk="1" latinLnBrk="0" hangingPunct="1">
                        <a:defRPr sz="2200" kern="1200">
                          <a:solidFill>
                            <a:schemeClr val="dk1"/>
                          </a:solidFill>
                          <a:latin typeface="Segoe UI"/>
                        </a:defRPr>
                      </a:lvl8pPr>
                      <a:lvl9pPr marL="4352314" algn="l" defTabSz="1088078" rtl="0" eaLnBrk="1" latinLnBrk="0" hangingPunct="1">
                        <a:defRPr sz="2200" kern="1200">
                          <a:solidFill>
                            <a:schemeClr val="dk1"/>
                          </a:solidFill>
                          <a:latin typeface="Segoe UI"/>
                        </a:defRPr>
                      </a:lvl9pPr>
                    </a:lstStyle>
                    <a:p>
                      <a:r>
                        <a:rPr lang="en-US" sz="1200" dirty="0">
                          <a:solidFill>
                            <a:schemeClr val="tx1"/>
                          </a:solidFill>
                        </a:rPr>
                        <a:t>Alex</a:t>
                      </a:r>
                    </a:p>
                  </a:txBody>
                  <a:tcPr marL="91427" marR="91427" marT="0" marB="0"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20000"/>
                        <a:lumOff val="80000"/>
                      </a:srgbClr>
                    </a:solidFill>
                  </a:tcPr>
                </a:tc>
                <a:tc>
                  <a:txBody>
                    <a:bodyPr/>
                    <a:lstStyle>
                      <a:lvl1pPr marL="0" algn="l" defTabSz="1088078" rtl="0" eaLnBrk="1" latinLnBrk="0" hangingPunct="1">
                        <a:defRPr sz="2200" kern="1200">
                          <a:solidFill>
                            <a:schemeClr val="dk1"/>
                          </a:solidFill>
                          <a:latin typeface="Segoe UI"/>
                        </a:defRPr>
                      </a:lvl1pPr>
                      <a:lvl2pPr marL="544040" algn="l" defTabSz="1088078" rtl="0" eaLnBrk="1" latinLnBrk="0" hangingPunct="1">
                        <a:defRPr sz="2200" kern="1200">
                          <a:solidFill>
                            <a:schemeClr val="dk1"/>
                          </a:solidFill>
                          <a:latin typeface="Segoe UI"/>
                        </a:defRPr>
                      </a:lvl2pPr>
                      <a:lvl3pPr marL="1088078" algn="l" defTabSz="1088078" rtl="0" eaLnBrk="1" latinLnBrk="0" hangingPunct="1">
                        <a:defRPr sz="2200" kern="1200">
                          <a:solidFill>
                            <a:schemeClr val="dk1"/>
                          </a:solidFill>
                          <a:latin typeface="Segoe UI"/>
                        </a:defRPr>
                      </a:lvl3pPr>
                      <a:lvl4pPr marL="1632118" algn="l" defTabSz="1088078" rtl="0" eaLnBrk="1" latinLnBrk="0" hangingPunct="1">
                        <a:defRPr sz="2200" kern="1200">
                          <a:solidFill>
                            <a:schemeClr val="dk1"/>
                          </a:solidFill>
                          <a:latin typeface="Segoe UI"/>
                        </a:defRPr>
                      </a:lvl4pPr>
                      <a:lvl5pPr marL="2176156" algn="l" defTabSz="1088078" rtl="0" eaLnBrk="1" latinLnBrk="0" hangingPunct="1">
                        <a:defRPr sz="2200" kern="1200">
                          <a:solidFill>
                            <a:schemeClr val="dk1"/>
                          </a:solidFill>
                          <a:latin typeface="Segoe UI"/>
                        </a:defRPr>
                      </a:lvl5pPr>
                      <a:lvl6pPr marL="2720196" algn="l" defTabSz="1088078" rtl="0" eaLnBrk="1" latinLnBrk="0" hangingPunct="1">
                        <a:defRPr sz="2200" kern="1200">
                          <a:solidFill>
                            <a:schemeClr val="dk1"/>
                          </a:solidFill>
                          <a:latin typeface="Segoe UI"/>
                        </a:defRPr>
                      </a:lvl6pPr>
                      <a:lvl7pPr marL="3264234" algn="l" defTabSz="1088078" rtl="0" eaLnBrk="1" latinLnBrk="0" hangingPunct="1">
                        <a:defRPr sz="2200" kern="1200">
                          <a:solidFill>
                            <a:schemeClr val="dk1"/>
                          </a:solidFill>
                          <a:latin typeface="Segoe UI"/>
                        </a:defRPr>
                      </a:lvl7pPr>
                      <a:lvl8pPr marL="3808274" algn="l" defTabSz="1088078" rtl="0" eaLnBrk="1" latinLnBrk="0" hangingPunct="1">
                        <a:defRPr sz="2200" kern="1200">
                          <a:solidFill>
                            <a:schemeClr val="dk1"/>
                          </a:solidFill>
                          <a:latin typeface="Segoe UI"/>
                        </a:defRPr>
                      </a:lvl8pPr>
                      <a:lvl9pPr marL="4352314" algn="l" defTabSz="1088078" rtl="0" eaLnBrk="1" latinLnBrk="0" hangingPunct="1">
                        <a:defRPr sz="2200" kern="1200">
                          <a:solidFill>
                            <a:schemeClr val="dk1"/>
                          </a:solidFill>
                          <a:latin typeface="Segoe UI"/>
                        </a:defRPr>
                      </a:lvl9pPr>
                    </a:lstStyle>
                    <a:p>
                      <a:r>
                        <a:rPr lang="en-US" sz="1200" dirty="0">
                          <a:solidFill>
                            <a:schemeClr val="tx1"/>
                          </a:solidFill>
                        </a:rPr>
                        <a:t>Katie</a:t>
                      </a:r>
                    </a:p>
                  </a:txBody>
                  <a:tcPr marL="91427" marR="91427" marT="0" marB="0"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20000"/>
                        <a:lumOff val="80000"/>
                      </a:srgbClr>
                    </a:solidFill>
                  </a:tcPr>
                </a:tc>
                <a:tc>
                  <a:txBody>
                    <a:bodyPr/>
                    <a:lstStyle>
                      <a:lvl1pPr marL="0" algn="l" defTabSz="1088078" rtl="0" eaLnBrk="1" latinLnBrk="0" hangingPunct="1">
                        <a:defRPr sz="2200" kern="1200">
                          <a:solidFill>
                            <a:schemeClr val="dk1"/>
                          </a:solidFill>
                          <a:latin typeface="Segoe UI"/>
                        </a:defRPr>
                      </a:lvl1pPr>
                      <a:lvl2pPr marL="544040" algn="l" defTabSz="1088078" rtl="0" eaLnBrk="1" latinLnBrk="0" hangingPunct="1">
                        <a:defRPr sz="2200" kern="1200">
                          <a:solidFill>
                            <a:schemeClr val="dk1"/>
                          </a:solidFill>
                          <a:latin typeface="Segoe UI"/>
                        </a:defRPr>
                      </a:lvl2pPr>
                      <a:lvl3pPr marL="1088078" algn="l" defTabSz="1088078" rtl="0" eaLnBrk="1" latinLnBrk="0" hangingPunct="1">
                        <a:defRPr sz="2200" kern="1200">
                          <a:solidFill>
                            <a:schemeClr val="dk1"/>
                          </a:solidFill>
                          <a:latin typeface="Segoe UI"/>
                        </a:defRPr>
                      </a:lvl3pPr>
                      <a:lvl4pPr marL="1632118" algn="l" defTabSz="1088078" rtl="0" eaLnBrk="1" latinLnBrk="0" hangingPunct="1">
                        <a:defRPr sz="2200" kern="1200">
                          <a:solidFill>
                            <a:schemeClr val="dk1"/>
                          </a:solidFill>
                          <a:latin typeface="Segoe UI"/>
                        </a:defRPr>
                      </a:lvl4pPr>
                      <a:lvl5pPr marL="2176156" algn="l" defTabSz="1088078" rtl="0" eaLnBrk="1" latinLnBrk="0" hangingPunct="1">
                        <a:defRPr sz="2200" kern="1200">
                          <a:solidFill>
                            <a:schemeClr val="dk1"/>
                          </a:solidFill>
                          <a:latin typeface="Segoe UI"/>
                        </a:defRPr>
                      </a:lvl5pPr>
                      <a:lvl6pPr marL="2720196" algn="l" defTabSz="1088078" rtl="0" eaLnBrk="1" latinLnBrk="0" hangingPunct="1">
                        <a:defRPr sz="2200" kern="1200">
                          <a:solidFill>
                            <a:schemeClr val="dk1"/>
                          </a:solidFill>
                          <a:latin typeface="Segoe UI"/>
                        </a:defRPr>
                      </a:lvl6pPr>
                      <a:lvl7pPr marL="3264234" algn="l" defTabSz="1088078" rtl="0" eaLnBrk="1" latinLnBrk="0" hangingPunct="1">
                        <a:defRPr sz="2200" kern="1200">
                          <a:solidFill>
                            <a:schemeClr val="dk1"/>
                          </a:solidFill>
                          <a:latin typeface="Segoe UI"/>
                        </a:defRPr>
                      </a:lvl7pPr>
                      <a:lvl8pPr marL="3808274" algn="l" defTabSz="1088078" rtl="0" eaLnBrk="1" latinLnBrk="0" hangingPunct="1">
                        <a:defRPr sz="2200" kern="1200">
                          <a:solidFill>
                            <a:schemeClr val="dk1"/>
                          </a:solidFill>
                          <a:latin typeface="Segoe UI"/>
                        </a:defRPr>
                      </a:lvl8pPr>
                      <a:lvl9pPr marL="4352314" algn="l" defTabSz="1088078" rtl="0" eaLnBrk="1" latinLnBrk="0" hangingPunct="1">
                        <a:defRPr sz="2200" kern="1200">
                          <a:solidFill>
                            <a:schemeClr val="dk1"/>
                          </a:solidFill>
                          <a:latin typeface="Segoe UI"/>
                        </a:defRPr>
                      </a:lvl9pPr>
                    </a:lstStyle>
                    <a:p>
                      <a:r>
                        <a:rPr lang="en-US" sz="1200" dirty="0">
                          <a:solidFill>
                            <a:schemeClr val="tx1"/>
                          </a:solidFill>
                        </a:rPr>
                        <a:t>Payment</a:t>
                      </a:r>
                    </a:p>
                  </a:txBody>
                  <a:tcPr marL="91427" marR="91427" marT="0" marB="0"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20000"/>
                        <a:lumOff val="80000"/>
                      </a:srgbClr>
                    </a:solidFill>
                  </a:tcPr>
                </a:tc>
                <a:tc>
                  <a:txBody>
                    <a:bodyPr/>
                    <a:lstStyle>
                      <a:lvl1pPr marL="0" algn="l" defTabSz="1088078" rtl="0" eaLnBrk="1" latinLnBrk="0" hangingPunct="1">
                        <a:defRPr sz="2200" kern="1200">
                          <a:solidFill>
                            <a:schemeClr val="dk1"/>
                          </a:solidFill>
                          <a:latin typeface="Segoe UI"/>
                        </a:defRPr>
                      </a:lvl1pPr>
                      <a:lvl2pPr marL="544040" algn="l" defTabSz="1088078" rtl="0" eaLnBrk="1" latinLnBrk="0" hangingPunct="1">
                        <a:defRPr sz="2200" kern="1200">
                          <a:solidFill>
                            <a:schemeClr val="dk1"/>
                          </a:solidFill>
                          <a:latin typeface="Segoe UI"/>
                        </a:defRPr>
                      </a:lvl2pPr>
                      <a:lvl3pPr marL="1088078" algn="l" defTabSz="1088078" rtl="0" eaLnBrk="1" latinLnBrk="0" hangingPunct="1">
                        <a:defRPr sz="2200" kern="1200">
                          <a:solidFill>
                            <a:schemeClr val="dk1"/>
                          </a:solidFill>
                          <a:latin typeface="Segoe UI"/>
                        </a:defRPr>
                      </a:lvl3pPr>
                      <a:lvl4pPr marL="1632118" algn="l" defTabSz="1088078" rtl="0" eaLnBrk="1" latinLnBrk="0" hangingPunct="1">
                        <a:defRPr sz="2200" kern="1200">
                          <a:solidFill>
                            <a:schemeClr val="dk1"/>
                          </a:solidFill>
                          <a:latin typeface="Segoe UI"/>
                        </a:defRPr>
                      </a:lvl4pPr>
                      <a:lvl5pPr marL="2176156" algn="l" defTabSz="1088078" rtl="0" eaLnBrk="1" latinLnBrk="0" hangingPunct="1">
                        <a:defRPr sz="2200" kern="1200">
                          <a:solidFill>
                            <a:schemeClr val="dk1"/>
                          </a:solidFill>
                          <a:latin typeface="Segoe UI"/>
                        </a:defRPr>
                      </a:lvl5pPr>
                      <a:lvl6pPr marL="2720196" algn="l" defTabSz="1088078" rtl="0" eaLnBrk="1" latinLnBrk="0" hangingPunct="1">
                        <a:defRPr sz="2200" kern="1200">
                          <a:solidFill>
                            <a:schemeClr val="dk1"/>
                          </a:solidFill>
                          <a:latin typeface="Segoe UI"/>
                        </a:defRPr>
                      </a:lvl6pPr>
                      <a:lvl7pPr marL="3264234" algn="l" defTabSz="1088078" rtl="0" eaLnBrk="1" latinLnBrk="0" hangingPunct="1">
                        <a:defRPr sz="2200" kern="1200">
                          <a:solidFill>
                            <a:schemeClr val="dk1"/>
                          </a:solidFill>
                          <a:latin typeface="Segoe UI"/>
                        </a:defRPr>
                      </a:lvl7pPr>
                      <a:lvl8pPr marL="3808274" algn="l" defTabSz="1088078" rtl="0" eaLnBrk="1" latinLnBrk="0" hangingPunct="1">
                        <a:defRPr sz="2200" kern="1200">
                          <a:solidFill>
                            <a:schemeClr val="dk1"/>
                          </a:solidFill>
                          <a:latin typeface="Segoe UI"/>
                        </a:defRPr>
                      </a:lvl8pPr>
                      <a:lvl9pPr marL="4352314" algn="l" defTabSz="1088078" rtl="0" eaLnBrk="1" latinLnBrk="0" hangingPunct="1">
                        <a:defRPr sz="2200" kern="1200">
                          <a:solidFill>
                            <a:schemeClr val="dk1"/>
                          </a:solidFill>
                          <a:latin typeface="Segoe UI"/>
                        </a:defRPr>
                      </a:lvl9pPr>
                    </a:lstStyle>
                    <a:p>
                      <a:r>
                        <a:rPr lang="en-US" sz="1200" dirty="0">
                          <a:solidFill>
                            <a:schemeClr val="tx1"/>
                          </a:solidFill>
                        </a:rPr>
                        <a:t>$500</a:t>
                      </a:r>
                    </a:p>
                  </a:txBody>
                  <a:tcPr marL="91427" marR="91427" marT="0" marB="0"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20000"/>
                        <a:lumOff val="80000"/>
                      </a:srgbClr>
                    </a:solidFill>
                  </a:tcPr>
                </a:tc>
                <a:extLst>
                  <a:ext uri="{0D108BD9-81ED-4DB2-BD59-A6C34878D82A}">
                    <a16:rowId xmlns:a16="http://schemas.microsoft.com/office/drawing/2014/main" val="10001"/>
                  </a:ext>
                </a:extLst>
              </a:tr>
            </a:tbl>
          </a:graphicData>
        </a:graphic>
      </p:graphicFrame>
      <p:pic>
        <p:nvPicPr>
          <p:cNvPr id="73" name="Picture 2" descr="https://pixabay.com/static/uploads/photo/2013/07/12/14/18/gears-148196_960_720.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31416" y="2798944"/>
            <a:ext cx="699453" cy="768864"/>
          </a:xfrm>
          <a:prstGeom prst="rect">
            <a:avLst/>
          </a:prstGeom>
          <a:noFill/>
          <a:extLst>
            <a:ext uri="{909E8E84-426E-40DD-AFC4-6F175D3DCCD1}">
              <a14:hiddenFill xmlns:a14="http://schemas.microsoft.com/office/drawing/2010/main">
                <a:solidFill>
                  <a:srgbClr val="FFFFFF"/>
                </a:solidFill>
              </a14:hiddenFill>
            </a:ext>
          </a:extLst>
        </p:spPr>
      </p:pic>
      <p:grpSp>
        <p:nvGrpSpPr>
          <p:cNvPr id="74" name="Group 73"/>
          <p:cNvGrpSpPr/>
          <p:nvPr/>
        </p:nvGrpSpPr>
        <p:grpSpPr>
          <a:xfrm>
            <a:off x="1734407" y="4022260"/>
            <a:ext cx="1893470" cy="1602639"/>
            <a:chOff x="2415043" y="4433107"/>
            <a:chExt cx="1856512" cy="1571357"/>
          </a:xfrm>
        </p:grpSpPr>
        <p:sp>
          <p:nvSpPr>
            <p:cNvPr id="75" name="Rectangle 74"/>
            <p:cNvSpPr/>
            <p:nvPr/>
          </p:nvSpPr>
          <p:spPr bwMode="auto">
            <a:xfrm>
              <a:off x="2415043" y="4433107"/>
              <a:ext cx="1856512" cy="1551563"/>
            </a:xfrm>
            <a:prstGeom prst="rect">
              <a:avLst/>
            </a:prstGeom>
            <a:solidFill>
              <a:srgbClr val="0072C6">
                <a:lumMod val="20000"/>
                <a:lumOff val="80000"/>
              </a:srgbClr>
            </a:solidFill>
            <a:ln w="9525" cap="flat" cmpd="sng" algn="ctr">
              <a:solidFill>
                <a:srgbClr val="969696"/>
              </a:solidFill>
              <a:prstDash val="solid"/>
              <a:round/>
              <a:headEnd type="none" w="med" len="med"/>
              <a:tailEnd type="none" w="med" len="med"/>
            </a:ln>
            <a:effectLst/>
          </p:spPr>
          <p:txBody>
            <a:bodyPr vert="horz" wrap="square" lIns="93260" tIns="93260" rIns="93260" bIns="93260" numCol="1" rtlCol="0" anchor="t" anchorCtr="0" compatLnSpc="1">
              <a:prstTxWarp prst="textNoShape">
                <a:avLst/>
              </a:prstTxWarp>
              <a:noAutofit/>
            </a:bodyPr>
            <a:lstStyle/>
            <a:p>
              <a:pPr algn="ctr" defTabSz="906691" fontAlgn="base">
                <a:defRPr/>
              </a:pPr>
              <a:r>
                <a:rPr lang="en-US" sz="1836" kern="0" dirty="0">
                  <a:solidFill>
                    <a:srgbClr val="505050"/>
                  </a:solidFill>
                </a:rPr>
                <a:t>Transaction (Tx)</a:t>
              </a:r>
            </a:p>
            <a:p>
              <a:pPr defTabSz="906691" fontAlgn="base">
                <a:defRPr/>
              </a:pPr>
              <a:r>
                <a:rPr lang="en-US" sz="1428" kern="0" dirty="0">
                  <a:solidFill>
                    <a:srgbClr val="505050"/>
                  </a:solidFill>
                </a:rPr>
                <a:t>From: Alex (0xf5e…)</a:t>
              </a:r>
            </a:p>
            <a:p>
              <a:pPr defTabSz="906691" fontAlgn="base">
                <a:defRPr/>
              </a:pPr>
              <a:r>
                <a:rPr lang="en-US" sz="1428" kern="0" dirty="0">
                  <a:solidFill>
                    <a:srgbClr val="505050"/>
                  </a:solidFill>
                </a:rPr>
                <a:t>To: Katie (0x992…)</a:t>
              </a:r>
            </a:p>
            <a:p>
              <a:pPr defTabSz="906691" fontAlgn="base">
                <a:defRPr/>
              </a:pPr>
              <a:r>
                <a:rPr lang="en-US" sz="1428" kern="0" dirty="0">
                  <a:solidFill>
                    <a:srgbClr val="505050"/>
                  </a:solidFill>
                </a:rPr>
                <a:t>Amount: 500</a:t>
              </a:r>
            </a:p>
          </p:txBody>
        </p:sp>
        <p:sp>
          <p:nvSpPr>
            <p:cNvPr id="76" name="TextBox 75"/>
            <p:cNvSpPr txBox="1"/>
            <p:nvPr/>
          </p:nvSpPr>
          <p:spPr>
            <a:xfrm>
              <a:off x="2433503" y="5535361"/>
              <a:ext cx="1828800" cy="469103"/>
            </a:xfrm>
            <a:prstGeom prst="rect">
              <a:avLst/>
            </a:prstGeom>
            <a:solidFill>
              <a:srgbClr val="7030A0"/>
            </a:solidFill>
            <a:ln w="25400" cap="flat" cmpd="sng" algn="ctr">
              <a:solidFill>
                <a:srgbClr val="969696">
                  <a:shade val="50000"/>
                </a:srgbClr>
              </a:solidFill>
              <a:prstDash val="solid"/>
            </a:ln>
            <a:effectLst/>
          </p:spPr>
          <p:txBody>
            <a:bodyPr wrap="square" rtlCol="0">
              <a:spAutoFit/>
            </a:bodyPr>
            <a:lstStyle/>
            <a:p>
              <a:pPr defTabSz="932597">
                <a:defRPr/>
              </a:pPr>
              <a:r>
                <a:rPr lang="en-US" sz="1224" kern="0" dirty="0">
                  <a:solidFill>
                    <a:srgbClr val="FFFFFF"/>
                  </a:solidFill>
                  <a:latin typeface="Segoe UI"/>
                </a:rPr>
                <a:t>Digital signature 0x23e423s3234</a:t>
              </a:r>
              <a:r>
                <a:rPr lang="is-IS" sz="1224" kern="0" dirty="0">
                  <a:solidFill>
                    <a:srgbClr val="FFFFFF"/>
                  </a:solidFill>
                  <a:latin typeface="Segoe UI"/>
                </a:rPr>
                <a:t>…</a:t>
              </a:r>
            </a:p>
          </p:txBody>
        </p:sp>
      </p:grpSp>
      <p:sp>
        <p:nvSpPr>
          <p:cNvPr id="77" name="Right Brace 76"/>
          <p:cNvSpPr/>
          <p:nvPr/>
        </p:nvSpPr>
        <p:spPr bwMode="auto">
          <a:xfrm rot="5400000">
            <a:off x="2529544" y="361299"/>
            <a:ext cx="303196" cy="4571351"/>
          </a:xfrm>
          <a:prstGeom prst="rightBrace">
            <a:avLst/>
          </a:prstGeom>
          <a:noFill/>
          <a:ln w="9525" cap="flat" cmpd="sng" algn="ctr">
            <a:solidFill>
              <a:srgbClr val="969696"/>
            </a:solidFill>
            <a:prstDash val="solid"/>
            <a:round/>
            <a:headEnd type="none" w="med" len="med"/>
            <a:tailEnd type="none" w="med" len="med"/>
          </a:ln>
          <a:effectLst/>
        </p:spPr>
        <p:txBody>
          <a:bodyPr rtlCol="0" anchor="ctr"/>
          <a:lstStyle/>
          <a:p>
            <a:pPr algn="ctr" defTabSz="932597">
              <a:defRPr/>
            </a:pPr>
            <a:endParaRPr lang="en-US" sz="1836" kern="0" dirty="0">
              <a:solidFill>
                <a:srgbClr val="505050"/>
              </a:solidFill>
            </a:endParaRPr>
          </a:p>
        </p:txBody>
      </p:sp>
      <p:sp>
        <p:nvSpPr>
          <p:cNvPr id="78" name="Down Arrow 56"/>
          <p:cNvSpPr/>
          <p:nvPr/>
        </p:nvSpPr>
        <p:spPr bwMode="auto">
          <a:xfrm>
            <a:off x="2506279" y="3563902"/>
            <a:ext cx="349726" cy="433312"/>
          </a:xfrm>
          <a:prstGeom prst="downArrow">
            <a:avLst/>
          </a:prstGeom>
          <a:solidFill>
            <a:srgbClr val="D2D2D2"/>
          </a:solidFill>
          <a:ln w="9525" cap="flat" cmpd="sng" algn="ctr">
            <a:solidFill>
              <a:srgbClr val="969696"/>
            </a:solidFill>
            <a:prstDash val="solid"/>
            <a:round/>
            <a:headEnd type="none" w="med" len="med"/>
            <a:tailEnd type="none" w="med" len="med"/>
          </a:ln>
          <a:effectLst/>
        </p:spPr>
        <p:txBody>
          <a:bodyPr vert="horz" wrap="square" lIns="93260" tIns="93260" rIns="93260" bIns="93260" numCol="1" rtlCol="0" anchor="ctr" anchorCtr="0" compatLnSpc="1">
            <a:prstTxWarp prst="textNoShape">
              <a:avLst/>
            </a:prstTxWarp>
            <a:noAutofit/>
          </a:bodyPr>
          <a:lstStyle/>
          <a:p>
            <a:pPr algn="ctr" defTabSz="906691" fontAlgn="base">
              <a:defRPr/>
            </a:pPr>
            <a:endParaRPr lang="en-US" sz="1428" kern="0" dirty="0">
              <a:solidFill>
                <a:srgbClr val="505050"/>
              </a:solidFill>
            </a:endParaRPr>
          </a:p>
        </p:txBody>
      </p:sp>
      <p:sp>
        <p:nvSpPr>
          <p:cNvPr id="79" name="Oval 78"/>
          <p:cNvSpPr/>
          <p:nvPr/>
        </p:nvSpPr>
        <p:spPr bwMode="auto">
          <a:xfrm>
            <a:off x="7103379" y="4170226"/>
            <a:ext cx="862007" cy="862007"/>
          </a:xfrm>
          <a:prstGeom prst="ellipse">
            <a:avLst/>
          </a:prstGeom>
          <a:noFill/>
          <a:ln w="19050" cap="flat" cmpd="sng" algn="ctr">
            <a:solidFill>
              <a:srgbClr val="505050"/>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0" name="Rectangle 79"/>
          <p:cNvSpPr/>
          <p:nvPr/>
        </p:nvSpPr>
        <p:spPr>
          <a:xfrm>
            <a:off x="3407106" y="4347176"/>
            <a:ext cx="3527970" cy="693163"/>
          </a:xfrm>
          <a:prstGeom prst="rect">
            <a:avLst/>
          </a:prstGeom>
        </p:spPr>
        <p:txBody>
          <a:bodyPr wrap="square" lIns="182854" tIns="91427" rIns="182854" bIns="91427" anchor="t">
            <a:spAutoFit/>
          </a:bodyPr>
          <a:lstStyle/>
          <a:p>
            <a:pPr marL="0" lvl="1" algn="ctr" defTabSz="932114" fontAlgn="base">
              <a:lnSpc>
                <a:spcPct val="90000"/>
              </a:lnSpc>
              <a:spcBef>
                <a:spcPct val="0"/>
              </a:spcBef>
              <a:spcAft>
                <a:spcPct val="0"/>
              </a:spcAft>
              <a:defRPr/>
            </a:pPr>
            <a:r>
              <a:rPr lang="en-US" kern="0" dirty="0">
                <a:solidFill>
                  <a:srgbClr val="0072C6"/>
                </a:solidFill>
                <a:latin typeface="Segoe UI Semibold" panose="020B0702040204020203" pitchFamily="34" charset="0"/>
              </a:rPr>
              <a:t>2. Transaction is confirmed through mining.</a:t>
            </a:r>
            <a:endParaRPr lang="en-US" sz="1599" dirty="0">
              <a:solidFill>
                <a:srgbClr val="0072C6"/>
              </a:solidFill>
              <a:cs typeface="Segoe UI" panose="020B0502040204020203" pitchFamily="34" charset="0"/>
            </a:endParaRPr>
          </a:p>
        </p:txBody>
      </p:sp>
      <p:pic>
        <p:nvPicPr>
          <p:cNvPr id="81" name="Picture 8" descr="avatar, child, female, girl, kid, user, young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35171" y="4229693"/>
            <a:ext cx="932603" cy="932603"/>
          </a:xfrm>
          <a:prstGeom prst="rect">
            <a:avLst/>
          </a:prstGeom>
          <a:noFill/>
          <a:extLst>
            <a:ext uri="{909E8E84-426E-40DD-AFC4-6F175D3DCCD1}">
              <a14:hiddenFill xmlns:a14="http://schemas.microsoft.com/office/drawing/2010/main">
                <a:solidFill>
                  <a:srgbClr val="FFFFFF"/>
                </a:solidFill>
              </a14:hiddenFill>
            </a:ext>
          </a:extLst>
        </p:spPr>
      </p:pic>
      <p:sp>
        <p:nvSpPr>
          <p:cNvPr id="82" name="Oval 81"/>
          <p:cNvSpPr/>
          <p:nvPr/>
        </p:nvSpPr>
        <p:spPr bwMode="auto">
          <a:xfrm>
            <a:off x="10223316" y="3511126"/>
            <a:ext cx="862007" cy="862007"/>
          </a:xfrm>
          <a:prstGeom prst="ellipse">
            <a:avLst/>
          </a:prstGeom>
          <a:noFill/>
          <a:ln w="19050" cap="flat" cmpd="sng" algn="ctr">
            <a:solidFill>
              <a:srgbClr val="505050"/>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83" name="Group 82"/>
          <p:cNvGrpSpPr/>
          <p:nvPr/>
        </p:nvGrpSpPr>
        <p:grpSpPr>
          <a:xfrm>
            <a:off x="9193457" y="1723892"/>
            <a:ext cx="862007" cy="862007"/>
            <a:chOff x="11094184" y="2746496"/>
            <a:chExt cx="990600" cy="990600"/>
          </a:xfrm>
        </p:grpSpPr>
        <p:sp>
          <p:nvSpPr>
            <p:cNvPr id="84" name="Oval 83"/>
            <p:cNvSpPr/>
            <p:nvPr/>
          </p:nvSpPr>
          <p:spPr bwMode="auto">
            <a:xfrm>
              <a:off x="11094184" y="2746496"/>
              <a:ext cx="990600" cy="990600"/>
            </a:xfrm>
            <a:prstGeom prst="ellipse">
              <a:avLst/>
            </a:prstGeom>
            <a:noFill/>
            <a:ln w="19050" cap="flat" cmpd="sng" algn="ctr">
              <a:solidFill>
                <a:srgbClr val="505050"/>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85" name="Group 8"/>
            <p:cNvGrpSpPr>
              <a:grpSpLocks noChangeAspect="1"/>
            </p:cNvGrpSpPr>
            <p:nvPr/>
          </p:nvGrpSpPr>
          <p:grpSpPr bwMode="auto">
            <a:xfrm>
              <a:off x="11345009" y="3056059"/>
              <a:ext cx="488950" cy="371475"/>
              <a:chOff x="3763" y="2086"/>
              <a:chExt cx="308" cy="234"/>
            </a:xfrm>
          </p:grpSpPr>
          <p:sp>
            <p:nvSpPr>
              <p:cNvPr id="86" name="AutoShape 7"/>
              <p:cNvSpPr>
                <a:spLocks noChangeAspect="1" noChangeArrowheads="1" noTextEdit="1"/>
              </p:cNvSpPr>
              <p:nvPr/>
            </p:nvSpPr>
            <p:spPr bwMode="auto">
              <a:xfrm>
                <a:off x="3765" y="2086"/>
                <a:ext cx="304"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sp>
            <p:nvSpPr>
              <p:cNvPr id="87" name="Freeform 9"/>
              <p:cNvSpPr>
                <a:spLocks noEditPoints="1"/>
              </p:cNvSpPr>
              <p:nvPr/>
            </p:nvSpPr>
            <p:spPr bwMode="auto">
              <a:xfrm>
                <a:off x="3763" y="2086"/>
                <a:ext cx="308" cy="234"/>
              </a:xfrm>
              <a:custGeom>
                <a:avLst/>
                <a:gdLst>
                  <a:gd name="T0" fmla="*/ 270 w 308"/>
                  <a:gd name="T1" fmla="*/ 0 h 234"/>
                  <a:gd name="T2" fmla="*/ 38 w 308"/>
                  <a:gd name="T3" fmla="*/ 0 h 234"/>
                  <a:gd name="T4" fmla="*/ 38 w 308"/>
                  <a:gd name="T5" fmla="*/ 146 h 234"/>
                  <a:gd name="T6" fmla="*/ 0 w 308"/>
                  <a:gd name="T7" fmla="*/ 215 h 234"/>
                  <a:gd name="T8" fmla="*/ 0 w 308"/>
                  <a:gd name="T9" fmla="*/ 234 h 234"/>
                  <a:gd name="T10" fmla="*/ 308 w 308"/>
                  <a:gd name="T11" fmla="*/ 234 h 234"/>
                  <a:gd name="T12" fmla="*/ 308 w 308"/>
                  <a:gd name="T13" fmla="*/ 215 h 234"/>
                  <a:gd name="T14" fmla="*/ 270 w 308"/>
                  <a:gd name="T15" fmla="*/ 146 h 234"/>
                  <a:gd name="T16" fmla="*/ 270 w 308"/>
                  <a:gd name="T17" fmla="*/ 0 h 234"/>
                  <a:gd name="T18" fmla="*/ 251 w 308"/>
                  <a:gd name="T19" fmla="*/ 137 h 234"/>
                  <a:gd name="T20" fmla="*/ 57 w 308"/>
                  <a:gd name="T21" fmla="*/ 137 h 234"/>
                  <a:gd name="T22" fmla="*/ 57 w 308"/>
                  <a:gd name="T23" fmla="*/ 20 h 234"/>
                  <a:gd name="T24" fmla="*/ 251 w 308"/>
                  <a:gd name="T25" fmla="*/ 20 h 234"/>
                  <a:gd name="T26" fmla="*/ 251 w 308"/>
                  <a:gd name="T27" fmla="*/ 137 h 234"/>
                  <a:gd name="T28" fmla="*/ 287 w 308"/>
                  <a:gd name="T29" fmla="*/ 215 h 234"/>
                  <a:gd name="T30" fmla="*/ 21 w 308"/>
                  <a:gd name="T31" fmla="*/ 215 h 234"/>
                  <a:gd name="T32" fmla="*/ 55 w 308"/>
                  <a:gd name="T33" fmla="*/ 156 h 234"/>
                  <a:gd name="T34" fmla="*/ 253 w 308"/>
                  <a:gd name="T35" fmla="*/ 156 h 234"/>
                  <a:gd name="T36" fmla="*/ 287 w 308"/>
                  <a:gd name="T37" fmla="*/ 215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8" h="234">
                    <a:moveTo>
                      <a:pt x="270" y="0"/>
                    </a:moveTo>
                    <a:lnTo>
                      <a:pt x="38" y="0"/>
                    </a:lnTo>
                    <a:lnTo>
                      <a:pt x="38" y="146"/>
                    </a:lnTo>
                    <a:lnTo>
                      <a:pt x="0" y="215"/>
                    </a:lnTo>
                    <a:lnTo>
                      <a:pt x="0" y="234"/>
                    </a:lnTo>
                    <a:lnTo>
                      <a:pt x="308" y="234"/>
                    </a:lnTo>
                    <a:lnTo>
                      <a:pt x="308" y="215"/>
                    </a:lnTo>
                    <a:lnTo>
                      <a:pt x="270" y="146"/>
                    </a:lnTo>
                    <a:lnTo>
                      <a:pt x="270" y="0"/>
                    </a:lnTo>
                    <a:close/>
                    <a:moveTo>
                      <a:pt x="251" y="137"/>
                    </a:moveTo>
                    <a:lnTo>
                      <a:pt x="57" y="137"/>
                    </a:lnTo>
                    <a:lnTo>
                      <a:pt x="57" y="20"/>
                    </a:lnTo>
                    <a:lnTo>
                      <a:pt x="251" y="20"/>
                    </a:lnTo>
                    <a:lnTo>
                      <a:pt x="251" y="137"/>
                    </a:lnTo>
                    <a:close/>
                    <a:moveTo>
                      <a:pt x="287" y="215"/>
                    </a:moveTo>
                    <a:lnTo>
                      <a:pt x="21" y="215"/>
                    </a:lnTo>
                    <a:lnTo>
                      <a:pt x="55" y="156"/>
                    </a:lnTo>
                    <a:lnTo>
                      <a:pt x="253" y="156"/>
                    </a:lnTo>
                    <a:lnTo>
                      <a:pt x="287" y="215"/>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grpSp>
      </p:grpSp>
      <p:grpSp>
        <p:nvGrpSpPr>
          <p:cNvPr id="88" name="Group 87"/>
          <p:cNvGrpSpPr/>
          <p:nvPr/>
        </p:nvGrpSpPr>
        <p:grpSpPr>
          <a:xfrm>
            <a:off x="10223315" y="2339976"/>
            <a:ext cx="862007" cy="862007"/>
            <a:chOff x="7642898" y="4868863"/>
            <a:chExt cx="990600" cy="990600"/>
          </a:xfrm>
        </p:grpSpPr>
        <p:sp>
          <p:nvSpPr>
            <p:cNvPr id="89" name="Oval 88"/>
            <p:cNvSpPr/>
            <p:nvPr/>
          </p:nvSpPr>
          <p:spPr bwMode="auto">
            <a:xfrm>
              <a:off x="7642898" y="4868863"/>
              <a:ext cx="990600" cy="990600"/>
            </a:xfrm>
            <a:prstGeom prst="ellipse">
              <a:avLst/>
            </a:prstGeom>
            <a:noFill/>
            <a:ln w="19050" cap="flat" cmpd="sng" algn="ctr">
              <a:solidFill>
                <a:srgbClr val="505050"/>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90" name="Group 8"/>
            <p:cNvGrpSpPr>
              <a:grpSpLocks noChangeAspect="1"/>
            </p:cNvGrpSpPr>
            <p:nvPr/>
          </p:nvGrpSpPr>
          <p:grpSpPr bwMode="auto">
            <a:xfrm>
              <a:off x="7893724" y="5178426"/>
              <a:ext cx="488950" cy="371475"/>
              <a:chOff x="3763" y="2086"/>
              <a:chExt cx="308" cy="234"/>
            </a:xfrm>
          </p:grpSpPr>
          <p:sp>
            <p:nvSpPr>
              <p:cNvPr id="91" name="AutoShape 7"/>
              <p:cNvSpPr>
                <a:spLocks noChangeAspect="1" noChangeArrowheads="1" noTextEdit="1"/>
              </p:cNvSpPr>
              <p:nvPr/>
            </p:nvSpPr>
            <p:spPr bwMode="auto">
              <a:xfrm>
                <a:off x="3765" y="2086"/>
                <a:ext cx="304"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sp>
            <p:nvSpPr>
              <p:cNvPr id="92" name="Freeform 9"/>
              <p:cNvSpPr>
                <a:spLocks noEditPoints="1"/>
              </p:cNvSpPr>
              <p:nvPr/>
            </p:nvSpPr>
            <p:spPr bwMode="auto">
              <a:xfrm>
                <a:off x="3763" y="2086"/>
                <a:ext cx="308" cy="234"/>
              </a:xfrm>
              <a:custGeom>
                <a:avLst/>
                <a:gdLst>
                  <a:gd name="T0" fmla="*/ 270 w 308"/>
                  <a:gd name="T1" fmla="*/ 0 h 234"/>
                  <a:gd name="T2" fmla="*/ 38 w 308"/>
                  <a:gd name="T3" fmla="*/ 0 h 234"/>
                  <a:gd name="T4" fmla="*/ 38 w 308"/>
                  <a:gd name="T5" fmla="*/ 146 h 234"/>
                  <a:gd name="T6" fmla="*/ 0 w 308"/>
                  <a:gd name="T7" fmla="*/ 215 h 234"/>
                  <a:gd name="T8" fmla="*/ 0 w 308"/>
                  <a:gd name="T9" fmla="*/ 234 h 234"/>
                  <a:gd name="T10" fmla="*/ 308 w 308"/>
                  <a:gd name="T11" fmla="*/ 234 h 234"/>
                  <a:gd name="T12" fmla="*/ 308 w 308"/>
                  <a:gd name="T13" fmla="*/ 215 h 234"/>
                  <a:gd name="T14" fmla="*/ 270 w 308"/>
                  <a:gd name="T15" fmla="*/ 146 h 234"/>
                  <a:gd name="T16" fmla="*/ 270 w 308"/>
                  <a:gd name="T17" fmla="*/ 0 h 234"/>
                  <a:gd name="T18" fmla="*/ 251 w 308"/>
                  <a:gd name="T19" fmla="*/ 137 h 234"/>
                  <a:gd name="T20" fmla="*/ 57 w 308"/>
                  <a:gd name="T21" fmla="*/ 137 h 234"/>
                  <a:gd name="T22" fmla="*/ 57 w 308"/>
                  <a:gd name="T23" fmla="*/ 20 h 234"/>
                  <a:gd name="T24" fmla="*/ 251 w 308"/>
                  <a:gd name="T25" fmla="*/ 20 h 234"/>
                  <a:gd name="T26" fmla="*/ 251 w 308"/>
                  <a:gd name="T27" fmla="*/ 137 h 234"/>
                  <a:gd name="T28" fmla="*/ 287 w 308"/>
                  <a:gd name="T29" fmla="*/ 215 h 234"/>
                  <a:gd name="T30" fmla="*/ 21 w 308"/>
                  <a:gd name="T31" fmla="*/ 215 h 234"/>
                  <a:gd name="T32" fmla="*/ 55 w 308"/>
                  <a:gd name="T33" fmla="*/ 156 h 234"/>
                  <a:gd name="T34" fmla="*/ 253 w 308"/>
                  <a:gd name="T35" fmla="*/ 156 h 234"/>
                  <a:gd name="T36" fmla="*/ 287 w 308"/>
                  <a:gd name="T37" fmla="*/ 215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8" h="234">
                    <a:moveTo>
                      <a:pt x="270" y="0"/>
                    </a:moveTo>
                    <a:lnTo>
                      <a:pt x="38" y="0"/>
                    </a:lnTo>
                    <a:lnTo>
                      <a:pt x="38" y="146"/>
                    </a:lnTo>
                    <a:lnTo>
                      <a:pt x="0" y="215"/>
                    </a:lnTo>
                    <a:lnTo>
                      <a:pt x="0" y="234"/>
                    </a:lnTo>
                    <a:lnTo>
                      <a:pt x="308" y="234"/>
                    </a:lnTo>
                    <a:lnTo>
                      <a:pt x="308" y="215"/>
                    </a:lnTo>
                    <a:lnTo>
                      <a:pt x="270" y="146"/>
                    </a:lnTo>
                    <a:lnTo>
                      <a:pt x="270" y="0"/>
                    </a:lnTo>
                    <a:close/>
                    <a:moveTo>
                      <a:pt x="251" y="137"/>
                    </a:moveTo>
                    <a:lnTo>
                      <a:pt x="57" y="137"/>
                    </a:lnTo>
                    <a:lnTo>
                      <a:pt x="57" y="20"/>
                    </a:lnTo>
                    <a:lnTo>
                      <a:pt x="251" y="20"/>
                    </a:lnTo>
                    <a:lnTo>
                      <a:pt x="251" y="137"/>
                    </a:lnTo>
                    <a:close/>
                    <a:moveTo>
                      <a:pt x="287" y="215"/>
                    </a:moveTo>
                    <a:lnTo>
                      <a:pt x="21" y="215"/>
                    </a:lnTo>
                    <a:lnTo>
                      <a:pt x="55" y="156"/>
                    </a:lnTo>
                    <a:lnTo>
                      <a:pt x="253" y="156"/>
                    </a:lnTo>
                    <a:lnTo>
                      <a:pt x="287" y="215"/>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grpSp>
      </p:grpSp>
      <p:cxnSp>
        <p:nvCxnSpPr>
          <p:cNvPr id="93" name="Straight Connector 92"/>
          <p:cNvCxnSpPr>
            <a:endCxn id="84" idx="2"/>
          </p:cNvCxnSpPr>
          <p:nvPr/>
        </p:nvCxnSpPr>
        <p:spPr>
          <a:xfrm flipV="1">
            <a:off x="8003156" y="2154896"/>
            <a:ext cx="1190301" cy="168688"/>
          </a:xfrm>
          <a:prstGeom prst="line">
            <a:avLst/>
          </a:prstGeom>
          <a:noFill/>
          <a:ln w="25400" cap="flat" cmpd="sng" algn="ctr">
            <a:solidFill>
              <a:srgbClr val="505050"/>
            </a:solidFill>
            <a:prstDash val="sysDash"/>
            <a:headEnd type="triangle"/>
            <a:tailEnd type="triangle"/>
          </a:ln>
          <a:effectLst/>
        </p:spPr>
      </p:cxnSp>
      <p:cxnSp>
        <p:nvCxnSpPr>
          <p:cNvPr id="94" name="Straight Connector 93"/>
          <p:cNvCxnSpPr/>
          <p:nvPr/>
        </p:nvCxnSpPr>
        <p:spPr>
          <a:xfrm>
            <a:off x="8003156" y="2323585"/>
            <a:ext cx="1523775" cy="2084669"/>
          </a:xfrm>
          <a:prstGeom prst="line">
            <a:avLst/>
          </a:prstGeom>
          <a:noFill/>
          <a:ln w="25400" cap="flat" cmpd="sng" algn="ctr">
            <a:solidFill>
              <a:srgbClr val="505050"/>
            </a:solidFill>
            <a:prstDash val="sysDash"/>
            <a:headEnd type="triangle"/>
            <a:tailEnd type="triangle"/>
          </a:ln>
          <a:effectLst/>
        </p:spPr>
      </p:cxnSp>
      <p:cxnSp>
        <p:nvCxnSpPr>
          <p:cNvPr id="95" name="Straight Connector 94"/>
          <p:cNvCxnSpPr>
            <a:endCxn id="89" idx="2"/>
          </p:cNvCxnSpPr>
          <p:nvPr/>
        </p:nvCxnSpPr>
        <p:spPr>
          <a:xfrm>
            <a:off x="8003156" y="2323585"/>
            <a:ext cx="2220160" cy="447396"/>
          </a:xfrm>
          <a:prstGeom prst="line">
            <a:avLst/>
          </a:prstGeom>
          <a:noFill/>
          <a:ln w="25400" cap="flat" cmpd="sng" algn="ctr">
            <a:solidFill>
              <a:srgbClr val="505050"/>
            </a:solidFill>
            <a:prstDash val="sysDash"/>
            <a:headEnd type="triangle"/>
            <a:tailEnd type="triangle"/>
          </a:ln>
          <a:effectLst/>
        </p:spPr>
      </p:cxnSp>
      <p:cxnSp>
        <p:nvCxnSpPr>
          <p:cNvPr id="96" name="Straight Connector 95"/>
          <p:cNvCxnSpPr>
            <a:endCxn id="82" idx="1"/>
          </p:cNvCxnSpPr>
          <p:nvPr/>
        </p:nvCxnSpPr>
        <p:spPr>
          <a:xfrm>
            <a:off x="8003156" y="2323584"/>
            <a:ext cx="2346398" cy="1313779"/>
          </a:xfrm>
          <a:prstGeom prst="line">
            <a:avLst/>
          </a:prstGeom>
          <a:noFill/>
          <a:ln w="25400" cap="flat" cmpd="sng" algn="ctr">
            <a:solidFill>
              <a:srgbClr val="505050"/>
            </a:solidFill>
            <a:prstDash val="sysDash"/>
            <a:headEnd type="triangle"/>
            <a:tailEnd type="triangle"/>
          </a:ln>
          <a:effectLst/>
        </p:spPr>
      </p:cxnSp>
      <p:cxnSp>
        <p:nvCxnSpPr>
          <p:cNvPr id="97" name="Straight Arrow Connector 96"/>
          <p:cNvCxnSpPr>
            <a:endCxn id="84" idx="2"/>
          </p:cNvCxnSpPr>
          <p:nvPr/>
        </p:nvCxnSpPr>
        <p:spPr>
          <a:xfrm flipV="1">
            <a:off x="8003156" y="2154896"/>
            <a:ext cx="1190301" cy="1238364"/>
          </a:xfrm>
          <a:prstGeom prst="straightConnector1">
            <a:avLst/>
          </a:prstGeom>
          <a:noFill/>
          <a:ln w="25400" cap="flat" cmpd="sng" algn="ctr">
            <a:solidFill>
              <a:srgbClr val="505050"/>
            </a:solidFill>
            <a:prstDash val="sysDash"/>
            <a:headEnd type="triangle"/>
            <a:tailEnd type="triangle"/>
          </a:ln>
          <a:effectLst/>
        </p:spPr>
      </p:cxnSp>
      <p:cxnSp>
        <p:nvCxnSpPr>
          <p:cNvPr id="98" name="Straight Arrow Connector 97"/>
          <p:cNvCxnSpPr>
            <a:endCxn id="89" idx="2"/>
          </p:cNvCxnSpPr>
          <p:nvPr/>
        </p:nvCxnSpPr>
        <p:spPr>
          <a:xfrm flipV="1">
            <a:off x="8003156" y="2770980"/>
            <a:ext cx="2220160" cy="622281"/>
          </a:xfrm>
          <a:prstGeom prst="straightConnector1">
            <a:avLst/>
          </a:prstGeom>
          <a:noFill/>
          <a:ln w="25400" cap="flat" cmpd="sng" algn="ctr">
            <a:solidFill>
              <a:srgbClr val="505050"/>
            </a:solidFill>
            <a:prstDash val="sysDash"/>
            <a:headEnd type="triangle"/>
            <a:tailEnd type="triangle"/>
          </a:ln>
          <a:effectLst/>
        </p:spPr>
      </p:cxnSp>
      <p:cxnSp>
        <p:nvCxnSpPr>
          <p:cNvPr id="99" name="Straight Arrow Connector 98"/>
          <p:cNvCxnSpPr>
            <a:endCxn id="82" idx="2"/>
          </p:cNvCxnSpPr>
          <p:nvPr/>
        </p:nvCxnSpPr>
        <p:spPr>
          <a:xfrm>
            <a:off x="8003156" y="3393261"/>
            <a:ext cx="2220160" cy="548869"/>
          </a:xfrm>
          <a:prstGeom prst="straightConnector1">
            <a:avLst/>
          </a:prstGeom>
          <a:noFill/>
          <a:ln w="25400" cap="flat" cmpd="sng" algn="ctr">
            <a:solidFill>
              <a:srgbClr val="505050"/>
            </a:solidFill>
            <a:prstDash val="sysDash"/>
            <a:headEnd type="triangle"/>
            <a:tailEnd type="triangle"/>
          </a:ln>
          <a:effectLst/>
        </p:spPr>
      </p:cxnSp>
      <p:cxnSp>
        <p:nvCxnSpPr>
          <p:cNvPr id="100" name="Straight Arrow Connector 99"/>
          <p:cNvCxnSpPr/>
          <p:nvPr/>
        </p:nvCxnSpPr>
        <p:spPr>
          <a:xfrm>
            <a:off x="8003156" y="3393260"/>
            <a:ext cx="1523775" cy="1014993"/>
          </a:xfrm>
          <a:prstGeom prst="straightConnector1">
            <a:avLst/>
          </a:prstGeom>
          <a:noFill/>
          <a:ln w="25400" cap="flat" cmpd="sng" algn="ctr">
            <a:solidFill>
              <a:srgbClr val="505050"/>
            </a:solidFill>
            <a:prstDash val="sysDash"/>
            <a:headEnd type="triangle"/>
            <a:tailEnd type="triangle"/>
          </a:ln>
          <a:effectLst/>
        </p:spPr>
      </p:cxnSp>
      <p:cxnSp>
        <p:nvCxnSpPr>
          <p:cNvPr id="101" name="Straight Arrow Connector 100"/>
          <p:cNvCxnSpPr>
            <a:endCxn id="84" idx="2"/>
          </p:cNvCxnSpPr>
          <p:nvPr/>
        </p:nvCxnSpPr>
        <p:spPr>
          <a:xfrm flipV="1">
            <a:off x="8003156" y="2154896"/>
            <a:ext cx="1190301" cy="2308036"/>
          </a:xfrm>
          <a:prstGeom prst="straightConnector1">
            <a:avLst/>
          </a:prstGeom>
          <a:noFill/>
          <a:ln w="25400" cap="flat" cmpd="sng" algn="ctr">
            <a:solidFill>
              <a:srgbClr val="505050"/>
            </a:solidFill>
            <a:prstDash val="sysDash"/>
            <a:headEnd type="triangle"/>
            <a:tailEnd type="triangle"/>
          </a:ln>
          <a:effectLst/>
        </p:spPr>
      </p:cxnSp>
      <p:cxnSp>
        <p:nvCxnSpPr>
          <p:cNvPr id="102" name="Straight Arrow Connector 101"/>
          <p:cNvCxnSpPr>
            <a:endCxn id="89" idx="2"/>
          </p:cNvCxnSpPr>
          <p:nvPr/>
        </p:nvCxnSpPr>
        <p:spPr>
          <a:xfrm flipV="1">
            <a:off x="8003156" y="2770980"/>
            <a:ext cx="2220160" cy="1691953"/>
          </a:xfrm>
          <a:prstGeom prst="straightConnector1">
            <a:avLst/>
          </a:prstGeom>
          <a:noFill/>
          <a:ln w="25400" cap="flat" cmpd="sng" algn="ctr">
            <a:solidFill>
              <a:srgbClr val="505050"/>
            </a:solidFill>
            <a:prstDash val="sysDash"/>
            <a:headEnd type="triangle"/>
            <a:tailEnd type="triangle"/>
          </a:ln>
          <a:effectLst/>
        </p:spPr>
      </p:cxnSp>
      <p:cxnSp>
        <p:nvCxnSpPr>
          <p:cNvPr id="103" name="Straight Arrow Connector 102"/>
          <p:cNvCxnSpPr>
            <a:endCxn id="82" idx="2"/>
          </p:cNvCxnSpPr>
          <p:nvPr/>
        </p:nvCxnSpPr>
        <p:spPr>
          <a:xfrm flipV="1">
            <a:off x="8003156" y="3942130"/>
            <a:ext cx="2220160" cy="520803"/>
          </a:xfrm>
          <a:prstGeom prst="straightConnector1">
            <a:avLst/>
          </a:prstGeom>
          <a:noFill/>
          <a:ln w="25400" cap="flat" cmpd="sng" algn="ctr">
            <a:solidFill>
              <a:srgbClr val="505050"/>
            </a:solidFill>
            <a:prstDash val="sysDash"/>
            <a:headEnd type="triangle"/>
            <a:tailEnd type="triangle"/>
          </a:ln>
          <a:effectLst/>
        </p:spPr>
      </p:cxnSp>
      <p:cxnSp>
        <p:nvCxnSpPr>
          <p:cNvPr id="104" name="Straight Arrow Connector 103"/>
          <p:cNvCxnSpPr/>
          <p:nvPr/>
        </p:nvCxnSpPr>
        <p:spPr>
          <a:xfrm>
            <a:off x="8003156" y="4462933"/>
            <a:ext cx="1397536" cy="250086"/>
          </a:xfrm>
          <a:prstGeom prst="straightConnector1">
            <a:avLst/>
          </a:prstGeom>
          <a:noFill/>
          <a:ln w="25400" cap="flat" cmpd="sng" algn="ctr">
            <a:solidFill>
              <a:srgbClr val="505050"/>
            </a:solidFill>
            <a:prstDash val="sysDash"/>
            <a:headEnd type="triangle"/>
            <a:tailEnd type="triangle"/>
          </a:ln>
          <a:effectLst/>
        </p:spPr>
      </p:cxnSp>
      <p:sp>
        <p:nvSpPr>
          <p:cNvPr id="105" name="Freeform 9"/>
          <p:cNvSpPr>
            <a:spLocks noEditPoints="1"/>
          </p:cNvSpPr>
          <p:nvPr/>
        </p:nvSpPr>
        <p:spPr bwMode="auto">
          <a:xfrm>
            <a:off x="7324761" y="3210893"/>
            <a:ext cx="425478" cy="323253"/>
          </a:xfrm>
          <a:custGeom>
            <a:avLst/>
            <a:gdLst>
              <a:gd name="T0" fmla="*/ 270 w 308"/>
              <a:gd name="T1" fmla="*/ 0 h 234"/>
              <a:gd name="T2" fmla="*/ 38 w 308"/>
              <a:gd name="T3" fmla="*/ 0 h 234"/>
              <a:gd name="T4" fmla="*/ 38 w 308"/>
              <a:gd name="T5" fmla="*/ 146 h 234"/>
              <a:gd name="T6" fmla="*/ 0 w 308"/>
              <a:gd name="T7" fmla="*/ 215 h 234"/>
              <a:gd name="T8" fmla="*/ 0 w 308"/>
              <a:gd name="T9" fmla="*/ 234 h 234"/>
              <a:gd name="T10" fmla="*/ 308 w 308"/>
              <a:gd name="T11" fmla="*/ 234 h 234"/>
              <a:gd name="T12" fmla="*/ 308 w 308"/>
              <a:gd name="T13" fmla="*/ 215 h 234"/>
              <a:gd name="T14" fmla="*/ 270 w 308"/>
              <a:gd name="T15" fmla="*/ 146 h 234"/>
              <a:gd name="T16" fmla="*/ 270 w 308"/>
              <a:gd name="T17" fmla="*/ 0 h 234"/>
              <a:gd name="T18" fmla="*/ 251 w 308"/>
              <a:gd name="T19" fmla="*/ 137 h 234"/>
              <a:gd name="T20" fmla="*/ 57 w 308"/>
              <a:gd name="T21" fmla="*/ 137 h 234"/>
              <a:gd name="T22" fmla="*/ 57 w 308"/>
              <a:gd name="T23" fmla="*/ 20 h 234"/>
              <a:gd name="T24" fmla="*/ 251 w 308"/>
              <a:gd name="T25" fmla="*/ 20 h 234"/>
              <a:gd name="T26" fmla="*/ 251 w 308"/>
              <a:gd name="T27" fmla="*/ 137 h 234"/>
              <a:gd name="T28" fmla="*/ 287 w 308"/>
              <a:gd name="T29" fmla="*/ 215 h 234"/>
              <a:gd name="T30" fmla="*/ 21 w 308"/>
              <a:gd name="T31" fmla="*/ 215 h 234"/>
              <a:gd name="T32" fmla="*/ 55 w 308"/>
              <a:gd name="T33" fmla="*/ 156 h 234"/>
              <a:gd name="T34" fmla="*/ 253 w 308"/>
              <a:gd name="T35" fmla="*/ 156 h 234"/>
              <a:gd name="T36" fmla="*/ 287 w 308"/>
              <a:gd name="T37" fmla="*/ 215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8" h="234">
                <a:moveTo>
                  <a:pt x="270" y="0"/>
                </a:moveTo>
                <a:lnTo>
                  <a:pt x="38" y="0"/>
                </a:lnTo>
                <a:lnTo>
                  <a:pt x="38" y="146"/>
                </a:lnTo>
                <a:lnTo>
                  <a:pt x="0" y="215"/>
                </a:lnTo>
                <a:lnTo>
                  <a:pt x="0" y="234"/>
                </a:lnTo>
                <a:lnTo>
                  <a:pt x="308" y="234"/>
                </a:lnTo>
                <a:lnTo>
                  <a:pt x="308" y="215"/>
                </a:lnTo>
                <a:lnTo>
                  <a:pt x="270" y="146"/>
                </a:lnTo>
                <a:lnTo>
                  <a:pt x="270" y="0"/>
                </a:lnTo>
                <a:close/>
                <a:moveTo>
                  <a:pt x="251" y="137"/>
                </a:moveTo>
                <a:lnTo>
                  <a:pt x="57" y="137"/>
                </a:lnTo>
                <a:lnTo>
                  <a:pt x="57" y="20"/>
                </a:lnTo>
                <a:lnTo>
                  <a:pt x="251" y="20"/>
                </a:lnTo>
                <a:lnTo>
                  <a:pt x="251" y="137"/>
                </a:lnTo>
                <a:close/>
                <a:moveTo>
                  <a:pt x="287" y="215"/>
                </a:moveTo>
                <a:lnTo>
                  <a:pt x="21" y="215"/>
                </a:lnTo>
                <a:lnTo>
                  <a:pt x="55" y="156"/>
                </a:lnTo>
                <a:lnTo>
                  <a:pt x="253" y="156"/>
                </a:lnTo>
                <a:lnTo>
                  <a:pt x="287" y="215"/>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sp>
        <p:nvSpPr>
          <p:cNvPr id="106" name="Freeform 9"/>
          <p:cNvSpPr>
            <a:spLocks noEditPoints="1"/>
          </p:cNvSpPr>
          <p:nvPr/>
        </p:nvSpPr>
        <p:spPr bwMode="auto">
          <a:xfrm>
            <a:off x="10441580" y="3808056"/>
            <a:ext cx="425478" cy="323253"/>
          </a:xfrm>
          <a:custGeom>
            <a:avLst/>
            <a:gdLst>
              <a:gd name="T0" fmla="*/ 270 w 308"/>
              <a:gd name="T1" fmla="*/ 0 h 234"/>
              <a:gd name="T2" fmla="*/ 38 w 308"/>
              <a:gd name="T3" fmla="*/ 0 h 234"/>
              <a:gd name="T4" fmla="*/ 38 w 308"/>
              <a:gd name="T5" fmla="*/ 146 h 234"/>
              <a:gd name="T6" fmla="*/ 0 w 308"/>
              <a:gd name="T7" fmla="*/ 215 h 234"/>
              <a:gd name="T8" fmla="*/ 0 w 308"/>
              <a:gd name="T9" fmla="*/ 234 h 234"/>
              <a:gd name="T10" fmla="*/ 308 w 308"/>
              <a:gd name="T11" fmla="*/ 234 h 234"/>
              <a:gd name="T12" fmla="*/ 308 w 308"/>
              <a:gd name="T13" fmla="*/ 215 h 234"/>
              <a:gd name="T14" fmla="*/ 270 w 308"/>
              <a:gd name="T15" fmla="*/ 146 h 234"/>
              <a:gd name="T16" fmla="*/ 270 w 308"/>
              <a:gd name="T17" fmla="*/ 0 h 234"/>
              <a:gd name="T18" fmla="*/ 251 w 308"/>
              <a:gd name="T19" fmla="*/ 137 h 234"/>
              <a:gd name="T20" fmla="*/ 57 w 308"/>
              <a:gd name="T21" fmla="*/ 137 h 234"/>
              <a:gd name="T22" fmla="*/ 57 w 308"/>
              <a:gd name="T23" fmla="*/ 20 h 234"/>
              <a:gd name="T24" fmla="*/ 251 w 308"/>
              <a:gd name="T25" fmla="*/ 20 h 234"/>
              <a:gd name="T26" fmla="*/ 251 w 308"/>
              <a:gd name="T27" fmla="*/ 137 h 234"/>
              <a:gd name="T28" fmla="*/ 287 w 308"/>
              <a:gd name="T29" fmla="*/ 215 h 234"/>
              <a:gd name="T30" fmla="*/ 21 w 308"/>
              <a:gd name="T31" fmla="*/ 215 h 234"/>
              <a:gd name="T32" fmla="*/ 55 w 308"/>
              <a:gd name="T33" fmla="*/ 156 h 234"/>
              <a:gd name="T34" fmla="*/ 253 w 308"/>
              <a:gd name="T35" fmla="*/ 156 h 234"/>
              <a:gd name="T36" fmla="*/ 287 w 308"/>
              <a:gd name="T37" fmla="*/ 215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8" h="234">
                <a:moveTo>
                  <a:pt x="270" y="0"/>
                </a:moveTo>
                <a:lnTo>
                  <a:pt x="38" y="0"/>
                </a:lnTo>
                <a:lnTo>
                  <a:pt x="38" y="146"/>
                </a:lnTo>
                <a:lnTo>
                  <a:pt x="0" y="215"/>
                </a:lnTo>
                <a:lnTo>
                  <a:pt x="0" y="234"/>
                </a:lnTo>
                <a:lnTo>
                  <a:pt x="308" y="234"/>
                </a:lnTo>
                <a:lnTo>
                  <a:pt x="308" y="215"/>
                </a:lnTo>
                <a:lnTo>
                  <a:pt x="270" y="146"/>
                </a:lnTo>
                <a:lnTo>
                  <a:pt x="270" y="0"/>
                </a:lnTo>
                <a:close/>
                <a:moveTo>
                  <a:pt x="251" y="137"/>
                </a:moveTo>
                <a:lnTo>
                  <a:pt x="57" y="137"/>
                </a:lnTo>
                <a:lnTo>
                  <a:pt x="57" y="20"/>
                </a:lnTo>
                <a:lnTo>
                  <a:pt x="251" y="20"/>
                </a:lnTo>
                <a:lnTo>
                  <a:pt x="251" y="137"/>
                </a:lnTo>
                <a:close/>
                <a:moveTo>
                  <a:pt x="287" y="215"/>
                </a:moveTo>
                <a:lnTo>
                  <a:pt x="21" y="215"/>
                </a:lnTo>
                <a:lnTo>
                  <a:pt x="55" y="156"/>
                </a:lnTo>
                <a:lnTo>
                  <a:pt x="253" y="156"/>
                </a:lnTo>
                <a:lnTo>
                  <a:pt x="287" y="215"/>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sp>
        <p:nvSpPr>
          <p:cNvPr id="107" name="Oval 106"/>
          <p:cNvSpPr/>
          <p:nvPr/>
        </p:nvSpPr>
        <p:spPr bwMode="auto">
          <a:xfrm>
            <a:off x="7083563" y="2941516"/>
            <a:ext cx="862007" cy="862007"/>
          </a:xfrm>
          <a:prstGeom prst="ellipse">
            <a:avLst/>
          </a:prstGeom>
          <a:noFill/>
          <a:ln w="19050" cap="flat" cmpd="sng" algn="ctr">
            <a:solidFill>
              <a:srgbClr val="505050"/>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8" name="Freeform 9"/>
          <p:cNvSpPr>
            <a:spLocks noEditPoints="1"/>
          </p:cNvSpPr>
          <p:nvPr/>
        </p:nvSpPr>
        <p:spPr bwMode="auto">
          <a:xfrm>
            <a:off x="7322158" y="4467067"/>
            <a:ext cx="425478" cy="323253"/>
          </a:xfrm>
          <a:custGeom>
            <a:avLst/>
            <a:gdLst>
              <a:gd name="T0" fmla="*/ 270 w 308"/>
              <a:gd name="T1" fmla="*/ 0 h 234"/>
              <a:gd name="T2" fmla="*/ 38 w 308"/>
              <a:gd name="T3" fmla="*/ 0 h 234"/>
              <a:gd name="T4" fmla="*/ 38 w 308"/>
              <a:gd name="T5" fmla="*/ 146 h 234"/>
              <a:gd name="T6" fmla="*/ 0 w 308"/>
              <a:gd name="T7" fmla="*/ 215 h 234"/>
              <a:gd name="T8" fmla="*/ 0 w 308"/>
              <a:gd name="T9" fmla="*/ 234 h 234"/>
              <a:gd name="T10" fmla="*/ 308 w 308"/>
              <a:gd name="T11" fmla="*/ 234 h 234"/>
              <a:gd name="T12" fmla="*/ 308 w 308"/>
              <a:gd name="T13" fmla="*/ 215 h 234"/>
              <a:gd name="T14" fmla="*/ 270 w 308"/>
              <a:gd name="T15" fmla="*/ 146 h 234"/>
              <a:gd name="T16" fmla="*/ 270 w 308"/>
              <a:gd name="T17" fmla="*/ 0 h 234"/>
              <a:gd name="T18" fmla="*/ 251 w 308"/>
              <a:gd name="T19" fmla="*/ 137 h 234"/>
              <a:gd name="T20" fmla="*/ 57 w 308"/>
              <a:gd name="T21" fmla="*/ 137 h 234"/>
              <a:gd name="T22" fmla="*/ 57 w 308"/>
              <a:gd name="T23" fmla="*/ 20 h 234"/>
              <a:gd name="T24" fmla="*/ 251 w 308"/>
              <a:gd name="T25" fmla="*/ 20 h 234"/>
              <a:gd name="T26" fmla="*/ 251 w 308"/>
              <a:gd name="T27" fmla="*/ 137 h 234"/>
              <a:gd name="T28" fmla="*/ 287 w 308"/>
              <a:gd name="T29" fmla="*/ 215 h 234"/>
              <a:gd name="T30" fmla="*/ 21 w 308"/>
              <a:gd name="T31" fmla="*/ 215 h 234"/>
              <a:gd name="T32" fmla="*/ 55 w 308"/>
              <a:gd name="T33" fmla="*/ 156 h 234"/>
              <a:gd name="T34" fmla="*/ 253 w 308"/>
              <a:gd name="T35" fmla="*/ 156 h 234"/>
              <a:gd name="T36" fmla="*/ 287 w 308"/>
              <a:gd name="T37" fmla="*/ 215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8" h="234">
                <a:moveTo>
                  <a:pt x="270" y="0"/>
                </a:moveTo>
                <a:lnTo>
                  <a:pt x="38" y="0"/>
                </a:lnTo>
                <a:lnTo>
                  <a:pt x="38" y="146"/>
                </a:lnTo>
                <a:lnTo>
                  <a:pt x="0" y="215"/>
                </a:lnTo>
                <a:lnTo>
                  <a:pt x="0" y="234"/>
                </a:lnTo>
                <a:lnTo>
                  <a:pt x="308" y="234"/>
                </a:lnTo>
                <a:lnTo>
                  <a:pt x="308" y="215"/>
                </a:lnTo>
                <a:lnTo>
                  <a:pt x="270" y="146"/>
                </a:lnTo>
                <a:lnTo>
                  <a:pt x="270" y="0"/>
                </a:lnTo>
                <a:close/>
                <a:moveTo>
                  <a:pt x="251" y="137"/>
                </a:moveTo>
                <a:lnTo>
                  <a:pt x="57" y="137"/>
                </a:lnTo>
                <a:lnTo>
                  <a:pt x="57" y="20"/>
                </a:lnTo>
                <a:lnTo>
                  <a:pt x="251" y="20"/>
                </a:lnTo>
                <a:lnTo>
                  <a:pt x="251" y="137"/>
                </a:lnTo>
                <a:close/>
                <a:moveTo>
                  <a:pt x="287" y="215"/>
                </a:moveTo>
                <a:lnTo>
                  <a:pt x="21" y="215"/>
                </a:lnTo>
                <a:lnTo>
                  <a:pt x="55" y="156"/>
                </a:lnTo>
                <a:lnTo>
                  <a:pt x="253" y="156"/>
                </a:lnTo>
                <a:lnTo>
                  <a:pt x="287" y="215"/>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grpSp>
        <p:nvGrpSpPr>
          <p:cNvPr id="109" name="Group 108"/>
          <p:cNvGrpSpPr/>
          <p:nvPr/>
        </p:nvGrpSpPr>
        <p:grpSpPr>
          <a:xfrm>
            <a:off x="8681530" y="4902286"/>
            <a:ext cx="857843" cy="720708"/>
            <a:chOff x="2415043" y="5085841"/>
            <a:chExt cx="841099" cy="706641"/>
          </a:xfrm>
        </p:grpSpPr>
        <p:sp>
          <p:nvSpPr>
            <p:cNvPr id="110" name="Rectangle 109"/>
            <p:cNvSpPr/>
            <p:nvPr/>
          </p:nvSpPr>
          <p:spPr bwMode="auto">
            <a:xfrm>
              <a:off x="2415043" y="5085841"/>
              <a:ext cx="841099" cy="703435"/>
            </a:xfrm>
            <a:prstGeom prst="rect">
              <a:avLst/>
            </a:prstGeom>
            <a:solidFill>
              <a:srgbClr val="0072C6">
                <a:lumMod val="20000"/>
                <a:lumOff val="80000"/>
              </a:srgbClr>
            </a:solidFill>
            <a:ln w="9525" cap="flat" cmpd="sng" algn="ctr">
              <a:solidFill>
                <a:srgbClr val="969696"/>
              </a:solidFill>
              <a:prstDash val="solid"/>
              <a:round/>
              <a:headEnd type="none" w="med" len="med"/>
              <a:tailEnd type="none" w="med" len="med"/>
            </a:ln>
            <a:effectLst/>
          </p:spPr>
          <p:txBody>
            <a:bodyPr vert="horz" wrap="square" lIns="93260" tIns="93260" rIns="93260" bIns="93260" numCol="1" rtlCol="0" anchor="t" anchorCtr="0" compatLnSpc="1">
              <a:prstTxWarp prst="textNoShape">
                <a:avLst/>
              </a:prstTxWarp>
              <a:noAutofit/>
            </a:bodyPr>
            <a:lstStyle/>
            <a:p>
              <a:pPr algn="ctr" defTabSz="906691" fontAlgn="base">
                <a:defRPr/>
              </a:pPr>
              <a:r>
                <a:rPr lang="en-US" sz="1836" kern="0" dirty="0">
                  <a:solidFill>
                    <a:srgbClr val="505050"/>
                  </a:solidFill>
                </a:rPr>
                <a:t>Tx</a:t>
              </a:r>
              <a:endParaRPr lang="en-US" sz="1428" kern="0" dirty="0">
                <a:solidFill>
                  <a:srgbClr val="505050"/>
                </a:solidFill>
              </a:endParaRPr>
            </a:p>
          </p:txBody>
        </p:sp>
        <p:sp>
          <p:nvSpPr>
            <p:cNvPr id="111" name="TextBox 110"/>
            <p:cNvSpPr txBox="1"/>
            <p:nvPr/>
          </p:nvSpPr>
          <p:spPr>
            <a:xfrm>
              <a:off x="2433504" y="5535360"/>
              <a:ext cx="822638" cy="257122"/>
            </a:xfrm>
            <a:prstGeom prst="rect">
              <a:avLst/>
            </a:prstGeom>
            <a:solidFill>
              <a:srgbClr val="7030A0"/>
            </a:solidFill>
            <a:ln w="25400" cap="flat" cmpd="sng" algn="ctr">
              <a:solidFill>
                <a:srgbClr val="969696">
                  <a:shade val="50000"/>
                </a:srgbClr>
              </a:solidFill>
              <a:prstDash val="solid"/>
            </a:ln>
            <a:effectLst/>
          </p:spPr>
          <p:txBody>
            <a:bodyPr wrap="square" rtlCol="0">
              <a:spAutoFit/>
            </a:bodyPr>
            <a:lstStyle/>
            <a:p>
              <a:pPr defTabSz="932597">
                <a:defRPr/>
              </a:pPr>
              <a:r>
                <a:rPr lang="en-US" sz="1071" kern="0" dirty="0">
                  <a:solidFill>
                    <a:srgbClr val="FFFFFF"/>
                  </a:solidFill>
                  <a:latin typeface="Segoe UI"/>
                </a:rPr>
                <a:t>Signature</a:t>
              </a:r>
              <a:endParaRPr lang="is-IS" sz="1224" kern="0" dirty="0">
                <a:solidFill>
                  <a:srgbClr val="FFFFFF"/>
                </a:solidFill>
                <a:latin typeface="Segoe UI"/>
              </a:endParaRPr>
            </a:p>
          </p:txBody>
        </p:sp>
      </p:grpSp>
      <p:grpSp>
        <p:nvGrpSpPr>
          <p:cNvPr id="112" name="Group 111"/>
          <p:cNvGrpSpPr/>
          <p:nvPr/>
        </p:nvGrpSpPr>
        <p:grpSpPr>
          <a:xfrm>
            <a:off x="10923865" y="4170226"/>
            <a:ext cx="857843" cy="720708"/>
            <a:chOff x="2415043" y="5085841"/>
            <a:chExt cx="841099" cy="706641"/>
          </a:xfrm>
        </p:grpSpPr>
        <p:sp>
          <p:nvSpPr>
            <p:cNvPr id="113" name="Rectangle 112"/>
            <p:cNvSpPr/>
            <p:nvPr/>
          </p:nvSpPr>
          <p:spPr bwMode="auto">
            <a:xfrm>
              <a:off x="2415043" y="5085841"/>
              <a:ext cx="841099" cy="703435"/>
            </a:xfrm>
            <a:prstGeom prst="rect">
              <a:avLst/>
            </a:prstGeom>
            <a:solidFill>
              <a:srgbClr val="0072C6">
                <a:lumMod val="20000"/>
                <a:lumOff val="80000"/>
              </a:srgbClr>
            </a:solidFill>
            <a:ln w="9525" cap="flat" cmpd="sng" algn="ctr">
              <a:solidFill>
                <a:srgbClr val="969696"/>
              </a:solidFill>
              <a:prstDash val="solid"/>
              <a:round/>
              <a:headEnd type="none" w="med" len="med"/>
              <a:tailEnd type="none" w="med" len="med"/>
            </a:ln>
            <a:effectLst/>
          </p:spPr>
          <p:txBody>
            <a:bodyPr vert="horz" wrap="square" lIns="93260" tIns="93260" rIns="93260" bIns="93260" numCol="1" rtlCol="0" anchor="t" anchorCtr="0" compatLnSpc="1">
              <a:prstTxWarp prst="textNoShape">
                <a:avLst/>
              </a:prstTxWarp>
              <a:noAutofit/>
            </a:bodyPr>
            <a:lstStyle/>
            <a:p>
              <a:pPr algn="ctr" defTabSz="906691" fontAlgn="base">
                <a:defRPr/>
              </a:pPr>
              <a:r>
                <a:rPr lang="en-US" sz="1836" kern="0" dirty="0">
                  <a:solidFill>
                    <a:srgbClr val="505050"/>
                  </a:solidFill>
                </a:rPr>
                <a:t>Tx</a:t>
              </a:r>
              <a:endParaRPr lang="en-US" sz="1428" kern="0" dirty="0">
                <a:solidFill>
                  <a:srgbClr val="505050"/>
                </a:solidFill>
              </a:endParaRPr>
            </a:p>
          </p:txBody>
        </p:sp>
        <p:sp>
          <p:nvSpPr>
            <p:cNvPr id="114" name="TextBox 113"/>
            <p:cNvSpPr txBox="1"/>
            <p:nvPr/>
          </p:nvSpPr>
          <p:spPr>
            <a:xfrm>
              <a:off x="2433504" y="5535360"/>
              <a:ext cx="822638" cy="257122"/>
            </a:xfrm>
            <a:prstGeom prst="rect">
              <a:avLst/>
            </a:prstGeom>
            <a:solidFill>
              <a:srgbClr val="7030A0"/>
            </a:solidFill>
            <a:ln w="25400" cap="flat" cmpd="sng" algn="ctr">
              <a:solidFill>
                <a:srgbClr val="969696">
                  <a:shade val="50000"/>
                </a:srgbClr>
              </a:solidFill>
              <a:prstDash val="solid"/>
            </a:ln>
            <a:effectLst/>
          </p:spPr>
          <p:txBody>
            <a:bodyPr wrap="square" rtlCol="0">
              <a:spAutoFit/>
            </a:bodyPr>
            <a:lstStyle/>
            <a:p>
              <a:pPr defTabSz="932597">
                <a:defRPr/>
              </a:pPr>
              <a:r>
                <a:rPr lang="en-US" sz="1071" kern="0" dirty="0">
                  <a:solidFill>
                    <a:srgbClr val="FFFFFF"/>
                  </a:solidFill>
                  <a:latin typeface="Segoe UI"/>
                </a:rPr>
                <a:t>Signature</a:t>
              </a:r>
              <a:endParaRPr lang="is-IS" sz="1224" kern="0" dirty="0">
                <a:solidFill>
                  <a:srgbClr val="FFFFFF"/>
                </a:solidFill>
                <a:latin typeface="Segoe UI"/>
              </a:endParaRPr>
            </a:p>
          </p:txBody>
        </p:sp>
      </p:grpSp>
      <p:grpSp>
        <p:nvGrpSpPr>
          <p:cNvPr id="115" name="Group 114"/>
          <p:cNvGrpSpPr/>
          <p:nvPr/>
        </p:nvGrpSpPr>
        <p:grpSpPr>
          <a:xfrm>
            <a:off x="11066292" y="2239240"/>
            <a:ext cx="857843" cy="720708"/>
            <a:chOff x="2415043" y="5085841"/>
            <a:chExt cx="841099" cy="706641"/>
          </a:xfrm>
        </p:grpSpPr>
        <p:sp>
          <p:nvSpPr>
            <p:cNvPr id="116" name="Rectangle 115"/>
            <p:cNvSpPr/>
            <p:nvPr/>
          </p:nvSpPr>
          <p:spPr bwMode="auto">
            <a:xfrm>
              <a:off x="2415043" y="5085841"/>
              <a:ext cx="841099" cy="703435"/>
            </a:xfrm>
            <a:prstGeom prst="rect">
              <a:avLst/>
            </a:prstGeom>
            <a:solidFill>
              <a:srgbClr val="0072C6">
                <a:lumMod val="20000"/>
                <a:lumOff val="80000"/>
              </a:srgbClr>
            </a:solidFill>
            <a:ln w="9525" cap="flat" cmpd="sng" algn="ctr">
              <a:solidFill>
                <a:srgbClr val="969696"/>
              </a:solidFill>
              <a:prstDash val="solid"/>
              <a:round/>
              <a:headEnd type="none" w="med" len="med"/>
              <a:tailEnd type="none" w="med" len="med"/>
            </a:ln>
            <a:effectLst/>
          </p:spPr>
          <p:txBody>
            <a:bodyPr vert="horz" wrap="square" lIns="93260" tIns="93260" rIns="93260" bIns="93260" numCol="1" rtlCol="0" anchor="t" anchorCtr="0" compatLnSpc="1">
              <a:prstTxWarp prst="textNoShape">
                <a:avLst/>
              </a:prstTxWarp>
              <a:noAutofit/>
            </a:bodyPr>
            <a:lstStyle/>
            <a:p>
              <a:pPr algn="ctr" defTabSz="906691" fontAlgn="base">
                <a:defRPr/>
              </a:pPr>
              <a:r>
                <a:rPr lang="en-US" sz="1836" kern="0" dirty="0">
                  <a:solidFill>
                    <a:srgbClr val="505050"/>
                  </a:solidFill>
                </a:rPr>
                <a:t>Tx</a:t>
              </a:r>
              <a:endParaRPr lang="en-US" sz="1428" kern="0" dirty="0">
                <a:solidFill>
                  <a:srgbClr val="505050"/>
                </a:solidFill>
              </a:endParaRPr>
            </a:p>
          </p:txBody>
        </p:sp>
        <p:sp>
          <p:nvSpPr>
            <p:cNvPr id="117" name="TextBox 116"/>
            <p:cNvSpPr txBox="1"/>
            <p:nvPr/>
          </p:nvSpPr>
          <p:spPr>
            <a:xfrm>
              <a:off x="2433504" y="5535360"/>
              <a:ext cx="822638" cy="257122"/>
            </a:xfrm>
            <a:prstGeom prst="rect">
              <a:avLst/>
            </a:prstGeom>
            <a:solidFill>
              <a:srgbClr val="7030A0"/>
            </a:solidFill>
            <a:ln w="25400" cap="flat" cmpd="sng" algn="ctr">
              <a:solidFill>
                <a:srgbClr val="969696">
                  <a:shade val="50000"/>
                </a:srgbClr>
              </a:solidFill>
              <a:prstDash val="solid"/>
            </a:ln>
            <a:effectLst/>
          </p:spPr>
          <p:txBody>
            <a:bodyPr wrap="square" rtlCol="0">
              <a:spAutoFit/>
            </a:bodyPr>
            <a:lstStyle/>
            <a:p>
              <a:pPr defTabSz="932597">
                <a:defRPr/>
              </a:pPr>
              <a:r>
                <a:rPr lang="en-US" sz="1071" kern="0" dirty="0">
                  <a:solidFill>
                    <a:srgbClr val="FFFFFF"/>
                  </a:solidFill>
                  <a:latin typeface="Segoe UI"/>
                </a:rPr>
                <a:t>Signature</a:t>
              </a:r>
              <a:endParaRPr lang="is-IS" sz="1224" kern="0" dirty="0">
                <a:solidFill>
                  <a:srgbClr val="FFFFFF"/>
                </a:solidFill>
                <a:latin typeface="Segoe UI"/>
              </a:endParaRPr>
            </a:p>
          </p:txBody>
        </p:sp>
      </p:grpSp>
      <p:grpSp>
        <p:nvGrpSpPr>
          <p:cNvPr id="118" name="Group 117"/>
          <p:cNvGrpSpPr/>
          <p:nvPr/>
        </p:nvGrpSpPr>
        <p:grpSpPr>
          <a:xfrm>
            <a:off x="9898151" y="1498647"/>
            <a:ext cx="857843" cy="720708"/>
            <a:chOff x="2442597" y="5220492"/>
            <a:chExt cx="841099" cy="706641"/>
          </a:xfrm>
        </p:grpSpPr>
        <p:sp>
          <p:nvSpPr>
            <p:cNvPr id="119" name="Rectangle 118"/>
            <p:cNvSpPr/>
            <p:nvPr/>
          </p:nvSpPr>
          <p:spPr bwMode="auto">
            <a:xfrm>
              <a:off x="2442597" y="5220492"/>
              <a:ext cx="841099" cy="703435"/>
            </a:xfrm>
            <a:prstGeom prst="rect">
              <a:avLst/>
            </a:prstGeom>
            <a:solidFill>
              <a:srgbClr val="0072C6">
                <a:lumMod val="20000"/>
                <a:lumOff val="80000"/>
              </a:srgbClr>
            </a:solidFill>
            <a:ln w="9525" cap="flat" cmpd="sng" algn="ctr">
              <a:solidFill>
                <a:srgbClr val="969696"/>
              </a:solidFill>
              <a:prstDash val="solid"/>
              <a:round/>
              <a:headEnd type="none" w="med" len="med"/>
              <a:tailEnd type="none" w="med" len="med"/>
            </a:ln>
            <a:effectLst/>
          </p:spPr>
          <p:txBody>
            <a:bodyPr vert="horz" wrap="square" lIns="93260" tIns="93260" rIns="93260" bIns="93260" numCol="1" rtlCol="0" anchor="t" anchorCtr="0" compatLnSpc="1">
              <a:prstTxWarp prst="textNoShape">
                <a:avLst/>
              </a:prstTxWarp>
              <a:noAutofit/>
            </a:bodyPr>
            <a:lstStyle/>
            <a:p>
              <a:pPr algn="ctr" defTabSz="906691" fontAlgn="base">
                <a:defRPr/>
              </a:pPr>
              <a:r>
                <a:rPr lang="en-US" sz="1836" kern="0" dirty="0">
                  <a:solidFill>
                    <a:srgbClr val="505050"/>
                  </a:solidFill>
                </a:rPr>
                <a:t>Tx</a:t>
              </a:r>
              <a:endParaRPr lang="en-US" sz="1428" kern="0" dirty="0">
                <a:solidFill>
                  <a:srgbClr val="505050"/>
                </a:solidFill>
              </a:endParaRPr>
            </a:p>
          </p:txBody>
        </p:sp>
        <p:sp>
          <p:nvSpPr>
            <p:cNvPr id="120" name="TextBox 119"/>
            <p:cNvSpPr txBox="1"/>
            <p:nvPr/>
          </p:nvSpPr>
          <p:spPr>
            <a:xfrm>
              <a:off x="2461058" y="5670011"/>
              <a:ext cx="822638" cy="257122"/>
            </a:xfrm>
            <a:prstGeom prst="rect">
              <a:avLst/>
            </a:prstGeom>
            <a:solidFill>
              <a:srgbClr val="7030A0"/>
            </a:solidFill>
            <a:ln w="25400" cap="flat" cmpd="sng" algn="ctr">
              <a:solidFill>
                <a:srgbClr val="969696">
                  <a:shade val="50000"/>
                </a:srgbClr>
              </a:solidFill>
              <a:prstDash val="solid"/>
            </a:ln>
            <a:effectLst/>
          </p:spPr>
          <p:txBody>
            <a:bodyPr wrap="square" rtlCol="0">
              <a:spAutoFit/>
            </a:bodyPr>
            <a:lstStyle/>
            <a:p>
              <a:pPr defTabSz="932597">
                <a:defRPr/>
              </a:pPr>
              <a:r>
                <a:rPr lang="en-US" sz="1071" kern="0" dirty="0">
                  <a:solidFill>
                    <a:srgbClr val="FFFFFF"/>
                  </a:solidFill>
                  <a:latin typeface="Segoe UI"/>
                </a:rPr>
                <a:t>Signature</a:t>
              </a:r>
              <a:endParaRPr lang="is-IS" sz="1224" kern="0" dirty="0">
                <a:solidFill>
                  <a:srgbClr val="FFFFFF"/>
                </a:solidFill>
                <a:latin typeface="Segoe UI"/>
              </a:endParaRPr>
            </a:p>
          </p:txBody>
        </p:sp>
      </p:grpSp>
      <p:grpSp>
        <p:nvGrpSpPr>
          <p:cNvPr id="121" name="Group 120"/>
          <p:cNvGrpSpPr/>
          <p:nvPr/>
        </p:nvGrpSpPr>
        <p:grpSpPr>
          <a:xfrm>
            <a:off x="6263755" y="1870039"/>
            <a:ext cx="857843" cy="720708"/>
            <a:chOff x="2378641" y="5459954"/>
            <a:chExt cx="841099" cy="706641"/>
          </a:xfrm>
        </p:grpSpPr>
        <p:sp>
          <p:nvSpPr>
            <p:cNvPr id="122" name="Rectangle 121"/>
            <p:cNvSpPr/>
            <p:nvPr/>
          </p:nvSpPr>
          <p:spPr bwMode="auto">
            <a:xfrm>
              <a:off x="2378641" y="5459954"/>
              <a:ext cx="841099" cy="703435"/>
            </a:xfrm>
            <a:prstGeom prst="rect">
              <a:avLst/>
            </a:prstGeom>
            <a:solidFill>
              <a:srgbClr val="0072C6">
                <a:lumMod val="20000"/>
                <a:lumOff val="80000"/>
              </a:srgbClr>
            </a:solidFill>
            <a:ln w="9525" cap="flat" cmpd="sng" algn="ctr">
              <a:solidFill>
                <a:srgbClr val="969696"/>
              </a:solidFill>
              <a:prstDash val="solid"/>
              <a:round/>
              <a:headEnd type="none" w="med" len="med"/>
              <a:tailEnd type="none" w="med" len="med"/>
            </a:ln>
            <a:effectLst/>
          </p:spPr>
          <p:txBody>
            <a:bodyPr vert="horz" wrap="square" lIns="93260" tIns="93260" rIns="93260" bIns="93260" numCol="1" rtlCol="0" anchor="t" anchorCtr="0" compatLnSpc="1">
              <a:prstTxWarp prst="textNoShape">
                <a:avLst/>
              </a:prstTxWarp>
              <a:noAutofit/>
            </a:bodyPr>
            <a:lstStyle/>
            <a:p>
              <a:pPr algn="ctr" defTabSz="906691" fontAlgn="base">
                <a:defRPr/>
              </a:pPr>
              <a:r>
                <a:rPr lang="en-US" sz="1836" kern="0" dirty="0">
                  <a:solidFill>
                    <a:srgbClr val="505050"/>
                  </a:solidFill>
                </a:rPr>
                <a:t>Tx</a:t>
              </a:r>
              <a:endParaRPr lang="en-US" sz="1428" kern="0" dirty="0">
                <a:solidFill>
                  <a:srgbClr val="505050"/>
                </a:solidFill>
              </a:endParaRPr>
            </a:p>
          </p:txBody>
        </p:sp>
        <p:sp>
          <p:nvSpPr>
            <p:cNvPr id="123" name="TextBox 122"/>
            <p:cNvSpPr txBox="1"/>
            <p:nvPr/>
          </p:nvSpPr>
          <p:spPr>
            <a:xfrm>
              <a:off x="2397102" y="5909473"/>
              <a:ext cx="822638" cy="257122"/>
            </a:xfrm>
            <a:prstGeom prst="rect">
              <a:avLst/>
            </a:prstGeom>
            <a:solidFill>
              <a:srgbClr val="7030A0"/>
            </a:solidFill>
            <a:ln w="25400" cap="flat" cmpd="sng" algn="ctr">
              <a:solidFill>
                <a:srgbClr val="969696">
                  <a:shade val="50000"/>
                </a:srgbClr>
              </a:solidFill>
              <a:prstDash val="solid"/>
            </a:ln>
            <a:effectLst/>
          </p:spPr>
          <p:txBody>
            <a:bodyPr wrap="square" rtlCol="0">
              <a:spAutoFit/>
            </a:bodyPr>
            <a:lstStyle/>
            <a:p>
              <a:pPr defTabSz="932597">
                <a:defRPr/>
              </a:pPr>
              <a:r>
                <a:rPr lang="en-US" sz="1071" kern="0" dirty="0">
                  <a:solidFill>
                    <a:srgbClr val="FFFFFF"/>
                  </a:solidFill>
                  <a:latin typeface="Segoe UI"/>
                </a:rPr>
                <a:t>Signature</a:t>
              </a:r>
              <a:endParaRPr lang="is-IS" sz="1224" kern="0" dirty="0">
                <a:solidFill>
                  <a:srgbClr val="FFFFFF"/>
                </a:solidFill>
                <a:latin typeface="Segoe UI"/>
              </a:endParaRPr>
            </a:p>
          </p:txBody>
        </p:sp>
      </p:grpSp>
      <p:grpSp>
        <p:nvGrpSpPr>
          <p:cNvPr id="124" name="Group 123"/>
          <p:cNvGrpSpPr/>
          <p:nvPr/>
        </p:nvGrpSpPr>
        <p:grpSpPr>
          <a:xfrm>
            <a:off x="6214073" y="3023010"/>
            <a:ext cx="857843" cy="720708"/>
            <a:chOff x="2415043" y="5085841"/>
            <a:chExt cx="841099" cy="706641"/>
          </a:xfrm>
        </p:grpSpPr>
        <p:sp>
          <p:nvSpPr>
            <p:cNvPr id="125" name="Rectangle 124"/>
            <p:cNvSpPr/>
            <p:nvPr/>
          </p:nvSpPr>
          <p:spPr bwMode="auto">
            <a:xfrm>
              <a:off x="2415043" y="5085841"/>
              <a:ext cx="841099" cy="703435"/>
            </a:xfrm>
            <a:prstGeom prst="rect">
              <a:avLst/>
            </a:prstGeom>
            <a:solidFill>
              <a:srgbClr val="0072C6">
                <a:lumMod val="20000"/>
                <a:lumOff val="80000"/>
              </a:srgbClr>
            </a:solidFill>
            <a:ln w="9525" cap="flat" cmpd="sng" algn="ctr">
              <a:solidFill>
                <a:srgbClr val="969696"/>
              </a:solidFill>
              <a:prstDash val="solid"/>
              <a:round/>
              <a:headEnd type="none" w="med" len="med"/>
              <a:tailEnd type="none" w="med" len="med"/>
            </a:ln>
            <a:effectLst/>
          </p:spPr>
          <p:txBody>
            <a:bodyPr vert="horz" wrap="square" lIns="93260" tIns="93260" rIns="93260" bIns="93260" numCol="1" rtlCol="0" anchor="t" anchorCtr="0" compatLnSpc="1">
              <a:prstTxWarp prst="textNoShape">
                <a:avLst/>
              </a:prstTxWarp>
              <a:noAutofit/>
            </a:bodyPr>
            <a:lstStyle/>
            <a:p>
              <a:pPr algn="ctr" defTabSz="906691" fontAlgn="base">
                <a:defRPr/>
              </a:pPr>
              <a:r>
                <a:rPr lang="en-US" sz="1836" kern="0" dirty="0">
                  <a:solidFill>
                    <a:srgbClr val="505050"/>
                  </a:solidFill>
                </a:rPr>
                <a:t>Tx</a:t>
              </a:r>
              <a:endParaRPr lang="en-US" sz="1428" kern="0" dirty="0">
                <a:solidFill>
                  <a:srgbClr val="505050"/>
                </a:solidFill>
              </a:endParaRPr>
            </a:p>
          </p:txBody>
        </p:sp>
        <p:sp>
          <p:nvSpPr>
            <p:cNvPr id="126" name="TextBox 125"/>
            <p:cNvSpPr txBox="1"/>
            <p:nvPr/>
          </p:nvSpPr>
          <p:spPr>
            <a:xfrm>
              <a:off x="2433504" y="5535360"/>
              <a:ext cx="822638" cy="257122"/>
            </a:xfrm>
            <a:prstGeom prst="rect">
              <a:avLst/>
            </a:prstGeom>
            <a:solidFill>
              <a:srgbClr val="7030A0"/>
            </a:solidFill>
            <a:ln w="25400" cap="flat" cmpd="sng" algn="ctr">
              <a:solidFill>
                <a:srgbClr val="969696">
                  <a:shade val="50000"/>
                </a:srgbClr>
              </a:solidFill>
              <a:prstDash val="solid"/>
            </a:ln>
            <a:effectLst/>
          </p:spPr>
          <p:txBody>
            <a:bodyPr wrap="square" rtlCol="0">
              <a:spAutoFit/>
            </a:bodyPr>
            <a:lstStyle/>
            <a:p>
              <a:pPr defTabSz="932597">
                <a:defRPr/>
              </a:pPr>
              <a:r>
                <a:rPr lang="en-US" sz="1071" kern="0" dirty="0">
                  <a:solidFill>
                    <a:srgbClr val="FFFFFF"/>
                  </a:solidFill>
                  <a:latin typeface="Segoe UI"/>
                </a:rPr>
                <a:t>Signature</a:t>
              </a:r>
              <a:endParaRPr lang="is-IS" sz="1224" kern="0" dirty="0">
                <a:solidFill>
                  <a:srgbClr val="FFFFFF"/>
                </a:solidFill>
                <a:latin typeface="Segoe UI"/>
              </a:endParaRPr>
            </a:p>
          </p:txBody>
        </p:sp>
      </p:grpSp>
      <p:grpSp>
        <p:nvGrpSpPr>
          <p:cNvPr id="127" name="Group 126"/>
          <p:cNvGrpSpPr/>
          <p:nvPr/>
        </p:nvGrpSpPr>
        <p:grpSpPr>
          <a:xfrm>
            <a:off x="6258823" y="4709726"/>
            <a:ext cx="857843" cy="720708"/>
            <a:chOff x="2415043" y="5085841"/>
            <a:chExt cx="841099" cy="706641"/>
          </a:xfrm>
        </p:grpSpPr>
        <p:sp>
          <p:nvSpPr>
            <p:cNvPr id="128" name="Rectangle 127"/>
            <p:cNvSpPr/>
            <p:nvPr/>
          </p:nvSpPr>
          <p:spPr bwMode="auto">
            <a:xfrm>
              <a:off x="2415043" y="5085841"/>
              <a:ext cx="841099" cy="703435"/>
            </a:xfrm>
            <a:prstGeom prst="rect">
              <a:avLst/>
            </a:prstGeom>
            <a:solidFill>
              <a:srgbClr val="0072C6">
                <a:lumMod val="20000"/>
                <a:lumOff val="80000"/>
              </a:srgbClr>
            </a:solidFill>
            <a:ln w="9525" cap="flat" cmpd="sng" algn="ctr">
              <a:solidFill>
                <a:srgbClr val="969696"/>
              </a:solidFill>
              <a:prstDash val="solid"/>
              <a:round/>
              <a:headEnd type="none" w="med" len="med"/>
              <a:tailEnd type="none" w="med" len="med"/>
            </a:ln>
            <a:effectLst/>
          </p:spPr>
          <p:txBody>
            <a:bodyPr vert="horz" wrap="square" lIns="93260" tIns="93260" rIns="93260" bIns="93260" numCol="1" rtlCol="0" anchor="t" anchorCtr="0" compatLnSpc="1">
              <a:prstTxWarp prst="textNoShape">
                <a:avLst/>
              </a:prstTxWarp>
              <a:noAutofit/>
            </a:bodyPr>
            <a:lstStyle/>
            <a:p>
              <a:pPr algn="ctr" defTabSz="906691" fontAlgn="base">
                <a:defRPr/>
              </a:pPr>
              <a:r>
                <a:rPr lang="en-US" sz="1836" kern="0" dirty="0">
                  <a:solidFill>
                    <a:srgbClr val="505050"/>
                  </a:solidFill>
                </a:rPr>
                <a:t>Tx</a:t>
              </a:r>
              <a:endParaRPr lang="en-US" sz="1428" kern="0" dirty="0">
                <a:solidFill>
                  <a:srgbClr val="505050"/>
                </a:solidFill>
              </a:endParaRPr>
            </a:p>
          </p:txBody>
        </p:sp>
        <p:sp>
          <p:nvSpPr>
            <p:cNvPr id="129" name="TextBox 128"/>
            <p:cNvSpPr txBox="1"/>
            <p:nvPr/>
          </p:nvSpPr>
          <p:spPr>
            <a:xfrm>
              <a:off x="2433504" y="5535360"/>
              <a:ext cx="822638" cy="257122"/>
            </a:xfrm>
            <a:prstGeom prst="rect">
              <a:avLst/>
            </a:prstGeom>
            <a:solidFill>
              <a:srgbClr val="7030A0"/>
            </a:solidFill>
            <a:ln w="25400" cap="flat" cmpd="sng" algn="ctr">
              <a:solidFill>
                <a:srgbClr val="969696">
                  <a:shade val="50000"/>
                </a:srgbClr>
              </a:solidFill>
              <a:prstDash val="solid"/>
            </a:ln>
            <a:effectLst/>
          </p:spPr>
          <p:txBody>
            <a:bodyPr wrap="square" rtlCol="0">
              <a:spAutoFit/>
            </a:bodyPr>
            <a:lstStyle/>
            <a:p>
              <a:pPr defTabSz="932597">
                <a:defRPr/>
              </a:pPr>
              <a:r>
                <a:rPr lang="en-US" sz="1071" kern="0" dirty="0">
                  <a:solidFill>
                    <a:srgbClr val="FFFFFF"/>
                  </a:solidFill>
                  <a:latin typeface="Segoe UI"/>
                </a:rPr>
                <a:t>Signature</a:t>
              </a:r>
              <a:endParaRPr lang="is-IS" sz="1224" kern="0" dirty="0">
                <a:solidFill>
                  <a:srgbClr val="FFFFFF"/>
                </a:solidFill>
                <a:latin typeface="Segoe UI"/>
              </a:endParaRPr>
            </a:p>
          </p:txBody>
        </p:sp>
      </p:grpSp>
      <p:sp>
        <p:nvSpPr>
          <p:cNvPr id="130" name="Rectangle 129"/>
          <p:cNvSpPr/>
          <p:nvPr/>
        </p:nvSpPr>
        <p:spPr>
          <a:xfrm>
            <a:off x="7514567" y="5655540"/>
            <a:ext cx="3194533" cy="693163"/>
          </a:xfrm>
          <a:prstGeom prst="rect">
            <a:avLst/>
          </a:prstGeom>
        </p:spPr>
        <p:txBody>
          <a:bodyPr wrap="square" lIns="182854" tIns="91427" rIns="182854" bIns="91427" anchor="t">
            <a:spAutoFit/>
          </a:bodyPr>
          <a:lstStyle/>
          <a:p>
            <a:pPr marL="0" lvl="1" algn="ctr" defTabSz="932114" fontAlgn="base">
              <a:lnSpc>
                <a:spcPct val="90000"/>
              </a:lnSpc>
              <a:spcBef>
                <a:spcPct val="0"/>
              </a:spcBef>
              <a:spcAft>
                <a:spcPct val="0"/>
              </a:spcAft>
              <a:defRPr/>
            </a:pPr>
            <a:r>
              <a:rPr lang="en-US" kern="0" dirty="0">
                <a:solidFill>
                  <a:srgbClr val="0072C6"/>
                </a:solidFill>
                <a:latin typeface="Segoe UI Semibold" panose="020B0702040204020203" pitchFamily="34" charset="0"/>
              </a:rPr>
              <a:t>3. Confirmed transaction gets pushed to network</a:t>
            </a:r>
            <a:endParaRPr lang="en-US" sz="1599" dirty="0">
              <a:solidFill>
                <a:srgbClr val="0072C6"/>
              </a:solidFill>
              <a:cs typeface="Segoe UI" panose="020B0502040204020203" pitchFamily="34" charset="0"/>
            </a:endParaRPr>
          </a:p>
        </p:txBody>
      </p:sp>
      <p:sp>
        <p:nvSpPr>
          <p:cNvPr id="131" name="Arrow: Right 130"/>
          <p:cNvSpPr/>
          <p:nvPr/>
        </p:nvSpPr>
        <p:spPr bwMode="auto">
          <a:xfrm>
            <a:off x="3681470" y="4955175"/>
            <a:ext cx="2551432" cy="311706"/>
          </a:xfrm>
          <a:prstGeom prst="rightArrow">
            <a:avLst/>
          </a:prstGeom>
          <a:solidFill>
            <a:srgbClr val="D2D2D2"/>
          </a:solidFill>
          <a:ln w="9525" cap="flat" cmpd="sng" algn="ctr">
            <a:solidFill>
              <a:srgbClr val="969696"/>
            </a:solidFill>
            <a:prstDash val="solid"/>
            <a:round/>
            <a:headEnd type="none" w="med" len="med"/>
            <a:tailEnd type="none" w="med" len="med"/>
          </a:ln>
          <a:effectLst/>
        </p:spPr>
        <p:txBody>
          <a:bodyPr vert="horz" wrap="square" lIns="93260" tIns="93260" rIns="93260" bIns="93260" numCol="1" rtlCol="0" anchor="ctr" anchorCtr="0" compatLnSpc="1">
            <a:prstTxWarp prst="textNoShape">
              <a:avLst/>
            </a:prstTxWarp>
            <a:noAutofit/>
          </a:bodyPr>
          <a:lstStyle/>
          <a:p>
            <a:pPr algn="ctr" defTabSz="906691" fontAlgn="base">
              <a:defRPr/>
            </a:pPr>
            <a:endParaRPr lang="en-US" sz="1428" kern="0" dirty="0">
              <a:solidFill>
                <a:srgbClr val="505050"/>
              </a:solidFill>
            </a:endParaRPr>
          </a:p>
        </p:txBody>
      </p:sp>
      <p:sp>
        <p:nvSpPr>
          <p:cNvPr id="132" name="Rectangle 131"/>
          <p:cNvSpPr/>
          <p:nvPr/>
        </p:nvSpPr>
        <p:spPr>
          <a:xfrm>
            <a:off x="1072591" y="5793979"/>
            <a:ext cx="3894227" cy="932537"/>
          </a:xfrm>
          <a:prstGeom prst="rect">
            <a:avLst/>
          </a:prstGeom>
        </p:spPr>
        <p:txBody>
          <a:bodyPr wrap="square" lIns="182854" tIns="91427" rIns="182854" bIns="91427" anchor="t">
            <a:spAutoFit/>
          </a:bodyPr>
          <a:lstStyle/>
          <a:p>
            <a:pPr marL="0" lvl="1" algn="ctr" defTabSz="932114" fontAlgn="base">
              <a:lnSpc>
                <a:spcPct val="90000"/>
              </a:lnSpc>
              <a:spcBef>
                <a:spcPct val="0"/>
              </a:spcBef>
              <a:spcAft>
                <a:spcPct val="0"/>
              </a:spcAft>
              <a:defRPr/>
            </a:pPr>
            <a:r>
              <a:rPr lang="en-US" kern="0" dirty="0">
                <a:solidFill>
                  <a:srgbClr val="0072C6"/>
                </a:solidFill>
                <a:latin typeface="Segoe UI Semibold" panose="020B0702040204020203" pitchFamily="34" charset="0"/>
              </a:rPr>
              <a:t>1. Transaction information goes through hash functions (to secure it as well as create a time stamp)</a:t>
            </a:r>
            <a:endParaRPr lang="en-US" sz="1599" dirty="0">
              <a:solidFill>
                <a:srgbClr val="0072C6"/>
              </a:solidFill>
              <a:cs typeface="Segoe UI" panose="020B0502040204020203" pitchFamily="34" charset="0"/>
            </a:endParaRPr>
          </a:p>
        </p:txBody>
      </p:sp>
      <p:pic>
        <p:nvPicPr>
          <p:cNvPr id="133" name="Picture 6" descr="avatar, male, man, person, user, young ic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24336" y="2678359"/>
            <a:ext cx="932603" cy="932603"/>
          </a:xfrm>
          <a:prstGeom prst="rect">
            <a:avLst/>
          </a:prstGeom>
          <a:noFill/>
          <a:extLst>
            <a:ext uri="{909E8E84-426E-40DD-AFC4-6F175D3DCCD1}">
              <a14:hiddenFill xmlns:a14="http://schemas.microsoft.com/office/drawing/2010/main">
                <a:solidFill>
                  <a:srgbClr val="FFFFFF"/>
                </a:solidFill>
              </a14:hiddenFill>
            </a:ext>
          </a:extLst>
        </p:spPr>
      </p:pic>
      <p:grpSp>
        <p:nvGrpSpPr>
          <p:cNvPr id="134" name="Group 133"/>
          <p:cNvGrpSpPr/>
          <p:nvPr/>
        </p:nvGrpSpPr>
        <p:grpSpPr>
          <a:xfrm>
            <a:off x="7339862" y="1556764"/>
            <a:ext cx="862007" cy="862007"/>
            <a:chOff x="11094184" y="2746496"/>
            <a:chExt cx="990600" cy="990600"/>
          </a:xfrm>
        </p:grpSpPr>
        <p:sp>
          <p:nvSpPr>
            <p:cNvPr id="135" name="Oval 134"/>
            <p:cNvSpPr/>
            <p:nvPr/>
          </p:nvSpPr>
          <p:spPr bwMode="auto">
            <a:xfrm>
              <a:off x="11094184" y="2746496"/>
              <a:ext cx="990600" cy="990600"/>
            </a:xfrm>
            <a:prstGeom prst="ellipse">
              <a:avLst/>
            </a:prstGeom>
            <a:noFill/>
            <a:ln w="19050" cap="flat" cmpd="sng" algn="ctr">
              <a:solidFill>
                <a:srgbClr val="505050"/>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36" name="Group 8"/>
            <p:cNvGrpSpPr>
              <a:grpSpLocks noChangeAspect="1"/>
            </p:cNvGrpSpPr>
            <p:nvPr/>
          </p:nvGrpSpPr>
          <p:grpSpPr bwMode="auto">
            <a:xfrm>
              <a:off x="11345009" y="3056059"/>
              <a:ext cx="488950" cy="371475"/>
              <a:chOff x="3763" y="2086"/>
              <a:chExt cx="308" cy="234"/>
            </a:xfrm>
          </p:grpSpPr>
          <p:sp>
            <p:nvSpPr>
              <p:cNvPr id="137" name="AutoShape 7"/>
              <p:cNvSpPr>
                <a:spLocks noChangeAspect="1" noChangeArrowheads="1" noTextEdit="1"/>
              </p:cNvSpPr>
              <p:nvPr/>
            </p:nvSpPr>
            <p:spPr bwMode="auto">
              <a:xfrm>
                <a:off x="3765" y="2086"/>
                <a:ext cx="304"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sp>
            <p:nvSpPr>
              <p:cNvPr id="138" name="Freeform 9"/>
              <p:cNvSpPr>
                <a:spLocks noEditPoints="1"/>
              </p:cNvSpPr>
              <p:nvPr/>
            </p:nvSpPr>
            <p:spPr bwMode="auto">
              <a:xfrm>
                <a:off x="3763" y="2086"/>
                <a:ext cx="308" cy="234"/>
              </a:xfrm>
              <a:custGeom>
                <a:avLst/>
                <a:gdLst>
                  <a:gd name="T0" fmla="*/ 270 w 308"/>
                  <a:gd name="T1" fmla="*/ 0 h 234"/>
                  <a:gd name="T2" fmla="*/ 38 w 308"/>
                  <a:gd name="T3" fmla="*/ 0 h 234"/>
                  <a:gd name="T4" fmla="*/ 38 w 308"/>
                  <a:gd name="T5" fmla="*/ 146 h 234"/>
                  <a:gd name="T6" fmla="*/ 0 w 308"/>
                  <a:gd name="T7" fmla="*/ 215 h 234"/>
                  <a:gd name="T8" fmla="*/ 0 w 308"/>
                  <a:gd name="T9" fmla="*/ 234 h 234"/>
                  <a:gd name="T10" fmla="*/ 308 w 308"/>
                  <a:gd name="T11" fmla="*/ 234 h 234"/>
                  <a:gd name="T12" fmla="*/ 308 w 308"/>
                  <a:gd name="T13" fmla="*/ 215 h 234"/>
                  <a:gd name="T14" fmla="*/ 270 w 308"/>
                  <a:gd name="T15" fmla="*/ 146 h 234"/>
                  <a:gd name="T16" fmla="*/ 270 w 308"/>
                  <a:gd name="T17" fmla="*/ 0 h 234"/>
                  <a:gd name="T18" fmla="*/ 251 w 308"/>
                  <a:gd name="T19" fmla="*/ 137 h 234"/>
                  <a:gd name="T20" fmla="*/ 57 w 308"/>
                  <a:gd name="T21" fmla="*/ 137 h 234"/>
                  <a:gd name="T22" fmla="*/ 57 w 308"/>
                  <a:gd name="T23" fmla="*/ 20 h 234"/>
                  <a:gd name="T24" fmla="*/ 251 w 308"/>
                  <a:gd name="T25" fmla="*/ 20 h 234"/>
                  <a:gd name="T26" fmla="*/ 251 w 308"/>
                  <a:gd name="T27" fmla="*/ 137 h 234"/>
                  <a:gd name="T28" fmla="*/ 287 w 308"/>
                  <a:gd name="T29" fmla="*/ 215 h 234"/>
                  <a:gd name="T30" fmla="*/ 21 w 308"/>
                  <a:gd name="T31" fmla="*/ 215 h 234"/>
                  <a:gd name="T32" fmla="*/ 55 w 308"/>
                  <a:gd name="T33" fmla="*/ 156 h 234"/>
                  <a:gd name="T34" fmla="*/ 253 w 308"/>
                  <a:gd name="T35" fmla="*/ 156 h 234"/>
                  <a:gd name="T36" fmla="*/ 287 w 308"/>
                  <a:gd name="T37" fmla="*/ 215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8" h="234">
                    <a:moveTo>
                      <a:pt x="270" y="0"/>
                    </a:moveTo>
                    <a:lnTo>
                      <a:pt x="38" y="0"/>
                    </a:lnTo>
                    <a:lnTo>
                      <a:pt x="38" y="146"/>
                    </a:lnTo>
                    <a:lnTo>
                      <a:pt x="0" y="215"/>
                    </a:lnTo>
                    <a:lnTo>
                      <a:pt x="0" y="234"/>
                    </a:lnTo>
                    <a:lnTo>
                      <a:pt x="308" y="234"/>
                    </a:lnTo>
                    <a:lnTo>
                      <a:pt x="308" y="215"/>
                    </a:lnTo>
                    <a:lnTo>
                      <a:pt x="270" y="146"/>
                    </a:lnTo>
                    <a:lnTo>
                      <a:pt x="270" y="0"/>
                    </a:lnTo>
                    <a:close/>
                    <a:moveTo>
                      <a:pt x="251" y="137"/>
                    </a:moveTo>
                    <a:lnTo>
                      <a:pt x="57" y="137"/>
                    </a:lnTo>
                    <a:lnTo>
                      <a:pt x="57" y="20"/>
                    </a:lnTo>
                    <a:lnTo>
                      <a:pt x="251" y="20"/>
                    </a:lnTo>
                    <a:lnTo>
                      <a:pt x="251" y="137"/>
                    </a:lnTo>
                    <a:close/>
                    <a:moveTo>
                      <a:pt x="287" y="215"/>
                    </a:moveTo>
                    <a:lnTo>
                      <a:pt x="21" y="215"/>
                    </a:lnTo>
                    <a:lnTo>
                      <a:pt x="55" y="156"/>
                    </a:lnTo>
                    <a:lnTo>
                      <a:pt x="253" y="156"/>
                    </a:lnTo>
                    <a:lnTo>
                      <a:pt x="287" y="215"/>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grpSp>
      </p:grpSp>
      <p:sp>
        <p:nvSpPr>
          <p:cNvPr id="139" name="Trapezoid 138"/>
          <p:cNvSpPr/>
          <p:nvPr/>
        </p:nvSpPr>
        <p:spPr>
          <a:xfrm rot="2639195">
            <a:off x="10501548" y="157757"/>
            <a:ext cx="2611289" cy="864099"/>
          </a:xfrm>
          <a:prstGeom prst="trapezoid">
            <a:avLst>
              <a:gd name="adj" fmla="val 102848"/>
            </a:avLst>
          </a:prstGeom>
          <a:solidFill>
            <a:srgbClr val="7F7F7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836" kern="0" dirty="0">
                <a:solidFill>
                  <a:schemeClr val="bg1"/>
                </a:solidFill>
                <a:latin typeface="Segoe UI Light" panose="020B0502040204020203" pitchFamily="34" charset="0"/>
                <a:cs typeface="Segoe UI Light" panose="020B0502040204020203" pitchFamily="34" charset="0"/>
              </a:rPr>
              <a:t>EXAMPLE</a:t>
            </a:r>
          </a:p>
        </p:txBody>
      </p:sp>
    </p:spTree>
    <p:extLst>
      <p:ext uri="{BB962C8B-B14F-4D97-AF65-F5344CB8AC3E}">
        <p14:creationId xmlns:p14="http://schemas.microsoft.com/office/powerpoint/2010/main" val="142551591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8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8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8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9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9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96"/>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97"/>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98"/>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99"/>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01"/>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02"/>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05"/>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06"/>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07"/>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12"/>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15"/>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18"/>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21"/>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124"/>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134"/>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103"/>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94"/>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100"/>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104"/>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81"/>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109"/>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1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animBg="1"/>
      <p:bldP spid="78" grpId="0" animBg="1"/>
      <p:bldP spid="79" grpId="0" animBg="1"/>
      <p:bldP spid="80" grpId="0"/>
      <p:bldP spid="82" grpId="0" animBg="1"/>
      <p:bldP spid="105" grpId="0" animBg="1"/>
      <p:bldP spid="106" grpId="0" animBg="1"/>
      <p:bldP spid="107" grpId="0" animBg="1"/>
      <p:bldP spid="108" grpId="0" animBg="1"/>
      <p:bldP spid="130" grpId="0"/>
      <p:bldP spid="131" grpId="0" animBg="1"/>
      <p:bldP spid="132"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78665" y="296897"/>
            <a:ext cx="12056928" cy="1061233"/>
          </a:xfrm>
          <a:prstGeom prst="rect">
            <a:avLst/>
          </a:prstGeom>
        </p:spPr>
        <p:txBody>
          <a:bodyPr vert="horz" lIns="93260" tIns="46630" rIns="93260" bIns="4663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defRPr/>
            </a:pPr>
            <a:r>
              <a:rPr lang="en-US" sz="4488" dirty="0">
                <a:solidFill>
                  <a:schemeClr val="bg1">
                    <a:lumMod val="50000"/>
                  </a:schemeClr>
                </a:solidFill>
              </a:rPr>
              <a:t>Blockchains create a transaction chain that maintains the history of </a:t>
            </a:r>
            <a:r>
              <a:rPr lang="en-US" sz="4488" dirty="0">
                <a:solidFill>
                  <a:srgbClr val="0072C6"/>
                </a:solidFill>
              </a:rPr>
              <a:t>ownership of an asset</a:t>
            </a:r>
          </a:p>
        </p:txBody>
      </p:sp>
      <p:sp>
        <p:nvSpPr>
          <p:cNvPr id="6" name="Content Placeholder 2"/>
          <p:cNvSpPr txBox="1">
            <a:spLocks/>
          </p:cNvSpPr>
          <p:nvPr/>
        </p:nvSpPr>
        <p:spPr bwMode="auto">
          <a:xfrm>
            <a:off x="453233" y="1358130"/>
            <a:ext cx="11649214" cy="2107928"/>
          </a:xfrm>
          <a:prstGeom prst="rect">
            <a:avLst/>
          </a:prstGeom>
          <a:noFill/>
          <a:ln w="9525" algn="ctr">
            <a:noFill/>
            <a:miter lim="800000"/>
            <a:headEnd/>
            <a:tailEnd/>
          </a:ln>
          <a:effectLst/>
        </p:spPr>
        <p:txBody>
          <a:bodyPr vert="horz" wrap="square" lIns="149217" tIns="93260" rIns="149217" bIns="93260" numCol="1" anchor="t" anchorCtr="0" compatLnSpc="1">
            <a:prstTxWarp prst="textNoShape">
              <a:avLst/>
            </a:prstTxWarp>
            <a:spAutoFit/>
          </a:bodyPr>
          <a:lstStyle>
            <a:lvl1pPr marL="340814" indent="-340814" algn="l" defTabSz="1028791" rtl="0" eaLnBrk="1" fontAlgn="base" hangingPunct="1">
              <a:spcBef>
                <a:spcPct val="20000"/>
              </a:spcBef>
              <a:spcAft>
                <a:spcPct val="0"/>
              </a:spcAft>
              <a:buClrTx/>
              <a:buFont typeface="Wingdings" pitchFamily="2" charset="2"/>
              <a:buChar char="§"/>
              <a:defRPr sz="1568" b="0">
                <a:solidFill>
                  <a:schemeClr val="accent6"/>
                </a:solidFill>
                <a:latin typeface="+mn-lt"/>
                <a:ea typeface="+mn-ea"/>
                <a:cs typeface="+mn-cs"/>
              </a:defRPr>
            </a:lvl1pPr>
            <a:lvl2pPr marL="685668" indent="-228556" algn="l" defTabSz="1028791" rtl="0" eaLnBrk="1" fontAlgn="base" hangingPunct="1">
              <a:spcBef>
                <a:spcPct val="20000"/>
              </a:spcBef>
              <a:spcAft>
                <a:spcPct val="0"/>
              </a:spcAft>
              <a:buClrTx/>
              <a:buFont typeface="Calibri" panose="020F0502020204030204" pitchFamily="34" charset="0"/>
              <a:buChar char="₋"/>
              <a:defRPr sz="1568" b="0">
                <a:solidFill>
                  <a:schemeClr val="accent6"/>
                </a:solidFill>
                <a:latin typeface="+mn-lt"/>
                <a:cs typeface="+mn-cs"/>
              </a:defRPr>
            </a:lvl2pPr>
            <a:lvl3pPr marL="838806" indent="-224097" algn="l" defTabSz="1028791" rtl="0" eaLnBrk="1" fontAlgn="base" hangingPunct="1">
              <a:spcBef>
                <a:spcPct val="20000"/>
              </a:spcBef>
              <a:spcAft>
                <a:spcPct val="0"/>
              </a:spcAft>
              <a:buClrTx/>
              <a:buFont typeface="Arial" pitchFamily="34" charset="0"/>
              <a:buChar char="–"/>
              <a:defRPr sz="1568" b="0">
                <a:solidFill>
                  <a:schemeClr val="accent6"/>
                </a:solidFill>
                <a:latin typeface="+mn-lt"/>
                <a:cs typeface="+mn-cs"/>
              </a:defRPr>
            </a:lvl3pPr>
            <a:lvl4pPr marL="1599893" indent="-228556" algn="l" defTabSz="1028791" rtl="0" eaLnBrk="1" fontAlgn="base" hangingPunct="1">
              <a:spcBef>
                <a:spcPct val="20000"/>
              </a:spcBef>
              <a:spcAft>
                <a:spcPct val="0"/>
              </a:spcAft>
              <a:buClrTx/>
              <a:buFont typeface="Calibri" panose="020F0502020204030204" pitchFamily="34" charset="0"/>
              <a:buChar char="₋"/>
              <a:defRPr sz="1568" b="0">
                <a:solidFill>
                  <a:schemeClr val="accent6"/>
                </a:solidFill>
                <a:latin typeface="+mn-lt"/>
                <a:cs typeface="+mn-cs"/>
              </a:defRPr>
            </a:lvl4pPr>
            <a:lvl5pPr marL="2057005" indent="-228556" algn="l" defTabSz="1028791" rtl="0" eaLnBrk="1" fontAlgn="base" hangingPunct="1">
              <a:spcBef>
                <a:spcPct val="20000"/>
              </a:spcBef>
              <a:spcAft>
                <a:spcPct val="0"/>
              </a:spcAft>
              <a:buClrTx/>
              <a:buFont typeface="Arial" panose="020B0604020202020204" pitchFamily="34" charset="0"/>
              <a:buChar char="•"/>
              <a:defRPr sz="1568" b="0">
                <a:solidFill>
                  <a:schemeClr val="accent6"/>
                </a:solidFill>
                <a:latin typeface="+mn-lt"/>
                <a:cs typeface="+mn-cs"/>
              </a:defRPr>
            </a:lvl5pPr>
            <a:lvl6pPr marL="2842033" indent="-255361" algn="l" defTabSz="1028791" rtl="0" eaLnBrk="1" fontAlgn="base" hangingPunct="1">
              <a:spcBef>
                <a:spcPct val="20000"/>
              </a:spcBef>
              <a:spcAft>
                <a:spcPct val="0"/>
              </a:spcAft>
              <a:buClr>
                <a:schemeClr val="tx2"/>
              </a:buClr>
              <a:buFont typeface="Trebuchet MS" pitchFamily="34" charset="0"/>
              <a:buChar char="–"/>
              <a:defRPr sz="1863">
                <a:solidFill>
                  <a:schemeClr val="tx1"/>
                </a:solidFill>
                <a:latin typeface="+mn-lt"/>
                <a:cs typeface="+mn-cs"/>
              </a:defRPr>
            </a:lvl6pPr>
            <a:lvl7pPr marL="3371125" indent="-255361" algn="l" defTabSz="1028791" rtl="0" eaLnBrk="1" fontAlgn="base" hangingPunct="1">
              <a:spcBef>
                <a:spcPct val="20000"/>
              </a:spcBef>
              <a:spcAft>
                <a:spcPct val="0"/>
              </a:spcAft>
              <a:buClr>
                <a:schemeClr val="tx2"/>
              </a:buClr>
              <a:buFont typeface="Trebuchet MS" pitchFamily="34" charset="0"/>
              <a:buChar char="–"/>
              <a:defRPr sz="1863">
                <a:solidFill>
                  <a:schemeClr val="tx1"/>
                </a:solidFill>
                <a:latin typeface="+mn-lt"/>
                <a:cs typeface="+mn-cs"/>
              </a:defRPr>
            </a:lvl7pPr>
            <a:lvl8pPr marL="3900217" indent="-255361" algn="l" defTabSz="1028791" rtl="0" eaLnBrk="1" fontAlgn="base" hangingPunct="1">
              <a:spcBef>
                <a:spcPct val="20000"/>
              </a:spcBef>
              <a:spcAft>
                <a:spcPct val="0"/>
              </a:spcAft>
              <a:buClr>
                <a:schemeClr val="tx2"/>
              </a:buClr>
              <a:buFont typeface="Trebuchet MS" pitchFamily="34" charset="0"/>
              <a:buChar char="–"/>
              <a:defRPr sz="1863">
                <a:solidFill>
                  <a:schemeClr val="tx1"/>
                </a:solidFill>
                <a:latin typeface="+mn-lt"/>
                <a:cs typeface="+mn-cs"/>
              </a:defRPr>
            </a:lvl8pPr>
            <a:lvl9pPr marL="4429309" indent="-255361" algn="l" defTabSz="1028791" rtl="0" eaLnBrk="1" fontAlgn="base" hangingPunct="1">
              <a:spcBef>
                <a:spcPct val="20000"/>
              </a:spcBef>
              <a:spcAft>
                <a:spcPct val="0"/>
              </a:spcAft>
              <a:buClr>
                <a:schemeClr val="tx2"/>
              </a:buClr>
              <a:buFont typeface="Trebuchet MS" pitchFamily="34" charset="0"/>
              <a:buChar char="–"/>
              <a:defRPr sz="1863">
                <a:solidFill>
                  <a:schemeClr val="tx1"/>
                </a:solidFill>
                <a:latin typeface="+mn-lt"/>
                <a:cs typeface="+mn-cs"/>
              </a:defRPr>
            </a:lvl9pPr>
          </a:lstStyle>
          <a:p>
            <a:pPr marL="347596" indent="-347596" defTabSz="1049264">
              <a:defRPr/>
            </a:pPr>
            <a:r>
              <a:rPr lang="en-US" sz="1599" kern="0" dirty="0">
                <a:solidFill>
                  <a:srgbClr val="505050"/>
                </a:solidFill>
                <a:latin typeface="Segoe UI"/>
              </a:rPr>
              <a:t>The </a:t>
            </a:r>
            <a:r>
              <a:rPr lang="en-US" sz="1599" b="1" kern="0" dirty="0">
                <a:solidFill>
                  <a:srgbClr val="505050"/>
                </a:solidFill>
                <a:latin typeface="Segoe UI"/>
              </a:rPr>
              <a:t>ledger itself does not keep track of digital asset account balances, it simply records transactions.</a:t>
            </a:r>
          </a:p>
          <a:p>
            <a:pPr marL="347596" indent="-347596" defTabSz="1049264">
              <a:defRPr/>
            </a:pPr>
            <a:r>
              <a:rPr lang="en-US" sz="1599" kern="0" dirty="0">
                <a:solidFill>
                  <a:srgbClr val="505050"/>
                </a:solidFill>
                <a:latin typeface="Segoe UI"/>
              </a:rPr>
              <a:t>Instead of balances, ownership of digital assets is verified by links to previous transactions, using the immutable history inherently available in a blockchain solution. </a:t>
            </a:r>
          </a:p>
          <a:p>
            <a:pPr marL="347596" indent="-347596" defTabSz="1049264">
              <a:defRPr/>
            </a:pPr>
            <a:r>
              <a:rPr lang="en-US" sz="1599" kern="0" dirty="0">
                <a:solidFill>
                  <a:srgbClr val="505050"/>
                </a:solidFill>
                <a:latin typeface="Segoe UI"/>
              </a:rPr>
              <a:t>For example. For Alex to send $500 to Katie, he must reference previous transactions where he has received $500 or more to demonstrate that he, indeed, has that much money to send. These reference transactions are called previous input transactions. The current transaction(s) is called output transaction(s).</a:t>
            </a:r>
          </a:p>
          <a:p>
            <a:pPr marL="347596" indent="-347596" defTabSz="1049264">
              <a:defRPr/>
            </a:pPr>
            <a:r>
              <a:rPr lang="en-US" sz="1599" kern="0" dirty="0">
                <a:solidFill>
                  <a:srgbClr val="505050"/>
                </a:solidFill>
                <a:latin typeface="Segoe UI"/>
              </a:rPr>
              <a:t>Validity of each transaction is based on the validity of previous transactions, which is shared.</a:t>
            </a:r>
          </a:p>
        </p:txBody>
      </p:sp>
      <p:graphicFrame>
        <p:nvGraphicFramePr>
          <p:cNvPr id="21" name="Table 114"/>
          <p:cNvGraphicFramePr>
            <a:graphicFrameLocks noGrp="1"/>
          </p:cNvGraphicFramePr>
          <p:nvPr>
            <p:extLst/>
          </p:nvPr>
        </p:nvGraphicFramePr>
        <p:xfrm>
          <a:off x="7263459" y="5931047"/>
          <a:ext cx="4571352" cy="923500"/>
        </p:xfrm>
        <a:graphic>
          <a:graphicData uri="http://schemas.openxmlformats.org/drawingml/2006/table">
            <a:tbl>
              <a:tblPr firstRow="1" bandRow="1"/>
              <a:tblGrid>
                <a:gridCol w="1142838">
                  <a:extLst>
                    <a:ext uri="{9D8B030D-6E8A-4147-A177-3AD203B41FA5}">
                      <a16:colId xmlns:a16="http://schemas.microsoft.com/office/drawing/2014/main" val="20000"/>
                    </a:ext>
                  </a:extLst>
                </a:gridCol>
                <a:gridCol w="1142838">
                  <a:extLst>
                    <a:ext uri="{9D8B030D-6E8A-4147-A177-3AD203B41FA5}">
                      <a16:colId xmlns:a16="http://schemas.microsoft.com/office/drawing/2014/main" val="20001"/>
                    </a:ext>
                  </a:extLst>
                </a:gridCol>
                <a:gridCol w="1142838">
                  <a:extLst>
                    <a:ext uri="{9D8B030D-6E8A-4147-A177-3AD203B41FA5}">
                      <a16:colId xmlns:a16="http://schemas.microsoft.com/office/drawing/2014/main" val="20002"/>
                    </a:ext>
                  </a:extLst>
                </a:gridCol>
                <a:gridCol w="1142838">
                  <a:extLst>
                    <a:ext uri="{9D8B030D-6E8A-4147-A177-3AD203B41FA5}">
                      <a16:colId xmlns:a16="http://schemas.microsoft.com/office/drawing/2014/main" val="20003"/>
                    </a:ext>
                  </a:extLst>
                </a:gridCol>
              </a:tblGrid>
              <a:tr h="461750">
                <a:tc>
                  <a:txBody>
                    <a:bodyPr/>
                    <a:lstStyle>
                      <a:lvl1pPr marL="0" algn="l" defTabSz="1088078" rtl="0" eaLnBrk="1" latinLnBrk="0" hangingPunct="1">
                        <a:defRPr sz="2200" b="1" kern="1200">
                          <a:solidFill>
                            <a:schemeClr val="lt1"/>
                          </a:solidFill>
                          <a:latin typeface="Segoe UI"/>
                        </a:defRPr>
                      </a:lvl1pPr>
                      <a:lvl2pPr marL="544040" algn="l" defTabSz="1088078" rtl="0" eaLnBrk="1" latinLnBrk="0" hangingPunct="1">
                        <a:defRPr sz="2200" b="1" kern="1200">
                          <a:solidFill>
                            <a:schemeClr val="lt1"/>
                          </a:solidFill>
                          <a:latin typeface="Segoe UI"/>
                        </a:defRPr>
                      </a:lvl2pPr>
                      <a:lvl3pPr marL="1088078" algn="l" defTabSz="1088078" rtl="0" eaLnBrk="1" latinLnBrk="0" hangingPunct="1">
                        <a:defRPr sz="2200" b="1" kern="1200">
                          <a:solidFill>
                            <a:schemeClr val="lt1"/>
                          </a:solidFill>
                          <a:latin typeface="Segoe UI"/>
                        </a:defRPr>
                      </a:lvl3pPr>
                      <a:lvl4pPr marL="1632118" algn="l" defTabSz="1088078" rtl="0" eaLnBrk="1" latinLnBrk="0" hangingPunct="1">
                        <a:defRPr sz="2200" b="1" kern="1200">
                          <a:solidFill>
                            <a:schemeClr val="lt1"/>
                          </a:solidFill>
                          <a:latin typeface="Segoe UI"/>
                        </a:defRPr>
                      </a:lvl4pPr>
                      <a:lvl5pPr marL="2176156" algn="l" defTabSz="1088078" rtl="0" eaLnBrk="1" latinLnBrk="0" hangingPunct="1">
                        <a:defRPr sz="2200" b="1" kern="1200">
                          <a:solidFill>
                            <a:schemeClr val="lt1"/>
                          </a:solidFill>
                          <a:latin typeface="Segoe UI"/>
                        </a:defRPr>
                      </a:lvl5pPr>
                      <a:lvl6pPr marL="2720196" algn="l" defTabSz="1088078" rtl="0" eaLnBrk="1" latinLnBrk="0" hangingPunct="1">
                        <a:defRPr sz="2200" b="1" kern="1200">
                          <a:solidFill>
                            <a:schemeClr val="lt1"/>
                          </a:solidFill>
                          <a:latin typeface="Segoe UI"/>
                        </a:defRPr>
                      </a:lvl6pPr>
                      <a:lvl7pPr marL="3264234" algn="l" defTabSz="1088078" rtl="0" eaLnBrk="1" latinLnBrk="0" hangingPunct="1">
                        <a:defRPr sz="2200" b="1" kern="1200">
                          <a:solidFill>
                            <a:schemeClr val="lt1"/>
                          </a:solidFill>
                          <a:latin typeface="Segoe UI"/>
                        </a:defRPr>
                      </a:lvl7pPr>
                      <a:lvl8pPr marL="3808274" algn="l" defTabSz="1088078" rtl="0" eaLnBrk="1" latinLnBrk="0" hangingPunct="1">
                        <a:defRPr sz="2200" b="1" kern="1200">
                          <a:solidFill>
                            <a:schemeClr val="lt1"/>
                          </a:solidFill>
                          <a:latin typeface="Segoe UI"/>
                        </a:defRPr>
                      </a:lvl8pPr>
                      <a:lvl9pPr marL="4352314" algn="l" defTabSz="1088078" rtl="0" eaLnBrk="1" latinLnBrk="0" hangingPunct="1">
                        <a:defRPr sz="2200" b="1" kern="1200">
                          <a:solidFill>
                            <a:schemeClr val="lt1"/>
                          </a:solidFill>
                          <a:latin typeface="Segoe UI"/>
                        </a:defRPr>
                      </a:lvl9pPr>
                    </a:lstStyle>
                    <a:p>
                      <a:r>
                        <a:rPr lang="en-US" sz="1200" dirty="0"/>
                        <a:t>FROM</a:t>
                      </a:r>
                      <a:endParaRPr lang="en-US" sz="1200" dirty="0">
                        <a:gradFill>
                          <a:gsLst>
                            <a:gs pos="0">
                              <a:schemeClr val="tx1"/>
                            </a:gs>
                            <a:gs pos="74000">
                              <a:schemeClr val="tx1"/>
                            </a:gs>
                          </a:gsLst>
                          <a:lin ang="5400000" scaled="1"/>
                        </a:gradFill>
                      </a:endParaRPr>
                    </a:p>
                  </a:txBody>
                  <a:tcPr marL="91427" marR="91427" marT="0" marB="0"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505050"/>
                    </a:solidFill>
                  </a:tcPr>
                </a:tc>
                <a:tc>
                  <a:txBody>
                    <a:bodyPr/>
                    <a:lstStyle>
                      <a:lvl1pPr marL="0" algn="l" defTabSz="1088078" rtl="0" eaLnBrk="1" latinLnBrk="0" hangingPunct="1">
                        <a:defRPr sz="2200" b="1" kern="1200">
                          <a:solidFill>
                            <a:schemeClr val="lt1"/>
                          </a:solidFill>
                          <a:latin typeface="Segoe UI"/>
                        </a:defRPr>
                      </a:lvl1pPr>
                      <a:lvl2pPr marL="544040" algn="l" defTabSz="1088078" rtl="0" eaLnBrk="1" latinLnBrk="0" hangingPunct="1">
                        <a:defRPr sz="2200" b="1" kern="1200">
                          <a:solidFill>
                            <a:schemeClr val="lt1"/>
                          </a:solidFill>
                          <a:latin typeface="Segoe UI"/>
                        </a:defRPr>
                      </a:lvl2pPr>
                      <a:lvl3pPr marL="1088078" algn="l" defTabSz="1088078" rtl="0" eaLnBrk="1" latinLnBrk="0" hangingPunct="1">
                        <a:defRPr sz="2200" b="1" kern="1200">
                          <a:solidFill>
                            <a:schemeClr val="lt1"/>
                          </a:solidFill>
                          <a:latin typeface="Segoe UI"/>
                        </a:defRPr>
                      </a:lvl3pPr>
                      <a:lvl4pPr marL="1632118" algn="l" defTabSz="1088078" rtl="0" eaLnBrk="1" latinLnBrk="0" hangingPunct="1">
                        <a:defRPr sz="2200" b="1" kern="1200">
                          <a:solidFill>
                            <a:schemeClr val="lt1"/>
                          </a:solidFill>
                          <a:latin typeface="Segoe UI"/>
                        </a:defRPr>
                      </a:lvl4pPr>
                      <a:lvl5pPr marL="2176156" algn="l" defTabSz="1088078" rtl="0" eaLnBrk="1" latinLnBrk="0" hangingPunct="1">
                        <a:defRPr sz="2200" b="1" kern="1200">
                          <a:solidFill>
                            <a:schemeClr val="lt1"/>
                          </a:solidFill>
                          <a:latin typeface="Segoe UI"/>
                        </a:defRPr>
                      </a:lvl5pPr>
                      <a:lvl6pPr marL="2720196" algn="l" defTabSz="1088078" rtl="0" eaLnBrk="1" latinLnBrk="0" hangingPunct="1">
                        <a:defRPr sz="2200" b="1" kern="1200">
                          <a:solidFill>
                            <a:schemeClr val="lt1"/>
                          </a:solidFill>
                          <a:latin typeface="Segoe UI"/>
                        </a:defRPr>
                      </a:lvl6pPr>
                      <a:lvl7pPr marL="3264234" algn="l" defTabSz="1088078" rtl="0" eaLnBrk="1" latinLnBrk="0" hangingPunct="1">
                        <a:defRPr sz="2200" b="1" kern="1200">
                          <a:solidFill>
                            <a:schemeClr val="lt1"/>
                          </a:solidFill>
                          <a:latin typeface="Segoe UI"/>
                        </a:defRPr>
                      </a:lvl7pPr>
                      <a:lvl8pPr marL="3808274" algn="l" defTabSz="1088078" rtl="0" eaLnBrk="1" latinLnBrk="0" hangingPunct="1">
                        <a:defRPr sz="2200" b="1" kern="1200">
                          <a:solidFill>
                            <a:schemeClr val="lt1"/>
                          </a:solidFill>
                          <a:latin typeface="Segoe UI"/>
                        </a:defRPr>
                      </a:lvl8pPr>
                      <a:lvl9pPr marL="4352314" algn="l" defTabSz="1088078" rtl="0" eaLnBrk="1" latinLnBrk="0" hangingPunct="1">
                        <a:defRPr sz="2200" b="1" kern="1200">
                          <a:solidFill>
                            <a:schemeClr val="lt1"/>
                          </a:solidFill>
                          <a:latin typeface="Segoe UI"/>
                        </a:defRPr>
                      </a:lvl9pPr>
                    </a:lstStyle>
                    <a:p>
                      <a:r>
                        <a:rPr lang="en-US" sz="1200" dirty="0"/>
                        <a:t>TO</a:t>
                      </a:r>
                      <a:endParaRPr lang="en-US" sz="1200" b="1" dirty="0">
                        <a:gradFill>
                          <a:gsLst>
                            <a:gs pos="0">
                              <a:schemeClr val="tx1"/>
                            </a:gs>
                            <a:gs pos="74000">
                              <a:schemeClr val="tx1"/>
                            </a:gs>
                          </a:gsLst>
                          <a:lin ang="5400000" scaled="1"/>
                        </a:gradFill>
                      </a:endParaRPr>
                    </a:p>
                  </a:txBody>
                  <a:tcPr marL="91427" marR="91427" marT="0" marB="0"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505050"/>
                    </a:solidFill>
                  </a:tcPr>
                </a:tc>
                <a:tc>
                  <a:txBody>
                    <a:bodyPr/>
                    <a:lstStyle>
                      <a:lvl1pPr marL="0" algn="l" defTabSz="1088078" rtl="0" eaLnBrk="1" latinLnBrk="0" hangingPunct="1">
                        <a:defRPr sz="2200" b="1" kern="1200">
                          <a:solidFill>
                            <a:schemeClr val="lt1"/>
                          </a:solidFill>
                          <a:latin typeface="Segoe UI"/>
                        </a:defRPr>
                      </a:lvl1pPr>
                      <a:lvl2pPr marL="544040" algn="l" defTabSz="1088078" rtl="0" eaLnBrk="1" latinLnBrk="0" hangingPunct="1">
                        <a:defRPr sz="2200" b="1" kern="1200">
                          <a:solidFill>
                            <a:schemeClr val="lt1"/>
                          </a:solidFill>
                          <a:latin typeface="Segoe UI"/>
                        </a:defRPr>
                      </a:lvl2pPr>
                      <a:lvl3pPr marL="1088078" algn="l" defTabSz="1088078" rtl="0" eaLnBrk="1" latinLnBrk="0" hangingPunct="1">
                        <a:defRPr sz="2200" b="1" kern="1200">
                          <a:solidFill>
                            <a:schemeClr val="lt1"/>
                          </a:solidFill>
                          <a:latin typeface="Segoe UI"/>
                        </a:defRPr>
                      </a:lvl3pPr>
                      <a:lvl4pPr marL="1632118" algn="l" defTabSz="1088078" rtl="0" eaLnBrk="1" latinLnBrk="0" hangingPunct="1">
                        <a:defRPr sz="2200" b="1" kern="1200">
                          <a:solidFill>
                            <a:schemeClr val="lt1"/>
                          </a:solidFill>
                          <a:latin typeface="Segoe UI"/>
                        </a:defRPr>
                      </a:lvl4pPr>
                      <a:lvl5pPr marL="2176156" algn="l" defTabSz="1088078" rtl="0" eaLnBrk="1" latinLnBrk="0" hangingPunct="1">
                        <a:defRPr sz="2200" b="1" kern="1200">
                          <a:solidFill>
                            <a:schemeClr val="lt1"/>
                          </a:solidFill>
                          <a:latin typeface="Segoe UI"/>
                        </a:defRPr>
                      </a:lvl5pPr>
                      <a:lvl6pPr marL="2720196" algn="l" defTabSz="1088078" rtl="0" eaLnBrk="1" latinLnBrk="0" hangingPunct="1">
                        <a:defRPr sz="2200" b="1" kern="1200">
                          <a:solidFill>
                            <a:schemeClr val="lt1"/>
                          </a:solidFill>
                          <a:latin typeface="Segoe UI"/>
                        </a:defRPr>
                      </a:lvl6pPr>
                      <a:lvl7pPr marL="3264234" algn="l" defTabSz="1088078" rtl="0" eaLnBrk="1" latinLnBrk="0" hangingPunct="1">
                        <a:defRPr sz="2200" b="1" kern="1200">
                          <a:solidFill>
                            <a:schemeClr val="lt1"/>
                          </a:solidFill>
                          <a:latin typeface="Segoe UI"/>
                        </a:defRPr>
                      </a:lvl7pPr>
                      <a:lvl8pPr marL="3808274" algn="l" defTabSz="1088078" rtl="0" eaLnBrk="1" latinLnBrk="0" hangingPunct="1">
                        <a:defRPr sz="2200" b="1" kern="1200">
                          <a:solidFill>
                            <a:schemeClr val="lt1"/>
                          </a:solidFill>
                          <a:latin typeface="Segoe UI"/>
                        </a:defRPr>
                      </a:lvl8pPr>
                      <a:lvl9pPr marL="4352314" algn="l" defTabSz="1088078" rtl="0" eaLnBrk="1" latinLnBrk="0" hangingPunct="1">
                        <a:defRPr sz="2200" b="1" kern="1200">
                          <a:solidFill>
                            <a:schemeClr val="lt1"/>
                          </a:solidFill>
                          <a:latin typeface="Segoe UI"/>
                        </a:defRPr>
                      </a:lvl9pPr>
                    </a:lstStyle>
                    <a:p>
                      <a:r>
                        <a:rPr lang="en-US" sz="1200" dirty="0"/>
                        <a:t>PROPERTY</a:t>
                      </a:r>
                      <a:endParaRPr lang="en-US" sz="1200" dirty="0">
                        <a:gradFill>
                          <a:gsLst>
                            <a:gs pos="0">
                              <a:schemeClr val="tx1"/>
                            </a:gs>
                            <a:gs pos="74000">
                              <a:schemeClr val="tx1"/>
                            </a:gs>
                          </a:gsLst>
                          <a:lin ang="5400000" scaled="1"/>
                        </a:gradFill>
                      </a:endParaRPr>
                    </a:p>
                  </a:txBody>
                  <a:tcPr marL="91427" marR="91427" marT="0" marB="0"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505050"/>
                    </a:solidFill>
                  </a:tcPr>
                </a:tc>
                <a:tc>
                  <a:txBody>
                    <a:bodyPr/>
                    <a:lstStyle>
                      <a:lvl1pPr marL="0" algn="l" defTabSz="1088078" rtl="0" eaLnBrk="1" latinLnBrk="0" hangingPunct="1">
                        <a:defRPr sz="2200" b="1" kern="1200">
                          <a:solidFill>
                            <a:schemeClr val="lt1"/>
                          </a:solidFill>
                          <a:latin typeface="Segoe UI"/>
                        </a:defRPr>
                      </a:lvl1pPr>
                      <a:lvl2pPr marL="544040" algn="l" defTabSz="1088078" rtl="0" eaLnBrk="1" latinLnBrk="0" hangingPunct="1">
                        <a:defRPr sz="2200" b="1" kern="1200">
                          <a:solidFill>
                            <a:schemeClr val="lt1"/>
                          </a:solidFill>
                          <a:latin typeface="Segoe UI"/>
                        </a:defRPr>
                      </a:lvl2pPr>
                      <a:lvl3pPr marL="1088078" algn="l" defTabSz="1088078" rtl="0" eaLnBrk="1" latinLnBrk="0" hangingPunct="1">
                        <a:defRPr sz="2200" b="1" kern="1200">
                          <a:solidFill>
                            <a:schemeClr val="lt1"/>
                          </a:solidFill>
                          <a:latin typeface="Segoe UI"/>
                        </a:defRPr>
                      </a:lvl3pPr>
                      <a:lvl4pPr marL="1632118" algn="l" defTabSz="1088078" rtl="0" eaLnBrk="1" latinLnBrk="0" hangingPunct="1">
                        <a:defRPr sz="2200" b="1" kern="1200">
                          <a:solidFill>
                            <a:schemeClr val="lt1"/>
                          </a:solidFill>
                          <a:latin typeface="Segoe UI"/>
                        </a:defRPr>
                      </a:lvl4pPr>
                      <a:lvl5pPr marL="2176156" algn="l" defTabSz="1088078" rtl="0" eaLnBrk="1" latinLnBrk="0" hangingPunct="1">
                        <a:defRPr sz="2200" b="1" kern="1200">
                          <a:solidFill>
                            <a:schemeClr val="lt1"/>
                          </a:solidFill>
                          <a:latin typeface="Segoe UI"/>
                        </a:defRPr>
                      </a:lvl5pPr>
                      <a:lvl6pPr marL="2720196" algn="l" defTabSz="1088078" rtl="0" eaLnBrk="1" latinLnBrk="0" hangingPunct="1">
                        <a:defRPr sz="2200" b="1" kern="1200">
                          <a:solidFill>
                            <a:schemeClr val="lt1"/>
                          </a:solidFill>
                          <a:latin typeface="Segoe UI"/>
                        </a:defRPr>
                      </a:lvl6pPr>
                      <a:lvl7pPr marL="3264234" algn="l" defTabSz="1088078" rtl="0" eaLnBrk="1" latinLnBrk="0" hangingPunct="1">
                        <a:defRPr sz="2200" b="1" kern="1200">
                          <a:solidFill>
                            <a:schemeClr val="lt1"/>
                          </a:solidFill>
                          <a:latin typeface="Segoe UI"/>
                        </a:defRPr>
                      </a:lvl7pPr>
                      <a:lvl8pPr marL="3808274" algn="l" defTabSz="1088078" rtl="0" eaLnBrk="1" latinLnBrk="0" hangingPunct="1">
                        <a:defRPr sz="2200" b="1" kern="1200">
                          <a:solidFill>
                            <a:schemeClr val="lt1"/>
                          </a:solidFill>
                          <a:latin typeface="Segoe UI"/>
                        </a:defRPr>
                      </a:lvl8pPr>
                      <a:lvl9pPr marL="4352314" algn="l" defTabSz="1088078" rtl="0" eaLnBrk="1" latinLnBrk="0" hangingPunct="1">
                        <a:defRPr sz="2200" b="1" kern="1200">
                          <a:solidFill>
                            <a:schemeClr val="lt1"/>
                          </a:solidFill>
                          <a:latin typeface="Segoe UI"/>
                        </a:defRPr>
                      </a:lvl9pPr>
                    </a:lstStyle>
                    <a:p>
                      <a:r>
                        <a:rPr lang="en-US" sz="1200" dirty="0"/>
                        <a:t>VALUE</a:t>
                      </a:r>
                      <a:endParaRPr lang="en-US" sz="1200" dirty="0">
                        <a:gradFill>
                          <a:gsLst>
                            <a:gs pos="0">
                              <a:schemeClr val="tx1"/>
                            </a:gs>
                            <a:gs pos="74000">
                              <a:schemeClr val="tx1"/>
                            </a:gs>
                          </a:gsLst>
                          <a:lin ang="5400000" scaled="1"/>
                        </a:gradFill>
                      </a:endParaRPr>
                    </a:p>
                  </a:txBody>
                  <a:tcPr marL="91427" marR="91427" marT="0" marB="0"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505050"/>
                    </a:solidFill>
                  </a:tcPr>
                </a:tc>
                <a:extLst>
                  <a:ext uri="{0D108BD9-81ED-4DB2-BD59-A6C34878D82A}">
                    <a16:rowId xmlns:a16="http://schemas.microsoft.com/office/drawing/2014/main" val="10000"/>
                  </a:ext>
                </a:extLst>
              </a:tr>
              <a:tr h="461750">
                <a:tc>
                  <a:txBody>
                    <a:bodyPr/>
                    <a:lstStyle>
                      <a:lvl1pPr marL="0" algn="l" defTabSz="1088078" rtl="0" eaLnBrk="1" latinLnBrk="0" hangingPunct="1">
                        <a:defRPr sz="2200" kern="1200">
                          <a:solidFill>
                            <a:schemeClr val="dk1"/>
                          </a:solidFill>
                          <a:latin typeface="Segoe UI"/>
                        </a:defRPr>
                      </a:lvl1pPr>
                      <a:lvl2pPr marL="544040" algn="l" defTabSz="1088078" rtl="0" eaLnBrk="1" latinLnBrk="0" hangingPunct="1">
                        <a:defRPr sz="2200" kern="1200">
                          <a:solidFill>
                            <a:schemeClr val="dk1"/>
                          </a:solidFill>
                          <a:latin typeface="Segoe UI"/>
                        </a:defRPr>
                      </a:lvl2pPr>
                      <a:lvl3pPr marL="1088078" algn="l" defTabSz="1088078" rtl="0" eaLnBrk="1" latinLnBrk="0" hangingPunct="1">
                        <a:defRPr sz="2200" kern="1200">
                          <a:solidFill>
                            <a:schemeClr val="dk1"/>
                          </a:solidFill>
                          <a:latin typeface="Segoe UI"/>
                        </a:defRPr>
                      </a:lvl3pPr>
                      <a:lvl4pPr marL="1632118" algn="l" defTabSz="1088078" rtl="0" eaLnBrk="1" latinLnBrk="0" hangingPunct="1">
                        <a:defRPr sz="2200" kern="1200">
                          <a:solidFill>
                            <a:schemeClr val="dk1"/>
                          </a:solidFill>
                          <a:latin typeface="Segoe UI"/>
                        </a:defRPr>
                      </a:lvl4pPr>
                      <a:lvl5pPr marL="2176156" algn="l" defTabSz="1088078" rtl="0" eaLnBrk="1" latinLnBrk="0" hangingPunct="1">
                        <a:defRPr sz="2200" kern="1200">
                          <a:solidFill>
                            <a:schemeClr val="dk1"/>
                          </a:solidFill>
                          <a:latin typeface="Segoe UI"/>
                        </a:defRPr>
                      </a:lvl5pPr>
                      <a:lvl6pPr marL="2720196" algn="l" defTabSz="1088078" rtl="0" eaLnBrk="1" latinLnBrk="0" hangingPunct="1">
                        <a:defRPr sz="2200" kern="1200">
                          <a:solidFill>
                            <a:schemeClr val="dk1"/>
                          </a:solidFill>
                          <a:latin typeface="Segoe UI"/>
                        </a:defRPr>
                      </a:lvl6pPr>
                      <a:lvl7pPr marL="3264234" algn="l" defTabSz="1088078" rtl="0" eaLnBrk="1" latinLnBrk="0" hangingPunct="1">
                        <a:defRPr sz="2200" kern="1200">
                          <a:solidFill>
                            <a:schemeClr val="dk1"/>
                          </a:solidFill>
                          <a:latin typeface="Segoe UI"/>
                        </a:defRPr>
                      </a:lvl7pPr>
                      <a:lvl8pPr marL="3808274" algn="l" defTabSz="1088078" rtl="0" eaLnBrk="1" latinLnBrk="0" hangingPunct="1">
                        <a:defRPr sz="2200" kern="1200">
                          <a:solidFill>
                            <a:schemeClr val="dk1"/>
                          </a:solidFill>
                          <a:latin typeface="Segoe UI"/>
                        </a:defRPr>
                      </a:lvl8pPr>
                      <a:lvl9pPr marL="4352314" algn="l" defTabSz="1088078" rtl="0" eaLnBrk="1" latinLnBrk="0" hangingPunct="1">
                        <a:defRPr sz="2200" kern="1200">
                          <a:solidFill>
                            <a:schemeClr val="dk1"/>
                          </a:solidFill>
                          <a:latin typeface="Segoe UI"/>
                        </a:defRPr>
                      </a:lvl9pPr>
                    </a:lstStyle>
                    <a:p>
                      <a:r>
                        <a:rPr lang="en-US" sz="1200" dirty="0"/>
                        <a:t>Alex</a:t>
                      </a:r>
                      <a:endParaRPr lang="en-US" sz="1200" dirty="0">
                        <a:solidFill>
                          <a:schemeClr val="tx1"/>
                        </a:solidFill>
                      </a:endParaRPr>
                    </a:p>
                  </a:txBody>
                  <a:tcPr marL="91427" marR="91427" marT="0" marB="0"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505050">
                        <a:tint val="40000"/>
                      </a:srgbClr>
                    </a:solidFill>
                  </a:tcPr>
                </a:tc>
                <a:tc>
                  <a:txBody>
                    <a:bodyPr/>
                    <a:lstStyle>
                      <a:lvl1pPr marL="0" algn="l" defTabSz="1088078" rtl="0" eaLnBrk="1" latinLnBrk="0" hangingPunct="1">
                        <a:defRPr sz="2200" kern="1200">
                          <a:solidFill>
                            <a:schemeClr val="dk1"/>
                          </a:solidFill>
                          <a:latin typeface="Segoe UI"/>
                        </a:defRPr>
                      </a:lvl1pPr>
                      <a:lvl2pPr marL="544040" algn="l" defTabSz="1088078" rtl="0" eaLnBrk="1" latinLnBrk="0" hangingPunct="1">
                        <a:defRPr sz="2200" kern="1200">
                          <a:solidFill>
                            <a:schemeClr val="dk1"/>
                          </a:solidFill>
                          <a:latin typeface="Segoe UI"/>
                        </a:defRPr>
                      </a:lvl2pPr>
                      <a:lvl3pPr marL="1088078" algn="l" defTabSz="1088078" rtl="0" eaLnBrk="1" latinLnBrk="0" hangingPunct="1">
                        <a:defRPr sz="2200" kern="1200">
                          <a:solidFill>
                            <a:schemeClr val="dk1"/>
                          </a:solidFill>
                          <a:latin typeface="Segoe UI"/>
                        </a:defRPr>
                      </a:lvl3pPr>
                      <a:lvl4pPr marL="1632118" algn="l" defTabSz="1088078" rtl="0" eaLnBrk="1" latinLnBrk="0" hangingPunct="1">
                        <a:defRPr sz="2200" kern="1200">
                          <a:solidFill>
                            <a:schemeClr val="dk1"/>
                          </a:solidFill>
                          <a:latin typeface="Segoe UI"/>
                        </a:defRPr>
                      </a:lvl4pPr>
                      <a:lvl5pPr marL="2176156" algn="l" defTabSz="1088078" rtl="0" eaLnBrk="1" latinLnBrk="0" hangingPunct="1">
                        <a:defRPr sz="2200" kern="1200">
                          <a:solidFill>
                            <a:schemeClr val="dk1"/>
                          </a:solidFill>
                          <a:latin typeface="Segoe UI"/>
                        </a:defRPr>
                      </a:lvl5pPr>
                      <a:lvl6pPr marL="2720196" algn="l" defTabSz="1088078" rtl="0" eaLnBrk="1" latinLnBrk="0" hangingPunct="1">
                        <a:defRPr sz="2200" kern="1200">
                          <a:solidFill>
                            <a:schemeClr val="dk1"/>
                          </a:solidFill>
                          <a:latin typeface="Segoe UI"/>
                        </a:defRPr>
                      </a:lvl6pPr>
                      <a:lvl7pPr marL="3264234" algn="l" defTabSz="1088078" rtl="0" eaLnBrk="1" latinLnBrk="0" hangingPunct="1">
                        <a:defRPr sz="2200" kern="1200">
                          <a:solidFill>
                            <a:schemeClr val="dk1"/>
                          </a:solidFill>
                          <a:latin typeface="Segoe UI"/>
                        </a:defRPr>
                      </a:lvl7pPr>
                      <a:lvl8pPr marL="3808274" algn="l" defTabSz="1088078" rtl="0" eaLnBrk="1" latinLnBrk="0" hangingPunct="1">
                        <a:defRPr sz="2200" kern="1200">
                          <a:solidFill>
                            <a:schemeClr val="dk1"/>
                          </a:solidFill>
                          <a:latin typeface="Segoe UI"/>
                        </a:defRPr>
                      </a:lvl8pPr>
                      <a:lvl9pPr marL="4352314" algn="l" defTabSz="1088078" rtl="0" eaLnBrk="1" latinLnBrk="0" hangingPunct="1">
                        <a:defRPr sz="2200" kern="1200">
                          <a:solidFill>
                            <a:schemeClr val="dk1"/>
                          </a:solidFill>
                          <a:latin typeface="Segoe UI"/>
                        </a:defRPr>
                      </a:lvl9pPr>
                    </a:lstStyle>
                    <a:p>
                      <a:r>
                        <a:rPr lang="en-US" sz="1200" dirty="0"/>
                        <a:t>Katie</a:t>
                      </a:r>
                      <a:endParaRPr lang="en-US" sz="1200" dirty="0">
                        <a:solidFill>
                          <a:schemeClr val="tx1"/>
                        </a:solidFill>
                      </a:endParaRPr>
                    </a:p>
                  </a:txBody>
                  <a:tcPr marL="91427" marR="91427" marT="0" marB="0"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505050">
                        <a:tint val="40000"/>
                      </a:srgbClr>
                    </a:solidFill>
                  </a:tcPr>
                </a:tc>
                <a:tc>
                  <a:txBody>
                    <a:bodyPr/>
                    <a:lstStyle>
                      <a:lvl1pPr marL="0" algn="l" defTabSz="1088078" rtl="0" eaLnBrk="1" latinLnBrk="0" hangingPunct="1">
                        <a:defRPr sz="2200" kern="1200">
                          <a:solidFill>
                            <a:schemeClr val="dk1"/>
                          </a:solidFill>
                          <a:latin typeface="Segoe UI"/>
                        </a:defRPr>
                      </a:lvl1pPr>
                      <a:lvl2pPr marL="544040" algn="l" defTabSz="1088078" rtl="0" eaLnBrk="1" latinLnBrk="0" hangingPunct="1">
                        <a:defRPr sz="2200" kern="1200">
                          <a:solidFill>
                            <a:schemeClr val="dk1"/>
                          </a:solidFill>
                          <a:latin typeface="Segoe UI"/>
                        </a:defRPr>
                      </a:lvl2pPr>
                      <a:lvl3pPr marL="1088078" algn="l" defTabSz="1088078" rtl="0" eaLnBrk="1" latinLnBrk="0" hangingPunct="1">
                        <a:defRPr sz="2200" kern="1200">
                          <a:solidFill>
                            <a:schemeClr val="dk1"/>
                          </a:solidFill>
                          <a:latin typeface="Segoe UI"/>
                        </a:defRPr>
                      </a:lvl3pPr>
                      <a:lvl4pPr marL="1632118" algn="l" defTabSz="1088078" rtl="0" eaLnBrk="1" latinLnBrk="0" hangingPunct="1">
                        <a:defRPr sz="2200" kern="1200">
                          <a:solidFill>
                            <a:schemeClr val="dk1"/>
                          </a:solidFill>
                          <a:latin typeface="Segoe UI"/>
                        </a:defRPr>
                      </a:lvl4pPr>
                      <a:lvl5pPr marL="2176156" algn="l" defTabSz="1088078" rtl="0" eaLnBrk="1" latinLnBrk="0" hangingPunct="1">
                        <a:defRPr sz="2200" kern="1200">
                          <a:solidFill>
                            <a:schemeClr val="dk1"/>
                          </a:solidFill>
                          <a:latin typeface="Segoe UI"/>
                        </a:defRPr>
                      </a:lvl5pPr>
                      <a:lvl6pPr marL="2720196" algn="l" defTabSz="1088078" rtl="0" eaLnBrk="1" latinLnBrk="0" hangingPunct="1">
                        <a:defRPr sz="2200" kern="1200">
                          <a:solidFill>
                            <a:schemeClr val="dk1"/>
                          </a:solidFill>
                          <a:latin typeface="Segoe UI"/>
                        </a:defRPr>
                      </a:lvl6pPr>
                      <a:lvl7pPr marL="3264234" algn="l" defTabSz="1088078" rtl="0" eaLnBrk="1" latinLnBrk="0" hangingPunct="1">
                        <a:defRPr sz="2200" kern="1200">
                          <a:solidFill>
                            <a:schemeClr val="dk1"/>
                          </a:solidFill>
                          <a:latin typeface="Segoe UI"/>
                        </a:defRPr>
                      </a:lvl7pPr>
                      <a:lvl8pPr marL="3808274" algn="l" defTabSz="1088078" rtl="0" eaLnBrk="1" latinLnBrk="0" hangingPunct="1">
                        <a:defRPr sz="2200" kern="1200">
                          <a:solidFill>
                            <a:schemeClr val="dk1"/>
                          </a:solidFill>
                          <a:latin typeface="Segoe UI"/>
                        </a:defRPr>
                      </a:lvl8pPr>
                      <a:lvl9pPr marL="4352314" algn="l" defTabSz="1088078" rtl="0" eaLnBrk="1" latinLnBrk="0" hangingPunct="1">
                        <a:defRPr sz="2200" kern="1200">
                          <a:solidFill>
                            <a:schemeClr val="dk1"/>
                          </a:solidFill>
                          <a:latin typeface="Segoe UI"/>
                        </a:defRPr>
                      </a:lvl9pPr>
                    </a:lstStyle>
                    <a:p>
                      <a:r>
                        <a:rPr lang="en-US" sz="1200" dirty="0"/>
                        <a:t>Payment</a:t>
                      </a:r>
                      <a:endParaRPr lang="en-US" sz="1200" dirty="0">
                        <a:solidFill>
                          <a:schemeClr val="tx1"/>
                        </a:solidFill>
                      </a:endParaRPr>
                    </a:p>
                  </a:txBody>
                  <a:tcPr marL="91427" marR="91427" marT="0" marB="0"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505050">
                        <a:tint val="40000"/>
                      </a:srgbClr>
                    </a:solidFill>
                  </a:tcPr>
                </a:tc>
                <a:tc>
                  <a:txBody>
                    <a:bodyPr/>
                    <a:lstStyle>
                      <a:lvl1pPr marL="0" algn="l" defTabSz="1088078" rtl="0" eaLnBrk="1" latinLnBrk="0" hangingPunct="1">
                        <a:defRPr sz="2200" kern="1200">
                          <a:solidFill>
                            <a:schemeClr val="dk1"/>
                          </a:solidFill>
                          <a:latin typeface="Segoe UI"/>
                        </a:defRPr>
                      </a:lvl1pPr>
                      <a:lvl2pPr marL="544040" algn="l" defTabSz="1088078" rtl="0" eaLnBrk="1" latinLnBrk="0" hangingPunct="1">
                        <a:defRPr sz="2200" kern="1200">
                          <a:solidFill>
                            <a:schemeClr val="dk1"/>
                          </a:solidFill>
                          <a:latin typeface="Segoe UI"/>
                        </a:defRPr>
                      </a:lvl2pPr>
                      <a:lvl3pPr marL="1088078" algn="l" defTabSz="1088078" rtl="0" eaLnBrk="1" latinLnBrk="0" hangingPunct="1">
                        <a:defRPr sz="2200" kern="1200">
                          <a:solidFill>
                            <a:schemeClr val="dk1"/>
                          </a:solidFill>
                          <a:latin typeface="Segoe UI"/>
                        </a:defRPr>
                      </a:lvl3pPr>
                      <a:lvl4pPr marL="1632118" algn="l" defTabSz="1088078" rtl="0" eaLnBrk="1" latinLnBrk="0" hangingPunct="1">
                        <a:defRPr sz="2200" kern="1200">
                          <a:solidFill>
                            <a:schemeClr val="dk1"/>
                          </a:solidFill>
                          <a:latin typeface="Segoe UI"/>
                        </a:defRPr>
                      </a:lvl4pPr>
                      <a:lvl5pPr marL="2176156" algn="l" defTabSz="1088078" rtl="0" eaLnBrk="1" latinLnBrk="0" hangingPunct="1">
                        <a:defRPr sz="2200" kern="1200">
                          <a:solidFill>
                            <a:schemeClr val="dk1"/>
                          </a:solidFill>
                          <a:latin typeface="Segoe UI"/>
                        </a:defRPr>
                      </a:lvl5pPr>
                      <a:lvl6pPr marL="2720196" algn="l" defTabSz="1088078" rtl="0" eaLnBrk="1" latinLnBrk="0" hangingPunct="1">
                        <a:defRPr sz="2200" kern="1200">
                          <a:solidFill>
                            <a:schemeClr val="dk1"/>
                          </a:solidFill>
                          <a:latin typeface="Segoe UI"/>
                        </a:defRPr>
                      </a:lvl6pPr>
                      <a:lvl7pPr marL="3264234" algn="l" defTabSz="1088078" rtl="0" eaLnBrk="1" latinLnBrk="0" hangingPunct="1">
                        <a:defRPr sz="2200" kern="1200">
                          <a:solidFill>
                            <a:schemeClr val="dk1"/>
                          </a:solidFill>
                          <a:latin typeface="Segoe UI"/>
                        </a:defRPr>
                      </a:lvl7pPr>
                      <a:lvl8pPr marL="3808274" algn="l" defTabSz="1088078" rtl="0" eaLnBrk="1" latinLnBrk="0" hangingPunct="1">
                        <a:defRPr sz="2200" kern="1200">
                          <a:solidFill>
                            <a:schemeClr val="dk1"/>
                          </a:solidFill>
                          <a:latin typeface="Segoe UI"/>
                        </a:defRPr>
                      </a:lvl8pPr>
                      <a:lvl9pPr marL="4352314" algn="l" defTabSz="1088078" rtl="0" eaLnBrk="1" latinLnBrk="0" hangingPunct="1">
                        <a:defRPr sz="2200" kern="1200">
                          <a:solidFill>
                            <a:schemeClr val="dk1"/>
                          </a:solidFill>
                          <a:latin typeface="Segoe UI"/>
                        </a:defRPr>
                      </a:lvl9pPr>
                    </a:lstStyle>
                    <a:p>
                      <a:r>
                        <a:rPr lang="en-US" sz="1200" dirty="0"/>
                        <a:t>$500</a:t>
                      </a:r>
                      <a:endParaRPr lang="en-US" sz="1200" dirty="0">
                        <a:solidFill>
                          <a:schemeClr val="tx1"/>
                        </a:solidFill>
                      </a:endParaRPr>
                    </a:p>
                  </a:txBody>
                  <a:tcPr marL="91427" marR="91427" marT="0" marB="0"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505050">
                        <a:tint val="40000"/>
                      </a:srgbClr>
                    </a:solidFill>
                  </a:tcPr>
                </a:tc>
                <a:extLst>
                  <a:ext uri="{0D108BD9-81ED-4DB2-BD59-A6C34878D82A}">
                    <a16:rowId xmlns:a16="http://schemas.microsoft.com/office/drawing/2014/main" val="10001"/>
                  </a:ext>
                </a:extLst>
              </a:tr>
            </a:tbl>
          </a:graphicData>
        </a:graphic>
      </p:graphicFrame>
      <p:grpSp>
        <p:nvGrpSpPr>
          <p:cNvPr id="22" name="Group 23"/>
          <p:cNvGrpSpPr/>
          <p:nvPr/>
        </p:nvGrpSpPr>
        <p:grpSpPr>
          <a:xfrm>
            <a:off x="8602399" y="3486898"/>
            <a:ext cx="1893470" cy="2281705"/>
            <a:chOff x="2415043" y="3767295"/>
            <a:chExt cx="1856512" cy="2237169"/>
          </a:xfrm>
        </p:grpSpPr>
        <p:sp>
          <p:nvSpPr>
            <p:cNvPr id="23" name="Rectangle 24"/>
            <p:cNvSpPr/>
            <p:nvPr/>
          </p:nvSpPr>
          <p:spPr bwMode="auto">
            <a:xfrm>
              <a:off x="2415043" y="3767295"/>
              <a:ext cx="1856512" cy="2217376"/>
            </a:xfrm>
            <a:prstGeom prst="rect">
              <a:avLst/>
            </a:prstGeom>
            <a:solidFill>
              <a:srgbClr val="0072C6">
                <a:lumMod val="20000"/>
                <a:lumOff val="80000"/>
              </a:srgbClr>
            </a:solidFill>
            <a:ln w="9525" cap="flat" cmpd="sng" algn="ctr">
              <a:solidFill>
                <a:srgbClr val="969696"/>
              </a:solidFill>
              <a:prstDash val="solid"/>
              <a:round/>
              <a:headEnd type="none" w="med" len="med"/>
              <a:tailEnd type="none" w="med" len="med"/>
            </a:ln>
            <a:effectLst/>
          </p:spPr>
          <p:txBody>
            <a:bodyPr vert="horz" wrap="square" lIns="93260" tIns="93260" rIns="93260" bIns="93260" numCol="1" rtlCol="0" anchor="t" anchorCtr="0" compatLnSpc="1">
              <a:prstTxWarp prst="textNoShape">
                <a:avLst/>
              </a:prstTxWarp>
              <a:noAutofit/>
            </a:bodyPr>
            <a:lstStyle/>
            <a:p>
              <a:pPr algn="ctr" defTabSz="906691" fontAlgn="base">
                <a:defRPr/>
              </a:pPr>
              <a:r>
                <a:rPr lang="en-US" sz="1836" kern="0" dirty="0">
                  <a:solidFill>
                    <a:srgbClr val="505050"/>
                  </a:solidFill>
                </a:rPr>
                <a:t>Transaction</a:t>
              </a:r>
            </a:p>
            <a:p>
              <a:pPr defTabSz="906691" fontAlgn="base">
                <a:defRPr/>
              </a:pPr>
              <a:r>
                <a:rPr lang="en-US" sz="1428" kern="0" dirty="0">
                  <a:solidFill>
                    <a:srgbClr val="505050"/>
                  </a:solidFill>
                </a:rPr>
                <a:t>From: Alex (0xf5e…)</a:t>
              </a:r>
            </a:p>
            <a:p>
              <a:pPr defTabSz="906691" fontAlgn="base">
                <a:defRPr/>
              </a:pPr>
              <a:r>
                <a:rPr lang="en-US" sz="1428" kern="0" dirty="0">
                  <a:solidFill>
                    <a:srgbClr val="505050"/>
                  </a:solidFill>
                </a:rPr>
                <a:t>To: Katie (0x992…)</a:t>
              </a:r>
            </a:p>
            <a:p>
              <a:pPr defTabSz="906691" fontAlgn="base">
                <a:defRPr/>
              </a:pPr>
              <a:r>
                <a:rPr lang="en-US" sz="1428" kern="0" dirty="0">
                  <a:solidFill>
                    <a:srgbClr val="505050"/>
                  </a:solidFill>
                </a:rPr>
                <a:t>Amount: 500</a:t>
              </a:r>
            </a:p>
            <a:p>
              <a:pPr defTabSz="906691" fontAlgn="base">
                <a:defRPr/>
              </a:pPr>
              <a:endParaRPr lang="en-US" sz="1428" kern="0" dirty="0">
                <a:solidFill>
                  <a:srgbClr val="505050"/>
                </a:solidFill>
              </a:endParaRPr>
            </a:p>
            <a:p>
              <a:pPr defTabSz="906691" fontAlgn="base">
                <a:defRPr/>
              </a:pPr>
              <a:r>
                <a:rPr lang="en-US" sz="1428" kern="0" dirty="0">
                  <a:solidFill>
                    <a:srgbClr val="505050"/>
                  </a:solidFill>
                </a:rPr>
                <a:t>Inputs: 0x56e…, 0x987…</a:t>
              </a:r>
            </a:p>
            <a:p>
              <a:pPr defTabSz="906691" fontAlgn="base">
                <a:defRPr/>
              </a:pPr>
              <a:endParaRPr lang="en-US" sz="1428" kern="0" dirty="0">
                <a:solidFill>
                  <a:srgbClr val="505050"/>
                </a:solidFill>
              </a:endParaRPr>
            </a:p>
          </p:txBody>
        </p:sp>
        <p:sp>
          <p:nvSpPr>
            <p:cNvPr id="24" name="TextBox 34"/>
            <p:cNvSpPr txBox="1"/>
            <p:nvPr/>
          </p:nvSpPr>
          <p:spPr>
            <a:xfrm>
              <a:off x="2433503" y="5535361"/>
              <a:ext cx="1828800" cy="469103"/>
            </a:xfrm>
            <a:prstGeom prst="rect">
              <a:avLst/>
            </a:prstGeom>
            <a:solidFill>
              <a:srgbClr val="7030A0"/>
            </a:solidFill>
            <a:ln w="25400" cap="flat" cmpd="sng" algn="ctr">
              <a:solidFill>
                <a:srgbClr val="969696">
                  <a:shade val="50000"/>
                </a:srgbClr>
              </a:solidFill>
              <a:prstDash val="solid"/>
            </a:ln>
            <a:effectLst/>
          </p:spPr>
          <p:txBody>
            <a:bodyPr wrap="square" rtlCol="0">
              <a:spAutoFit/>
            </a:bodyPr>
            <a:lstStyle/>
            <a:p>
              <a:pPr defTabSz="932597">
                <a:defRPr/>
              </a:pPr>
              <a:r>
                <a:rPr lang="en-US" sz="1224" kern="0" dirty="0">
                  <a:solidFill>
                    <a:srgbClr val="FFFFFF"/>
                  </a:solidFill>
                  <a:latin typeface="Segoe UI"/>
                </a:rPr>
                <a:t>Digital signature 0x23e423s3234</a:t>
              </a:r>
              <a:r>
                <a:rPr lang="is-IS" sz="1224" kern="0" dirty="0">
                  <a:solidFill>
                    <a:srgbClr val="FFFFFF"/>
                  </a:solidFill>
                  <a:latin typeface="Segoe UI"/>
                </a:rPr>
                <a:t>…</a:t>
              </a:r>
            </a:p>
          </p:txBody>
        </p:sp>
      </p:grpSp>
      <p:grpSp>
        <p:nvGrpSpPr>
          <p:cNvPr id="25" name="Group 23"/>
          <p:cNvGrpSpPr/>
          <p:nvPr/>
        </p:nvGrpSpPr>
        <p:grpSpPr>
          <a:xfrm>
            <a:off x="3186835" y="3346565"/>
            <a:ext cx="1893470" cy="2281705"/>
            <a:chOff x="2415043" y="3767295"/>
            <a:chExt cx="1856512" cy="2237169"/>
          </a:xfrm>
        </p:grpSpPr>
        <p:sp>
          <p:nvSpPr>
            <p:cNvPr id="26" name="Rectangle 24"/>
            <p:cNvSpPr/>
            <p:nvPr/>
          </p:nvSpPr>
          <p:spPr bwMode="auto">
            <a:xfrm>
              <a:off x="2415043" y="3767295"/>
              <a:ext cx="1856512" cy="2217376"/>
            </a:xfrm>
            <a:prstGeom prst="rect">
              <a:avLst/>
            </a:prstGeom>
            <a:solidFill>
              <a:srgbClr val="0072C6">
                <a:lumMod val="20000"/>
                <a:lumOff val="80000"/>
              </a:srgbClr>
            </a:solidFill>
            <a:ln w="9525" cap="flat" cmpd="sng" algn="ctr">
              <a:solidFill>
                <a:srgbClr val="969696"/>
              </a:solidFill>
              <a:prstDash val="solid"/>
              <a:round/>
              <a:headEnd type="none" w="med" len="med"/>
              <a:tailEnd type="none" w="med" len="med"/>
            </a:ln>
            <a:effectLst/>
          </p:spPr>
          <p:txBody>
            <a:bodyPr vert="horz" wrap="square" lIns="93260" tIns="93260" rIns="93260" bIns="93260" numCol="1" rtlCol="0" anchor="t" anchorCtr="0" compatLnSpc="1">
              <a:prstTxWarp prst="textNoShape">
                <a:avLst/>
              </a:prstTxWarp>
              <a:noAutofit/>
            </a:bodyPr>
            <a:lstStyle/>
            <a:p>
              <a:pPr algn="ctr" defTabSz="906691" fontAlgn="base">
                <a:defRPr/>
              </a:pPr>
              <a:r>
                <a:rPr lang="en-US" sz="1836" kern="0" dirty="0">
                  <a:solidFill>
                    <a:srgbClr val="505050"/>
                  </a:solidFill>
                </a:rPr>
                <a:t>Transaction</a:t>
              </a:r>
            </a:p>
            <a:p>
              <a:pPr defTabSz="906691" fontAlgn="base">
                <a:defRPr/>
              </a:pPr>
              <a:r>
                <a:rPr lang="en-US" sz="1428" kern="0" dirty="0">
                  <a:solidFill>
                    <a:srgbClr val="505050"/>
                  </a:solidFill>
                </a:rPr>
                <a:t>From: Garth (0xas2…)</a:t>
              </a:r>
            </a:p>
            <a:p>
              <a:pPr defTabSz="906691" fontAlgn="base">
                <a:defRPr/>
              </a:pPr>
              <a:r>
                <a:rPr lang="en-US" sz="1428" kern="0" dirty="0">
                  <a:solidFill>
                    <a:srgbClr val="505050"/>
                  </a:solidFill>
                </a:rPr>
                <a:t>To: Alex (0xf5e…)</a:t>
              </a:r>
            </a:p>
            <a:p>
              <a:pPr defTabSz="906691" fontAlgn="base">
                <a:defRPr/>
              </a:pPr>
              <a:r>
                <a:rPr lang="en-US" sz="1428" kern="0" dirty="0">
                  <a:solidFill>
                    <a:srgbClr val="505050"/>
                  </a:solidFill>
                </a:rPr>
                <a:t>Amount: 200</a:t>
              </a:r>
            </a:p>
            <a:p>
              <a:pPr defTabSz="906691" fontAlgn="base">
                <a:defRPr/>
              </a:pPr>
              <a:endParaRPr lang="en-US" sz="1428" kern="0" dirty="0">
                <a:solidFill>
                  <a:srgbClr val="505050"/>
                </a:solidFill>
              </a:endParaRPr>
            </a:p>
            <a:p>
              <a:pPr defTabSz="906691" fontAlgn="base">
                <a:defRPr/>
              </a:pPr>
              <a:r>
                <a:rPr lang="en-US" sz="1428" kern="0" dirty="0">
                  <a:solidFill>
                    <a:srgbClr val="505050"/>
                  </a:solidFill>
                </a:rPr>
                <a:t>Inputs: 0xtd6…, 0xj7d…</a:t>
              </a:r>
            </a:p>
            <a:p>
              <a:pPr defTabSz="906691" fontAlgn="base">
                <a:defRPr/>
              </a:pPr>
              <a:endParaRPr lang="en-US" sz="1428" kern="0" dirty="0">
                <a:solidFill>
                  <a:srgbClr val="505050"/>
                </a:solidFill>
              </a:endParaRPr>
            </a:p>
          </p:txBody>
        </p:sp>
        <p:sp>
          <p:nvSpPr>
            <p:cNvPr id="27" name="TextBox 34"/>
            <p:cNvSpPr txBox="1"/>
            <p:nvPr/>
          </p:nvSpPr>
          <p:spPr>
            <a:xfrm>
              <a:off x="2433503" y="5535361"/>
              <a:ext cx="1828800" cy="469103"/>
            </a:xfrm>
            <a:prstGeom prst="rect">
              <a:avLst/>
            </a:prstGeom>
            <a:solidFill>
              <a:srgbClr val="7030A0"/>
            </a:solidFill>
            <a:ln w="25400" cap="flat" cmpd="sng" algn="ctr">
              <a:solidFill>
                <a:srgbClr val="969696">
                  <a:shade val="50000"/>
                </a:srgbClr>
              </a:solidFill>
              <a:prstDash val="solid"/>
            </a:ln>
            <a:effectLst/>
          </p:spPr>
          <p:txBody>
            <a:bodyPr wrap="square" rtlCol="0">
              <a:spAutoFit/>
            </a:bodyPr>
            <a:lstStyle/>
            <a:p>
              <a:pPr defTabSz="932597">
                <a:defRPr/>
              </a:pPr>
              <a:r>
                <a:rPr lang="en-US" sz="1224" kern="0" dirty="0">
                  <a:solidFill>
                    <a:srgbClr val="FFFFFF"/>
                  </a:solidFill>
                  <a:latin typeface="Segoe UI"/>
                </a:rPr>
                <a:t>Digital signature 0x56e</a:t>
              </a:r>
              <a:r>
                <a:rPr lang="is-IS" sz="1224" kern="0" dirty="0">
                  <a:solidFill>
                    <a:srgbClr val="FFFFFF"/>
                  </a:solidFill>
                  <a:latin typeface="Segoe UI"/>
                </a:rPr>
                <a:t>…</a:t>
              </a:r>
            </a:p>
          </p:txBody>
        </p:sp>
      </p:grpSp>
      <p:grpSp>
        <p:nvGrpSpPr>
          <p:cNvPr id="28" name="Group 23"/>
          <p:cNvGrpSpPr/>
          <p:nvPr/>
        </p:nvGrpSpPr>
        <p:grpSpPr>
          <a:xfrm>
            <a:off x="871139" y="4450016"/>
            <a:ext cx="1893470" cy="2281705"/>
            <a:chOff x="2415043" y="3767295"/>
            <a:chExt cx="1856512" cy="2237169"/>
          </a:xfrm>
        </p:grpSpPr>
        <p:sp>
          <p:nvSpPr>
            <p:cNvPr id="29" name="Rectangle 24"/>
            <p:cNvSpPr/>
            <p:nvPr/>
          </p:nvSpPr>
          <p:spPr bwMode="auto">
            <a:xfrm>
              <a:off x="2415043" y="3767295"/>
              <a:ext cx="1856512" cy="2217376"/>
            </a:xfrm>
            <a:prstGeom prst="rect">
              <a:avLst/>
            </a:prstGeom>
            <a:solidFill>
              <a:srgbClr val="0072C6">
                <a:lumMod val="20000"/>
                <a:lumOff val="80000"/>
              </a:srgbClr>
            </a:solidFill>
            <a:ln w="9525" cap="flat" cmpd="sng" algn="ctr">
              <a:solidFill>
                <a:srgbClr val="969696"/>
              </a:solidFill>
              <a:prstDash val="solid"/>
              <a:round/>
              <a:headEnd type="none" w="med" len="med"/>
              <a:tailEnd type="none" w="med" len="med"/>
            </a:ln>
            <a:effectLst/>
          </p:spPr>
          <p:txBody>
            <a:bodyPr vert="horz" wrap="square" lIns="93260" tIns="93260" rIns="93260" bIns="93260" numCol="1" rtlCol="0" anchor="t" anchorCtr="0" compatLnSpc="1">
              <a:prstTxWarp prst="textNoShape">
                <a:avLst/>
              </a:prstTxWarp>
              <a:noAutofit/>
            </a:bodyPr>
            <a:lstStyle/>
            <a:p>
              <a:pPr algn="ctr" defTabSz="906691" fontAlgn="base">
                <a:defRPr/>
              </a:pPr>
              <a:r>
                <a:rPr lang="en-US" sz="1836" kern="0" dirty="0">
                  <a:solidFill>
                    <a:srgbClr val="505050"/>
                  </a:solidFill>
                </a:rPr>
                <a:t>Transaction</a:t>
              </a:r>
            </a:p>
            <a:p>
              <a:pPr defTabSz="906691" fontAlgn="base">
                <a:defRPr/>
              </a:pPr>
              <a:r>
                <a:rPr lang="en-US" sz="1428" kern="0" dirty="0">
                  <a:solidFill>
                    <a:srgbClr val="505050"/>
                  </a:solidFill>
                </a:rPr>
                <a:t>From: Sally (0xkj5…)</a:t>
              </a:r>
            </a:p>
            <a:p>
              <a:pPr defTabSz="906691" fontAlgn="base">
                <a:defRPr/>
              </a:pPr>
              <a:r>
                <a:rPr lang="en-US" sz="1428" kern="0" dirty="0">
                  <a:solidFill>
                    <a:srgbClr val="505050"/>
                  </a:solidFill>
                </a:rPr>
                <a:t>To: Alex (0xf5e…)</a:t>
              </a:r>
            </a:p>
            <a:p>
              <a:pPr defTabSz="906691" fontAlgn="base">
                <a:defRPr/>
              </a:pPr>
              <a:r>
                <a:rPr lang="en-US" sz="1428" kern="0" dirty="0">
                  <a:solidFill>
                    <a:srgbClr val="505050"/>
                  </a:solidFill>
                </a:rPr>
                <a:t>Amount: 300</a:t>
              </a:r>
            </a:p>
            <a:p>
              <a:pPr defTabSz="906691" fontAlgn="base">
                <a:defRPr/>
              </a:pPr>
              <a:endParaRPr lang="en-US" sz="1428" kern="0" dirty="0">
                <a:solidFill>
                  <a:srgbClr val="505050"/>
                </a:solidFill>
              </a:endParaRPr>
            </a:p>
            <a:p>
              <a:pPr defTabSz="906691" fontAlgn="base">
                <a:defRPr/>
              </a:pPr>
              <a:r>
                <a:rPr lang="en-US" sz="1428" kern="0" dirty="0">
                  <a:solidFill>
                    <a:srgbClr val="505050"/>
                  </a:solidFill>
                </a:rPr>
                <a:t>Inputs: 0xkf7…, 0x9dh…</a:t>
              </a:r>
            </a:p>
            <a:p>
              <a:pPr defTabSz="906691" fontAlgn="base">
                <a:defRPr/>
              </a:pPr>
              <a:endParaRPr lang="en-US" sz="1428" kern="0" dirty="0">
                <a:solidFill>
                  <a:srgbClr val="505050"/>
                </a:solidFill>
              </a:endParaRPr>
            </a:p>
          </p:txBody>
        </p:sp>
        <p:sp>
          <p:nvSpPr>
            <p:cNvPr id="30" name="TextBox 34"/>
            <p:cNvSpPr txBox="1"/>
            <p:nvPr/>
          </p:nvSpPr>
          <p:spPr>
            <a:xfrm>
              <a:off x="2433503" y="5535361"/>
              <a:ext cx="1828800" cy="469103"/>
            </a:xfrm>
            <a:prstGeom prst="rect">
              <a:avLst/>
            </a:prstGeom>
            <a:solidFill>
              <a:srgbClr val="7030A0"/>
            </a:solidFill>
            <a:ln w="25400" cap="flat" cmpd="sng" algn="ctr">
              <a:solidFill>
                <a:srgbClr val="969696">
                  <a:shade val="50000"/>
                </a:srgbClr>
              </a:solidFill>
              <a:prstDash val="solid"/>
            </a:ln>
            <a:effectLst/>
          </p:spPr>
          <p:txBody>
            <a:bodyPr wrap="square" rtlCol="0">
              <a:spAutoFit/>
            </a:bodyPr>
            <a:lstStyle/>
            <a:p>
              <a:pPr defTabSz="932597">
                <a:defRPr/>
              </a:pPr>
              <a:r>
                <a:rPr lang="en-US" sz="1224" kern="0" dirty="0">
                  <a:solidFill>
                    <a:srgbClr val="FFFFFF"/>
                  </a:solidFill>
                  <a:latin typeface="Segoe UI"/>
                </a:rPr>
                <a:t>Digital signature 0x987</a:t>
              </a:r>
              <a:r>
                <a:rPr lang="is-IS" sz="1224" kern="0" dirty="0">
                  <a:solidFill>
                    <a:srgbClr val="FFFFFF"/>
                  </a:solidFill>
                  <a:latin typeface="Segoe UI"/>
                </a:rPr>
                <a:t>…</a:t>
              </a:r>
            </a:p>
          </p:txBody>
        </p:sp>
      </p:grpSp>
      <p:sp>
        <p:nvSpPr>
          <p:cNvPr id="31" name="Rectangle 30"/>
          <p:cNvSpPr/>
          <p:nvPr/>
        </p:nvSpPr>
        <p:spPr>
          <a:xfrm>
            <a:off x="120087" y="3398807"/>
            <a:ext cx="3527970" cy="438901"/>
          </a:xfrm>
          <a:prstGeom prst="rect">
            <a:avLst/>
          </a:prstGeom>
        </p:spPr>
        <p:txBody>
          <a:bodyPr wrap="square" lIns="182854" tIns="91427" rIns="182854" bIns="91427" anchor="t">
            <a:spAutoFit/>
          </a:bodyPr>
          <a:lstStyle/>
          <a:p>
            <a:pPr marL="0" lvl="1" algn="ctr" defTabSz="932114" fontAlgn="base">
              <a:lnSpc>
                <a:spcPct val="90000"/>
              </a:lnSpc>
              <a:spcBef>
                <a:spcPct val="0"/>
              </a:spcBef>
              <a:spcAft>
                <a:spcPct val="0"/>
              </a:spcAft>
              <a:defRPr/>
            </a:pPr>
            <a:r>
              <a:rPr lang="en-US" kern="0" dirty="0">
                <a:solidFill>
                  <a:srgbClr val="0072C6"/>
                </a:solidFill>
                <a:latin typeface="Segoe UI Semibold" panose="020B0702040204020203" pitchFamily="34" charset="0"/>
              </a:rPr>
              <a:t>Previous transactions</a:t>
            </a:r>
            <a:endParaRPr lang="en-US" sz="1599" dirty="0">
              <a:solidFill>
                <a:srgbClr val="0072C6"/>
              </a:solidFill>
              <a:cs typeface="Segoe UI" panose="020B0502040204020203" pitchFamily="34" charset="0"/>
            </a:endParaRPr>
          </a:p>
        </p:txBody>
      </p:sp>
      <p:sp>
        <p:nvSpPr>
          <p:cNvPr id="32" name="Rectangle 31"/>
          <p:cNvSpPr/>
          <p:nvPr/>
        </p:nvSpPr>
        <p:spPr>
          <a:xfrm>
            <a:off x="6198926" y="3373455"/>
            <a:ext cx="3527970" cy="438901"/>
          </a:xfrm>
          <a:prstGeom prst="rect">
            <a:avLst/>
          </a:prstGeom>
        </p:spPr>
        <p:txBody>
          <a:bodyPr wrap="square" lIns="182854" tIns="91427" rIns="182854" bIns="91427" anchor="t">
            <a:spAutoFit/>
          </a:bodyPr>
          <a:lstStyle/>
          <a:p>
            <a:pPr marL="0" lvl="1" defTabSz="932114" fontAlgn="base">
              <a:lnSpc>
                <a:spcPct val="90000"/>
              </a:lnSpc>
              <a:spcBef>
                <a:spcPct val="0"/>
              </a:spcBef>
              <a:spcAft>
                <a:spcPct val="0"/>
              </a:spcAft>
              <a:defRPr/>
            </a:pPr>
            <a:r>
              <a:rPr lang="en-US" kern="0" dirty="0">
                <a:solidFill>
                  <a:srgbClr val="0072C6"/>
                </a:solidFill>
                <a:latin typeface="Segoe UI Semibold" panose="020B0702040204020203" pitchFamily="34" charset="0"/>
              </a:rPr>
              <a:t>Current transaction</a:t>
            </a:r>
            <a:endParaRPr lang="en-US" sz="1599" dirty="0">
              <a:solidFill>
                <a:srgbClr val="0072C6"/>
              </a:solidFill>
              <a:cs typeface="Segoe UI" panose="020B0502040204020203" pitchFamily="34" charset="0"/>
            </a:endParaRPr>
          </a:p>
        </p:txBody>
      </p:sp>
      <p:cxnSp>
        <p:nvCxnSpPr>
          <p:cNvPr id="33" name="Straight Arrow Connector 32"/>
          <p:cNvCxnSpPr>
            <a:stCxn id="26" idx="3"/>
          </p:cNvCxnSpPr>
          <p:nvPr/>
        </p:nvCxnSpPr>
        <p:spPr bwMode="auto">
          <a:xfrm>
            <a:off x="5080305" y="4477324"/>
            <a:ext cx="3540922" cy="0"/>
          </a:xfrm>
          <a:prstGeom prst="straightConnector1">
            <a:avLst/>
          </a:prstGeom>
          <a:noFill/>
          <a:ln w="9525" cap="flat" cmpd="sng" algn="ctr">
            <a:solidFill>
              <a:srgbClr val="969696"/>
            </a:solidFill>
            <a:prstDash val="solid"/>
            <a:round/>
            <a:headEnd type="none" w="med" len="med"/>
            <a:tailEnd type="triangle"/>
          </a:ln>
          <a:effectLst/>
        </p:spPr>
      </p:cxnSp>
      <p:cxnSp>
        <p:nvCxnSpPr>
          <p:cNvPr id="34" name="Straight Arrow Connector 33"/>
          <p:cNvCxnSpPr/>
          <p:nvPr/>
        </p:nvCxnSpPr>
        <p:spPr bwMode="auto">
          <a:xfrm flipV="1">
            <a:off x="2764610" y="5015051"/>
            <a:ext cx="5837790" cy="1093794"/>
          </a:xfrm>
          <a:prstGeom prst="straightConnector1">
            <a:avLst/>
          </a:prstGeom>
          <a:noFill/>
          <a:ln w="9525" cap="flat" cmpd="sng" algn="ctr">
            <a:solidFill>
              <a:srgbClr val="969696"/>
            </a:solidFill>
            <a:prstDash val="solid"/>
            <a:round/>
            <a:headEnd type="none" w="med" len="med"/>
            <a:tailEnd type="triangle"/>
          </a:ln>
          <a:effectLst/>
        </p:spPr>
      </p:cxnSp>
    </p:spTree>
    <p:extLst>
      <p:ext uri="{BB962C8B-B14F-4D97-AF65-F5344CB8AC3E}">
        <p14:creationId xmlns:p14="http://schemas.microsoft.com/office/powerpoint/2010/main" val="3635820313"/>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72B4584-9F97-4C72-AA26-E766C03D981B}"/>
              </a:ext>
            </a:extLst>
          </p:cNvPr>
          <p:cNvSpPr>
            <a:spLocks noGrp="1"/>
          </p:cNvSpPr>
          <p:nvPr>
            <p:ph type="title"/>
          </p:nvPr>
        </p:nvSpPr>
        <p:spPr/>
        <p:txBody>
          <a:bodyPr/>
          <a:lstStyle/>
          <a:p>
            <a:r>
              <a:rPr lang="en-US" dirty="0"/>
              <a:t>Cloud Strategies &amp; Containers</a:t>
            </a:r>
            <a:br>
              <a:rPr lang="en-US" dirty="0"/>
            </a:br>
            <a:endParaRPr lang="en-US" dirty="0"/>
          </a:p>
        </p:txBody>
      </p:sp>
      <p:sp>
        <p:nvSpPr>
          <p:cNvPr id="5" name="Text Placeholder 4">
            <a:extLst>
              <a:ext uri="{FF2B5EF4-FFF2-40B4-BE49-F238E27FC236}">
                <a16:creationId xmlns:a16="http://schemas.microsoft.com/office/drawing/2014/main" id="{C2A14C8A-9E1E-42B3-B177-E1A184A07AC7}"/>
              </a:ext>
            </a:extLst>
          </p:cNvPr>
          <p:cNvSpPr>
            <a:spLocks noGrp="1"/>
          </p:cNvSpPr>
          <p:nvPr>
            <p:ph type="body" sz="quarter" idx="12"/>
          </p:nvPr>
        </p:nvSpPr>
        <p:spPr/>
        <p:txBody>
          <a:bodyPr/>
          <a:lstStyle/>
          <a:p>
            <a:r>
              <a:rPr lang="en-US" dirty="0"/>
              <a:t>Shawn Weisfeld</a:t>
            </a:r>
          </a:p>
          <a:p>
            <a:r>
              <a:rPr lang="en-US" dirty="0"/>
              <a:t>Cloud Solution Architect</a:t>
            </a:r>
          </a:p>
          <a:p>
            <a:r>
              <a:rPr lang="en-US" dirty="0"/>
              <a:t>Microsoft</a:t>
            </a:r>
          </a:p>
          <a:p>
            <a:endParaRPr lang="en-US" dirty="0"/>
          </a:p>
        </p:txBody>
      </p:sp>
      <p:sp>
        <p:nvSpPr>
          <p:cNvPr id="2" name="Rectangle 1">
            <a:extLst>
              <a:ext uri="{FF2B5EF4-FFF2-40B4-BE49-F238E27FC236}">
                <a16:creationId xmlns:a16="http://schemas.microsoft.com/office/drawing/2014/main" id="{24211E7F-C669-484D-AB50-157D03097FE7}"/>
              </a:ext>
            </a:extLst>
          </p:cNvPr>
          <p:cNvSpPr/>
          <p:nvPr/>
        </p:nvSpPr>
        <p:spPr>
          <a:xfrm>
            <a:off x="427037" y="6240462"/>
            <a:ext cx="1309974" cy="369332"/>
          </a:xfrm>
          <a:prstGeom prst="rect">
            <a:avLst/>
          </a:prstGeom>
        </p:spPr>
        <p:txBody>
          <a:bodyPr wrap="none">
            <a:spAutoFit/>
          </a:bodyPr>
          <a:lstStyle/>
          <a:p>
            <a:r>
              <a:rPr lang="en-US" dirty="0"/>
              <a:t>9:50 – 10:15</a:t>
            </a:r>
          </a:p>
        </p:txBody>
      </p:sp>
    </p:spTree>
    <p:extLst>
      <p:ext uri="{BB962C8B-B14F-4D97-AF65-F5344CB8AC3E}">
        <p14:creationId xmlns:p14="http://schemas.microsoft.com/office/powerpoint/2010/main" val="119373827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1"/>
          <p:cNvSpPr txBox="1">
            <a:spLocks/>
          </p:cNvSpPr>
          <p:nvPr/>
        </p:nvSpPr>
        <p:spPr>
          <a:xfrm>
            <a:off x="378665" y="296897"/>
            <a:ext cx="11682617" cy="1061233"/>
          </a:xfrm>
          <a:prstGeom prst="rect">
            <a:avLst/>
          </a:prstGeom>
        </p:spPr>
        <p:txBody>
          <a:bodyPr vert="horz" lIns="93260" tIns="46630" rIns="93260" bIns="4663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488" dirty="0">
                <a:solidFill>
                  <a:srgbClr val="0072C6"/>
                </a:solidFill>
              </a:rPr>
              <a:t>Evolution </a:t>
            </a:r>
            <a:r>
              <a:rPr lang="en-US" sz="4488" dirty="0">
                <a:solidFill>
                  <a:schemeClr val="bg1">
                    <a:lumMod val="50000"/>
                  </a:schemeClr>
                </a:solidFill>
              </a:rPr>
              <a:t>of Blockchain </a:t>
            </a:r>
            <a:endParaRPr lang="en-US" sz="4488" dirty="0">
              <a:solidFill>
                <a:srgbClr val="0072C6"/>
              </a:solidFill>
            </a:endParaRPr>
          </a:p>
        </p:txBody>
      </p:sp>
      <p:cxnSp>
        <p:nvCxnSpPr>
          <p:cNvPr id="11" name="Straight Arrow Connector 10"/>
          <p:cNvCxnSpPr/>
          <p:nvPr/>
        </p:nvCxnSpPr>
        <p:spPr>
          <a:xfrm flipV="1">
            <a:off x="468017" y="2168178"/>
            <a:ext cx="11778019" cy="2797412"/>
          </a:xfrm>
          <a:prstGeom prst="straightConnector1">
            <a:avLst/>
          </a:prstGeom>
          <a:ln w="19050">
            <a:solidFill>
              <a:srgbClr val="0072C6"/>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2" name="Oval 11"/>
          <p:cNvSpPr/>
          <p:nvPr/>
        </p:nvSpPr>
        <p:spPr bwMode="auto">
          <a:xfrm>
            <a:off x="2030223" y="4450601"/>
            <a:ext cx="233117" cy="233117"/>
          </a:xfrm>
          <a:prstGeom prst="ellipse">
            <a:avLst/>
          </a:prstGeom>
          <a:solidFill>
            <a:srgbClr val="0072C6"/>
          </a:solidFill>
          <a:ln w="381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5" rIns="186494" bIns="149195"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kern="0" dirty="0">
              <a:gradFill>
                <a:gsLst>
                  <a:gs pos="0">
                    <a:srgbClr val="FFFFFF"/>
                  </a:gs>
                  <a:gs pos="100000">
                    <a:srgbClr val="FFFFFF"/>
                  </a:gs>
                </a:gsLst>
                <a:lin ang="5400000" scaled="0"/>
              </a:gradFill>
              <a:ea typeface="Segoe UI" pitchFamily="34" charset="0"/>
              <a:cs typeface="Segoe UI" pitchFamily="34" charset="0"/>
            </a:endParaRPr>
          </a:p>
        </p:txBody>
      </p:sp>
      <p:cxnSp>
        <p:nvCxnSpPr>
          <p:cNvPr id="13" name="Straight Connector 12"/>
          <p:cNvCxnSpPr>
            <a:stCxn id="12" idx="4"/>
          </p:cNvCxnSpPr>
          <p:nvPr/>
        </p:nvCxnSpPr>
        <p:spPr>
          <a:xfrm>
            <a:off x="2146781" y="4683717"/>
            <a:ext cx="0" cy="543941"/>
          </a:xfrm>
          <a:prstGeom prst="line">
            <a:avLst/>
          </a:prstGeom>
          <a:ln w="15875">
            <a:solidFill>
              <a:schemeClr val="tx1"/>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924537" y="5183012"/>
            <a:ext cx="2444504" cy="1140957"/>
          </a:xfrm>
          <a:prstGeom prst="rect">
            <a:avLst/>
          </a:prstGeom>
          <a:noFill/>
        </p:spPr>
        <p:txBody>
          <a:bodyPr wrap="none" lIns="186494" tIns="149195" rIns="186494" bIns="149195" rtlCol="0">
            <a:spAutoFit/>
          </a:bodyPr>
          <a:lstStyle/>
          <a:p>
            <a:pPr algn="ctr" defTabSz="951156">
              <a:lnSpc>
                <a:spcPct val="90000"/>
              </a:lnSpc>
              <a:spcAft>
                <a:spcPts val="612"/>
              </a:spcAft>
            </a:pPr>
            <a:r>
              <a:rPr lang="en-US" sz="1836" b="1" kern="0" dirty="0">
                <a:gradFill>
                  <a:gsLst>
                    <a:gs pos="2917">
                      <a:schemeClr val="tx1"/>
                    </a:gs>
                    <a:gs pos="30000">
                      <a:schemeClr val="tx1"/>
                    </a:gs>
                  </a:gsLst>
                  <a:lin ang="5400000" scaled="0"/>
                </a:gradFill>
              </a:rPr>
              <a:t>Blockchain 1.0</a:t>
            </a:r>
          </a:p>
          <a:p>
            <a:pPr algn="ctr" defTabSz="951156">
              <a:lnSpc>
                <a:spcPct val="90000"/>
              </a:lnSpc>
              <a:spcAft>
                <a:spcPts val="612"/>
              </a:spcAft>
            </a:pPr>
            <a:r>
              <a:rPr lang="en-US" sz="1836" kern="0" dirty="0">
                <a:gradFill>
                  <a:gsLst>
                    <a:gs pos="2917">
                      <a:schemeClr val="tx1"/>
                    </a:gs>
                    <a:gs pos="30000">
                      <a:schemeClr val="tx1"/>
                    </a:gs>
                  </a:gsLst>
                  <a:lin ang="5400000" scaled="0"/>
                </a:gradFill>
              </a:rPr>
              <a:t>Simple Ledgers that </a:t>
            </a:r>
            <a:br>
              <a:rPr lang="en-US" sz="1836" kern="0" dirty="0">
                <a:gradFill>
                  <a:gsLst>
                    <a:gs pos="2917">
                      <a:schemeClr val="tx1"/>
                    </a:gs>
                    <a:gs pos="30000">
                      <a:schemeClr val="tx1"/>
                    </a:gs>
                  </a:gsLst>
                  <a:lin ang="5400000" scaled="0"/>
                </a:gradFill>
              </a:rPr>
            </a:br>
            <a:r>
              <a:rPr lang="en-US" sz="1836" kern="0" dirty="0">
                <a:gradFill>
                  <a:gsLst>
                    <a:gs pos="2917">
                      <a:schemeClr val="tx1"/>
                    </a:gs>
                    <a:gs pos="30000">
                      <a:schemeClr val="tx1"/>
                    </a:gs>
                  </a:gsLst>
                  <a:lin ang="5400000" scaled="0"/>
                </a:gradFill>
              </a:rPr>
              <a:t>record transactions</a:t>
            </a:r>
          </a:p>
        </p:txBody>
      </p:sp>
      <p:sp>
        <p:nvSpPr>
          <p:cNvPr id="15" name="Oval 14"/>
          <p:cNvSpPr/>
          <p:nvPr/>
        </p:nvSpPr>
        <p:spPr bwMode="auto">
          <a:xfrm>
            <a:off x="6370404" y="3407730"/>
            <a:ext cx="233117" cy="233117"/>
          </a:xfrm>
          <a:prstGeom prst="ellipse">
            <a:avLst/>
          </a:prstGeom>
          <a:solidFill>
            <a:srgbClr val="0072C6"/>
          </a:solidFill>
          <a:ln w="381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5" rIns="186494" bIns="149195"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kern="0" dirty="0">
              <a:gradFill>
                <a:gsLst>
                  <a:gs pos="0">
                    <a:srgbClr val="FFFFFF"/>
                  </a:gs>
                  <a:gs pos="100000">
                    <a:srgbClr val="FFFFFF"/>
                  </a:gs>
                </a:gsLst>
                <a:lin ang="5400000" scaled="0"/>
              </a:gradFill>
              <a:ea typeface="Segoe UI" pitchFamily="34" charset="0"/>
              <a:cs typeface="Segoe UI" pitchFamily="34" charset="0"/>
            </a:endParaRPr>
          </a:p>
        </p:txBody>
      </p:sp>
      <p:cxnSp>
        <p:nvCxnSpPr>
          <p:cNvPr id="16" name="Straight Connector 15"/>
          <p:cNvCxnSpPr>
            <a:stCxn id="15" idx="4"/>
          </p:cNvCxnSpPr>
          <p:nvPr/>
        </p:nvCxnSpPr>
        <p:spPr>
          <a:xfrm>
            <a:off x="6486962" y="3640847"/>
            <a:ext cx="0" cy="543941"/>
          </a:xfrm>
          <a:prstGeom prst="line">
            <a:avLst/>
          </a:prstGeom>
          <a:ln w="15875">
            <a:solidFill>
              <a:schemeClr val="tx1"/>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4603382" y="4140141"/>
            <a:ext cx="3282962" cy="1239353"/>
          </a:xfrm>
          <a:prstGeom prst="rect">
            <a:avLst/>
          </a:prstGeom>
          <a:noFill/>
        </p:spPr>
        <p:txBody>
          <a:bodyPr wrap="square" lIns="186494" tIns="149195" rIns="186494" bIns="149195" rtlCol="0">
            <a:spAutoFit/>
          </a:bodyPr>
          <a:lstStyle/>
          <a:p>
            <a:pPr algn="ctr" defTabSz="951156">
              <a:lnSpc>
                <a:spcPct val="90000"/>
              </a:lnSpc>
              <a:spcAft>
                <a:spcPts val="612"/>
              </a:spcAft>
            </a:pPr>
            <a:r>
              <a:rPr lang="en-US" sz="1836" b="1" kern="0" dirty="0">
                <a:gradFill>
                  <a:gsLst>
                    <a:gs pos="2917">
                      <a:schemeClr val="tx1"/>
                    </a:gs>
                    <a:gs pos="30000">
                      <a:schemeClr val="tx1"/>
                    </a:gs>
                  </a:gsLst>
                  <a:lin ang="5400000" scaled="0"/>
                </a:gradFill>
              </a:rPr>
              <a:t>Blockchain 2.0</a:t>
            </a:r>
          </a:p>
          <a:p>
            <a:pPr algn="ctr" defTabSz="951156">
              <a:lnSpc>
                <a:spcPct val="90000"/>
              </a:lnSpc>
              <a:spcAft>
                <a:spcPts val="612"/>
              </a:spcAft>
            </a:pPr>
            <a:r>
              <a:rPr lang="en-US" sz="1836" kern="0" dirty="0">
                <a:gradFill>
                  <a:gsLst>
                    <a:gs pos="2917">
                      <a:schemeClr val="tx1"/>
                    </a:gs>
                    <a:gs pos="30000">
                      <a:schemeClr val="tx1"/>
                    </a:gs>
                  </a:gsLst>
                  <a:lin ang="5400000" scaled="0"/>
                </a:gradFill>
              </a:rPr>
              <a:t>+ Smart Contracts</a:t>
            </a:r>
          </a:p>
          <a:p>
            <a:pPr algn="ctr" defTabSz="951156">
              <a:lnSpc>
                <a:spcPct val="90000"/>
              </a:lnSpc>
              <a:spcAft>
                <a:spcPts val="612"/>
              </a:spcAft>
            </a:pPr>
            <a:r>
              <a:rPr lang="en-US" sz="1836" kern="0" dirty="0">
                <a:gradFill>
                  <a:gsLst>
                    <a:gs pos="2917">
                      <a:schemeClr val="tx1"/>
                    </a:gs>
                    <a:gs pos="30000">
                      <a:schemeClr val="tx1"/>
                    </a:gs>
                  </a:gsLst>
                  <a:lin ang="5400000" scaled="0"/>
                </a:gradFill>
              </a:rPr>
              <a:t>Logic Tier</a:t>
            </a:r>
          </a:p>
        </p:txBody>
      </p:sp>
      <p:grpSp>
        <p:nvGrpSpPr>
          <p:cNvPr id="30" name="Group 29"/>
          <p:cNvGrpSpPr/>
          <p:nvPr/>
        </p:nvGrpSpPr>
        <p:grpSpPr>
          <a:xfrm>
            <a:off x="1570470" y="3061743"/>
            <a:ext cx="1152638" cy="1152638"/>
            <a:chOff x="1538288" y="2762250"/>
            <a:chExt cx="1130300" cy="1130300"/>
          </a:xfrm>
        </p:grpSpPr>
        <p:sp>
          <p:nvSpPr>
            <p:cNvPr id="31" name="Oval 30"/>
            <p:cNvSpPr/>
            <p:nvPr/>
          </p:nvSpPr>
          <p:spPr bwMode="auto">
            <a:xfrm>
              <a:off x="1538288" y="2762250"/>
              <a:ext cx="1130300" cy="1130300"/>
            </a:xfrm>
            <a:prstGeom prst="ellipse">
              <a:avLst/>
            </a:prstGeom>
            <a:noFill/>
            <a:ln w="19050">
              <a:solidFill>
                <a:srgbClr val="0072C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5" rIns="186494" bIns="149195"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32" name="Group 15"/>
            <p:cNvGrpSpPr>
              <a:grpSpLocks noChangeAspect="1"/>
            </p:cNvGrpSpPr>
            <p:nvPr/>
          </p:nvGrpSpPr>
          <p:grpSpPr bwMode="auto">
            <a:xfrm>
              <a:off x="1928019" y="3123406"/>
              <a:ext cx="350838" cy="407988"/>
              <a:chOff x="2068" y="1838"/>
              <a:chExt cx="221" cy="257"/>
            </a:xfrm>
          </p:grpSpPr>
          <p:sp>
            <p:nvSpPr>
              <p:cNvPr id="33" name="Freeform 16"/>
              <p:cNvSpPr>
                <a:spLocks/>
              </p:cNvSpPr>
              <p:nvPr/>
            </p:nvSpPr>
            <p:spPr bwMode="auto">
              <a:xfrm>
                <a:off x="2068" y="2059"/>
                <a:ext cx="221" cy="36"/>
              </a:xfrm>
              <a:custGeom>
                <a:avLst/>
                <a:gdLst>
                  <a:gd name="T0" fmla="*/ 0 w 91"/>
                  <a:gd name="T1" fmla="*/ 0 h 15"/>
                  <a:gd name="T2" fmla="*/ 16 w 91"/>
                  <a:gd name="T3" fmla="*/ 15 h 15"/>
                  <a:gd name="T4" fmla="*/ 31 w 91"/>
                  <a:gd name="T5" fmla="*/ 0 h 15"/>
                  <a:gd name="T6" fmla="*/ 91 w 91"/>
                  <a:gd name="T7" fmla="*/ 0 h 15"/>
                  <a:gd name="T8" fmla="*/ 75 w 91"/>
                  <a:gd name="T9" fmla="*/ 15 h 15"/>
                  <a:gd name="T10" fmla="*/ 16 w 91"/>
                  <a:gd name="T11" fmla="*/ 15 h 15"/>
                </a:gdLst>
                <a:ahLst/>
                <a:cxnLst>
                  <a:cxn ang="0">
                    <a:pos x="T0" y="T1"/>
                  </a:cxn>
                  <a:cxn ang="0">
                    <a:pos x="T2" y="T3"/>
                  </a:cxn>
                  <a:cxn ang="0">
                    <a:pos x="T4" y="T5"/>
                  </a:cxn>
                  <a:cxn ang="0">
                    <a:pos x="T6" y="T7"/>
                  </a:cxn>
                  <a:cxn ang="0">
                    <a:pos x="T8" y="T9"/>
                  </a:cxn>
                  <a:cxn ang="0">
                    <a:pos x="T10" y="T11"/>
                  </a:cxn>
                </a:cxnLst>
                <a:rect l="0" t="0" r="r" b="b"/>
                <a:pathLst>
                  <a:path w="91" h="15">
                    <a:moveTo>
                      <a:pt x="0" y="0"/>
                    </a:moveTo>
                    <a:cubicBezTo>
                      <a:pt x="0" y="8"/>
                      <a:pt x="7" y="15"/>
                      <a:pt x="16" y="15"/>
                    </a:cubicBezTo>
                    <a:cubicBezTo>
                      <a:pt x="24" y="15"/>
                      <a:pt x="31" y="8"/>
                      <a:pt x="31" y="0"/>
                    </a:cubicBezTo>
                    <a:cubicBezTo>
                      <a:pt x="91" y="0"/>
                      <a:pt x="91" y="0"/>
                      <a:pt x="91" y="0"/>
                    </a:cubicBezTo>
                    <a:cubicBezTo>
                      <a:pt x="91" y="8"/>
                      <a:pt x="84" y="15"/>
                      <a:pt x="75" y="15"/>
                    </a:cubicBezTo>
                    <a:cubicBezTo>
                      <a:pt x="16" y="15"/>
                      <a:pt x="16" y="15"/>
                      <a:pt x="16" y="15"/>
                    </a:cubicBezTo>
                  </a:path>
                </a:pathLst>
              </a:custGeom>
              <a:noFill/>
              <a:ln w="30163" cap="flat">
                <a:solidFill>
                  <a:srgbClr val="0072C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sp>
            <p:nvSpPr>
              <p:cNvPr id="34" name="Freeform 17"/>
              <p:cNvSpPr>
                <a:spLocks/>
              </p:cNvSpPr>
              <p:nvPr/>
            </p:nvSpPr>
            <p:spPr bwMode="auto">
              <a:xfrm>
                <a:off x="2068" y="1838"/>
                <a:ext cx="194" cy="223"/>
              </a:xfrm>
              <a:custGeom>
                <a:avLst/>
                <a:gdLst>
                  <a:gd name="T0" fmla="*/ 0 w 194"/>
                  <a:gd name="T1" fmla="*/ 223 h 223"/>
                  <a:gd name="T2" fmla="*/ 0 w 194"/>
                  <a:gd name="T3" fmla="*/ 0 h 223"/>
                  <a:gd name="T4" fmla="*/ 194 w 194"/>
                  <a:gd name="T5" fmla="*/ 0 h 223"/>
                  <a:gd name="T6" fmla="*/ 194 w 194"/>
                  <a:gd name="T7" fmla="*/ 221 h 223"/>
                </a:gdLst>
                <a:ahLst/>
                <a:cxnLst>
                  <a:cxn ang="0">
                    <a:pos x="T0" y="T1"/>
                  </a:cxn>
                  <a:cxn ang="0">
                    <a:pos x="T2" y="T3"/>
                  </a:cxn>
                  <a:cxn ang="0">
                    <a:pos x="T4" y="T5"/>
                  </a:cxn>
                  <a:cxn ang="0">
                    <a:pos x="T6" y="T7"/>
                  </a:cxn>
                </a:cxnLst>
                <a:rect l="0" t="0" r="r" b="b"/>
                <a:pathLst>
                  <a:path w="194" h="223">
                    <a:moveTo>
                      <a:pt x="0" y="223"/>
                    </a:moveTo>
                    <a:lnTo>
                      <a:pt x="0" y="0"/>
                    </a:lnTo>
                    <a:lnTo>
                      <a:pt x="194" y="0"/>
                    </a:lnTo>
                    <a:lnTo>
                      <a:pt x="194" y="221"/>
                    </a:lnTo>
                  </a:path>
                </a:pathLst>
              </a:custGeom>
              <a:noFill/>
              <a:ln w="30163" cap="flat">
                <a:solidFill>
                  <a:srgbClr val="0072C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sp>
            <p:nvSpPr>
              <p:cNvPr id="35" name="Line 18"/>
              <p:cNvSpPr>
                <a:spLocks noChangeShapeType="1"/>
              </p:cNvSpPr>
              <p:nvPr/>
            </p:nvSpPr>
            <p:spPr bwMode="auto">
              <a:xfrm>
                <a:off x="2146" y="1894"/>
                <a:ext cx="77" cy="0"/>
              </a:xfrm>
              <a:prstGeom prst="line">
                <a:avLst/>
              </a:prstGeom>
              <a:noFill/>
              <a:ln w="30163" cap="flat">
                <a:solidFill>
                  <a:srgbClr val="0072C6"/>
                </a:solidFill>
                <a:prstDash val="solid"/>
                <a:miter lim="800000"/>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sp>
            <p:nvSpPr>
              <p:cNvPr id="36" name="Line 19"/>
              <p:cNvSpPr>
                <a:spLocks noChangeShapeType="1"/>
              </p:cNvSpPr>
              <p:nvPr/>
            </p:nvSpPr>
            <p:spPr bwMode="auto">
              <a:xfrm>
                <a:off x="2146" y="1947"/>
                <a:ext cx="77" cy="0"/>
              </a:xfrm>
              <a:prstGeom prst="line">
                <a:avLst/>
              </a:prstGeom>
              <a:noFill/>
              <a:ln w="30163" cap="flat">
                <a:solidFill>
                  <a:srgbClr val="0072C6"/>
                </a:solidFill>
                <a:prstDash val="solid"/>
                <a:miter lim="800000"/>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sp>
            <p:nvSpPr>
              <p:cNvPr id="37" name="Line 20"/>
              <p:cNvSpPr>
                <a:spLocks noChangeShapeType="1"/>
              </p:cNvSpPr>
              <p:nvPr/>
            </p:nvSpPr>
            <p:spPr bwMode="auto">
              <a:xfrm>
                <a:off x="2146" y="2003"/>
                <a:ext cx="77" cy="0"/>
              </a:xfrm>
              <a:prstGeom prst="line">
                <a:avLst/>
              </a:prstGeom>
              <a:noFill/>
              <a:ln w="30163" cap="flat">
                <a:solidFill>
                  <a:srgbClr val="0072C6"/>
                </a:solidFill>
                <a:prstDash val="solid"/>
                <a:miter lim="800000"/>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sp>
            <p:nvSpPr>
              <p:cNvPr id="38" name="Line 21"/>
              <p:cNvSpPr>
                <a:spLocks noChangeShapeType="1"/>
              </p:cNvSpPr>
              <p:nvPr/>
            </p:nvSpPr>
            <p:spPr bwMode="auto">
              <a:xfrm>
                <a:off x="2107" y="1894"/>
                <a:ext cx="19" cy="0"/>
              </a:xfrm>
              <a:prstGeom prst="line">
                <a:avLst/>
              </a:prstGeom>
              <a:noFill/>
              <a:ln w="30163" cap="flat">
                <a:solidFill>
                  <a:srgbClr val="0072C6"/>
                </a:solidFill>
                <a:prstDash val="solid"/>
                <a:miter lim="800000"/>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sp>
            <p:nvSpPr>
              <p:cNvPr id="39" name="Line 22"/>
              <p:cNvSpPr>
                <a:spLocks noChangeShapeType="1"/>
              </p:cNvSpPr>
              <p:nvPr/>
            </p:nvSpPr>
            <p:spPr bwMode="auto">
              <a:xfrm>
                <a:off x="2107" y="1947"/>
                <a:ext cx="19" cy="0"/>
              </a:xfrm>
              <a:prstGeom prst="line">
                <a:avLst/>
              </a:prstGeom>
              <a:noFill/>
              <a:ln w="30163" cap="flat">
                <a:solidFill>
                  <a:srgbClr val="0072C6"/>
                </a:solidFill>
                <a:prstDash val="solid"/>
                <a:miter lim="800000"/>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sp>
            <p:nvSpPr>
              <p:cNvPr id="40" name="Line 23"/>
              <p:cNvSpPr>
                <a:spLocks noChangeShapeType="1"/>
              </p:cNvSpPr>
              <p:nvPr/>
            </p:nvSpPr>
            <p:spPr bwMode="auto">
              <a:xfrm>
                <a:off x="2107" y="2003"/>
                <a:ext cx="19" cy="0"/>
              </a:xfrm>
              <a:prstGeom prst="line">
                <a:avLst/>
              </a:prstGeom>
              <a:noFill/>
              <a:ln w="30163" cap="flat">
                <a:solidFill>
                  <a:srgbClr val="0072C6"/>
                </a:solidFill>
                <a:prstDash val="solid"/>
                <a:miter lim="800000"/>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grpSp>
      </p:grpSp>
      <p:grpSp>
        <p:nvGrpSpPr>
          <p:cNvPr id="47" name="Group 46"/>
          <p:cNvGrpSpPr/>
          <p:nvPr/>
        </p:nvGrpSpPr>
        <p:grpSpPr>
          <a:xfrm>
            <a:off x="5910618" y="2045066"/>
            <a:ext cx="1152689" cy="1152689"/>
            <a:chOff x="5680421" y="1731061"/>
            <a:chExt cx="1108130" cy="1108130"/>
          </a:xfrm>
        </p:grpSpPr>
        <p:sp>
          <p:nvSpPr>
            <p:cNvPr id="48" name="Oval 47"/>
            <p:cNvSpPr/>
            <p:nvPr/>
          </p:nvSpPr>
          <p:spPr bwMode="auto">
            <a:xfrm>
              <a:off x="5680421" y="1731061"/>
              <a:ext cx="1108130" cy="1108130"/>
            </a:xfrm>
            <a:prstGeom prst="ellipse">
              <a:avLst/>
            </a:prstGeom>
            <a:noFill/>
            <a:ln w="19050">
              <a:solidFill>
                <a:srgbClr val="0072C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5" rIns="186494" bIns="149195"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49" name="Group 48"/>
            <p:cNvGrpSpPr/>
            <p:nvPr/>
          </p:nvGrpSpPr>
          <p:grpSpPr>
            <a:xfrm>
              <a:off x="6081969" y="2080474"/>
              <a:ext cx="379736" cy="409305"/>
              <a:chOff x="6245200" y="2133033"/>
              <a:chExt cx="387350" cy="417512"/>
            </a:xfrm>
            <a:solidFill>
              <a:schemeClr val="tx1"/>
            </a:solidFill>
          </p:grpSpPr>
          <p:sp>
            <p:nvSpPr>
              <p:cNvPr id="50" name="Rectangle 13"/>
              <p:cNvSpPr>
                <a:spLocks noChangeArrowheads="1"/>
              </p:cNvSpPr>
              <p:nvPr/>
            </p:nvSpPr>
            <p:spPr bwMode="auto">
              <a:xfrm>
                <a:off x="6307113" y="2240983"/>
                <a:ext cx="77788" cy="31750"/>
              </a:xfrm>
              <a:prstGeom prst="rect">
                <a:avLst/>
              </a:prstGeom>
              <a:grpFill/>
              <a:ln w="9525">
                <a:solidFill>
                  <a:srgbClr val="000000"/>
                </a:solidFill>
                <a:miter lim="800000"/>
                <a:headEnd/>
                <a:tailEnd/>
              </a:ln>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sp>
            <p:nvSpPr>
              <p:cNvPr id="51" name="Rectangle 14"/>
              <p:cNvSpPr>
                <a:spLocks noChangeArrowheads="1"/>
              </p:cNvSpPr>
              <p:nvPr/>
            </p:nvSpPr>
            <p:spPr bwMode="auto">
              <a:xfrm>
                <a:off x="6307113" y="2333058"/>
                <a:ext cx="139700" cy="31750"/>
              </a:xfrm>
              <a:prstGeom prst="rect">
                <a:avLst/>
              </a:prstGeom>
              <a:grpFill/>
              <a:ln w="9525">
                <a:solidFill>
                  <a:srgbClr val="000000"/>
                </a:solidFill>
                <a:miter lim="800000"/>
                <a:headEnd/>
                <a:tailEnd/>
              </a:ln>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sp>
            <p:nvSpPr>
              <p:cNvPr id="52" name="Rectangle 15"/>
              <p:cNvSpPr>
                <a:spLocks noChangeArrowheads="1"/>
              </p:cNvSpPr>
              <p:nvPr/>
            </p:nvSpPr>
            <p:spPr bwMode="auto">
              <a:xfrm>
                <a:off x="6307113" y="2426720"/>
                <a:ext cx="93663" cy="30162"/>
              </a:xfrm>
              <a:prstGeom prst="rect">
                <a:avLst/>
              </a:prstGeom>
              <a:grpFill/>
              <a:ln w="9525">
                <a:solidFill>
                  <a:srgbClr val="000000"/>
                </a:solidFill>
                <a:miter lim="800000"/>
                <a:headEnd/>
                <a:tailEnd/>
              </a:ln>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sp>
            <p:nvSpPr>
              <p:cNvPr id="53" name="Freeform 16"/>
              <p:cNvSpPr>
                <a:spLocks/>
              </p:cNvSpPr>
              <p:nvPr/>
            </p:nvSpPr>
            <p:spPr bwMode="auto">
              <a:xfrm>
                <a:off x="6600800" y="2256858"/>
                <a:ext cx="31750" cy="30162"/>
              </a:xfrm>
              <a:custGeom>
                <a:avLst/>
                <a:gdLst>
                  <a:gd name="T0" fmla="*/ 1 w 8"/>
                  <a:gd name="T1" fmla="*/ 1 h 8"/>
                  <a:gd name="T2" fmla="*/ 0 w 8"/>
                  <a:gd name="T3" fmla="*/ 2 h 8"/>
                  <a:gd name="T4" fmla="*/ 6 w 8"/>
                  <a:gd name="T5" fmla="*/ 8 h 8"/>
                  <a:gd name="T6" fmla="*/ 7 w 8"/>
                  <a:gd name="T7" fmla="*/ 7 h 8"/>
                  <a:gd name="T8" fmla="*/ 7 w 8"/>
                  <a:gd name="T9" fmla="*/ 1 h 8"/>
                  <a:gd name="T10" fmla="*/ 1 w 8"/>
                  <a:gd name="T11" fmla="*/ 1 h 8"/>
                </a:gdLst>
                <a:ahLst/>
                <a:cxnLst>
                  <a:cxn ang="0">
                    <a:pos x="T0" y="T1"/>
                  </a:cxn>
                  <a:cxn ang="0">
                    <a:pos x="T2" y="T3"/>
                  </a:cxn>
                  <a:cxn ang="0">
                    <a:pos x="T4" y="T5"/>
                  </a:cxn>
                  <a:cxn ang="0">
                    <a:pos x="T6" y="T7"/>
                  </a:cxn>
                  <a:cxn ang="0">
                    <a:pos x="T8" y="T9"/>
                  </a:cxn>
                  <a:cxn ang="0">
                    <a:pos x="T10" y="T11"/>
                  </a:cxn>
                </a:cxnLst>
                <a:rect l="0" t="0" r="r" b="b"/>
                <a:pathLst>
                  <a:path w="8" h="8">
                    <a:moveTo>
                      <a:pt x="1" y="1"/>
                    </a:moveTo>
                    <a:cubicBezTo>
                      <a:pt x="0" y="2"/>
                      <a:pt x="0" y="2"/>
                      <a:pt x="0" y="2"/>
                    </a:cubicBezTo>
                    <a:cubicBezTo>
                      <a:pt x="6" y="8"/>
                      <a:pt x="6" y="8"/>
                      <a:pt x="6" y="8"/>
                    </a:cubicBezTo>
                    <a:cubicBezTo>
                      <a:pt x="7" y="7"/>
                      <a:pt x="7" y="7"/>
                      <a:pt x="7" y="7"/>
                    </a:cubicBezTo>
                    <a:cubicBezTo>
                      <a:pt x="8" y="5"/>
                      <a:pt x="8" y="3"/>
                      <a:pt x="7" y="1"/>
                    </a:cubicBezTo>
                    <a:cubicBezTo>
                      <a:pt x="5" y="0"/>
                      <a:pt x="3" y="0"/>
                      <a:pt x="1" y="1"/>
                    </a:cubicBezTo>
                    <a:close/>
                  </a:path>
                </a:pathLst>
              </a:custGeom>
              <a:grpFill/>
              <a:ln w="9525">
                <a:solidFill>
                  <a:srgbClr val="000000"/>
                </a:solidFill>
                <a:round/>
                <a:headEnd/>
                <a:tailEnd/>
              </a:ln>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sp>
            <p:nvSpPr>
              <p:cNvPr id="54" name="Freeform 17"/>
              <p:cNvSpPr>
                <a:spLocks noEditPoints="1"/>
              </p:cNvSpPr>
              <p:nvPr/>
            </p:nvSpPr>
            <p:spPr bwMode="auto">
              <a:xfrm>
                <a:off x="6245200" y="2133033"/>
                <a:ext cx="355600" cy="417512"/>
              </a:xfrm>
              <a:custGeom>
                <a:avLst/>
                <a:gdLst>
                  <a:gd name="T0" fmla="*/ 210 w 224"/>
                  <a:gd name="T1" fmla="*/ 97 h 263"/>
                  <a:gd name="T2" fmla="*/ 195 w 224"/>
                  <a:gd name="T3" fmla="*/ 112 h 263"/>
                  <a:gd name="T4" fmla="*/ 195 w 224"/>
                  <a:gd name="T5" fmla="*/ 68 h 263"/>
                  <a:gd name="T6" fmla="*/ 127 w 224"/>
                  <a:gd name="T7" fmla="*/ 0 h 263"/>
                  <a:gd name="T8" fmla="*/ 0 w 224"/>
                  <a:gd name="T9" fmla="*/ 0 h 263"/>
                  <a:gd name="T10" fmla="*/ 0 w 224"/>
                  <a:gd name="T11" fmla="*/ 263 h 263"/>
                  <a:gd name="T12" fmla="*/ 195 w 224"/>
                  <a:gd name="T13" fmla="*/ 263 h 263"/>
                  <a:gd name="T14" fmla="*/ 195 w 224"/>
                  <a:gd name="T15" fmla="*/ 141 h 263"/>
                  <a:gd name="T16" fmla="*/ 224 w 224"/>
                  <a:gd name="T17" fmla="*/ 112 h 263"/>
                  <a:gd name="T18" fmla="*/ 210 w 224"/>
                  <a:gd name="T19" fmla="*/ 97 h 263"/>
                  <a:gd name="T20" fmla="*/ 168 w 224"/>
                  <a:gd name="T21" fmla="*/ 68 h 263"/>
                  <a:gd name="T22" fmla="*/ 127 w 224"/>
                  <a:gd name="T23" fmla="*/ 68 h 263"/>
                  <a:gd name="T24" fmla="*/ 127 w 224"/>
                  <a:gd name="T25" fmla="*/ 27 h 263"/>
                  <a:gd name="T26" fmla="*/ 168 w 224"/>
                  <a:gd name="T27" fmla="*/ 68 h 263"/>
                  <a:gd name="T28" fmla="*/ 175 w 224"/>
                  <a:gd name="T29" fmla="*/ 243 h 263"/>
                  <a:gd name="T30" fmla="*/ 20 w 224"/>
                  <a:gd name="T31" fmla="*/ 243 h 263"/>
                  <a:gd name="T32" fmla="*/ 20 w 224"/>
                  <a:gd name="T33" fmla="*/ 19 h 263"/>
                  <a:gd name="T34" fmla="*/ 107 w 224"/>
                  <a:gd name="T35" fmla="*/ 19 h 263"/>
                  <a:gd name="T36" fmla="*/ 107 w 224"/>
                  <a:gd name="T37" fmla="*/ 88 h 263"/>
                  <a:gd name="T38" fmla="*/ 175 w 224"/>
                  <a:gd name="T39" fmla="*/ 88 h 263"/>
                  <a:gd name="T40" fmla="*/ 175 w 224"/>
                  <a:gd name="T41" fmla="*/ 131 h 263"/>
                  <a:gd name="T42" fmla="*/ 117 w 224"/>
                  <a:gd name="T43" fmla="*/ 190 h 263"/>
                  <a:gd name="T44" fmla="*/ 117 w 224"/>
                  <a:gd name="T45" fmla="*/ 204 h 263"/>
                  <a:gd name="T46" fmla="*/ 132 w 224"/>
                  <a:gd name="T47" fmla="*/ 204 h 263"/>
                  <a:gd name="T48" fmla="*/ 175 w 224"/>
                  <a:gd name="T49" fmla="*/ 161 h 263"/>
                  <a:gd name="T50" fmla="*/ 175 w 224"/>
                  <a:gd name="T51" fmla="*/ 243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24" h="263">
                    <a:moveTo>
                      <a:pt x="210" y="97"/>
                    </a:moveTo>
                    <a:lnTo>
                      <a:pt x="195" y="112"/>
                    </a:lnTo>
                    <a:lnTo>
                      <a:pt x="195" y="68"/>
                    </a:lnTo>
                    <a:lnTo>
                      <a:pt x="127" y="0"/>
                    </a:lnTo>
                    <a:lnTo>
                      <a:pt x="0" y="0"/>
                    </a:lnTo>
                    <a:lnTo>
                      <a:pt x="0" y="263"/>
                    </a:lnTo>
                    <a:lnTo>
                      <a:pt x="195" y="263"/>
                    </a:lnTo>
                    <a:lnTo>
                      <a:pt x="195" y="141"/>
                    </a:lnTo>
                    <a:lnTo>
                      <a:pt x="224" y="112"/>
                    </a:lnTo>
                    <a:lnTo>
                      <a:pt x="210" y="97"/>
                    </a:lnTo>
                    <a:close/>
                    <a:moveTo>
                      <a:pt x="168" y="68"/>
                    </a:moveTo>
                    <a:lnTo>
                      <a:pt x="127" y="68"/>
                    </a:lnTo>
                    <a:lnTo>
                      <a:pt x="127" y="27"/>
                    </a:lnTo>
                    <a:lnTo>
                      <a:pt x="168" y="68"/>
                    </a:lnTo>
                    <a:close/>
                    <a:moveTo>
                      <a:pt x="175" y="243"/>
                    </a:moveTo>
                    <a:lnTo>
                      <a:pt x="20" y="243"/>
                    </a:lnTo>
                    <a:lnTo>
                      <a:pt x="20" y="19"/>
                    </a:lnTo>
                    <a:lnTo>
                      <a:pt x="107" y="19"/>
                    </a:lnTo>
                    <a:lnTo>
                      <a:pt x="107" y="88"/>
                    </a:lnTo>
                    <a:lnTo>
                      <a:pt x="175" y="88"/>
                    </a:lnTo>
                    <a:lnTo>
                      <a:pt x="175" y="131"/>
                    </a:lnTo>
                    <a:lnTo>
                      <a:pt x="117" y="190"/>
                    </a:lnTo>
                    <a:lnTo>
                      <a:pt x="117" y="204"/>
                    </a:lnTo>
                    <a:lnTo>
                      <a:pt x="132" y="204"/>
                    </a:lnTo>
                    <a:lnTo>
                      <a:pt x="175" y="161"/>
                    </a:lnTo>
                    <a:lnTo>
                      <a:pt x="175" y="243"/>
                    </a:lnTo>
                    <a:close/>
                  </a:path>
                </a:pathLst>
              </a:custGeom>
              <a:solidFill>
                <a:srgbClr val="0072C6"/>
              </a:solidFill>
              <a:ln w="9525">
                <a:solidFill>
                  <a:srgbClr val="0072C6"/>
                </a:solidFill>
                <a:round/>
                <a:headEnd/>
                <a:tailEnd/>
              </a:ln>
              <a:extLst/>
            </p:spPr>
            <p:txBody>
              <a:bodyPr vert="horz" wrap="square" lIns="93247" tIns="46623" rIns="93247" bIns="46623" numCol="1" anchor="t" anchorCtr="0" compatLnSpc="1">
                <a:prstTxWarp prst="textNoShape">
                  <a:avLst/>
                </a:prstTxWarp>
              </a:bodyPr>
              <a:lstStyle/>
              <a:p>
                <a:pPr defTabSz="951156"/>
                <a:endParaRPr lang="en-US" sz="1836" kern="0" dirty="0">
                  <a:solidFill>
                    <a:srgbClr val="0072C6"/>
                  </a:solidFill>
                </a:endParaRPr>
              </a:p>
            </p:txBody>
          </p:sp>
        </p:grpSp>
      </p:grpSp>
      <p:sp>
        <p:nvSpPr>
          <p:cNvPr id="56" name="Title 1"/>
          <p:cNvSpPr txBox="1">
            <a:spLocks/>
          </p:cNvSpPr>
          <p:nvPr/>
        </p:nvSpPr>
        <p:spPr>
          <a:xfrm>
            <a:off x="403554" y="1077252"/>
            <a:ext cx="11682617" cy="547992"/>
          </a:xfrm>
          <a:prstGeom prst="rect">
            <a:avLst/>
          </a:prstGeom>
        </p:spPr>
        <p:txBody>
          <a:bodyPr vert="horz" lIns="93260" tIns="46630" rIns="93260" bIns="4663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48" b="1" i="1" dirty="0">
                <a:solidFill>
                  <a:schemeClr val="bg1">
                    <a:lumMod val="65000"/>
                  </a:schemeClr>
                </a:solidFill>
              </a:rPr>
              <a:t>Blockchain 2.0 – Introducing Smart Contracts</a:t>
            </a:r>
          </a:p>
        </p:txBody>
      </p:sp>
    </p:spTree>
    <p:extLst>
      <p:ext uri="{BB962C8B-B14F-4D97-AF65-F5344CB8AC3E}">
        <p14:creationId xmlns:p14="http://schemas.microsoft.com/office/powerpoint/2010/main" val="944985051"/>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1" name="Picture 90"/>
          <p:cNvPicPr>
            <a:picLocks noChangeAspect="1"/>
          </p:cNvPicPr>
          <p:nvPr/>
        </p:nvPicPr>
        <p:blipFill rotWithShape="1">
          <a:blip r:embed="rId3" cstate="print">
            <a:clrChange>
              <a:clrFrom>
                <a:srgbClr val="D8514E"/>
              </a:clrFrom>
              <a:clrTo>
                <a:srgbClr val="D8514E">
                  <a:alpha val="0"/>
                </a:srgbClr>
              </a:clrTo>
            </a:clrChange>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b="43800"/>
          <a:stretch/>
        </p:blipFill>
        <p:spPr>
          <a:xfrm>
            <a:off x="446861" y="2008988"/>
            <a:ext cx="3205239" cy="4635811"/>
          </a:xfrm>
          <a:prstGeom prst="rect">
            <a:avLst/>
          </a:prstGeom>
        </p:spPr>
      </p:pic>
      <p:pic>
        <p:nvPicPr>
          <p:cNvPr id="92" name="Picture 91"/>
          <p:cNvPicPr>
            <a:picLocks noChangeAspect="1"/>
          </p:cNvPicPr>
          <p:nvPr/>
        </p:nvPicPr>
        <p:blipFill rotWithShape="1">
          <a:blip r:embed="rId5">
            <a:clrChange>
              <a:clrFrom>
                <a:srgbClr val="7CEE7C"/>
              </a:clrFrom>
              <a:clrTo>
                <a:srgbClr val="7CEE7C">
                  <a:alpha val="0"/>
                </a:srgbClr>
              </a:clrTo>
            </a:clrChange>
            <a:duotone>
              <a:prstClr val="black"/>
              <a:schemeClr val="tx1">
                <a:lumMod val="75000"/>
                <a:tint val="45000"/>
                <a:satMod val="400000"/>
              </a:schemeClr>
            </a:duotone>
          </a:blip>
          <a:srcRect r="3896" b="22980"/>
          <a:stretch/>
        </p:blipFill>
        <p:spPr>
          <a:xfrm>
            <a:off x="480863" y="2008988"/>
            <a:ext cx="3137236" cy="4635811"/>
          </a:xfrm>
          <a:prstGeom prst="rect">
            <a:avLst/>
          </a:prstGeom>
        </p:spPr>
      </p:pic>
      <p:sp>
        <p:nvSpPr>
          <p:cNvPr id="93" name="Rectangle 92"/>
          <p:cNvSpPr/>
          <p:nvPr/>
        </p:nvSpPr>
        <p:spPr>
          <a:xfrm>
            <a:off x="4882438" y="1677185"/>
            <a:ext cx="2948387" cy="4452047"/>
          </a:xfrm>
          <a:prstGeom prst="rect">
            <a:avLst/>
          </a:prstGeom>
          <a:solidFill>
            <a:srgbClr val="7030A0">
              <a:alpha val="25000"/>
            </a:srgb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836" kern="0" dirty="0">
              <a:solidFill>
                <a:sysClr val="windowText" lastClr="000000"/>
              </a:solidFill>
            </a:endParaRPr>
          </a:p>
        </p:txBody>
      </p:sp>
      <p:sp>
        <p:nvSpPr>
          <p:cNvPr id="94" name="Rectangle 93"/>
          <p:cNvSpPr/>
          <p:nvPr/>
        </p:nvSpPr>
        <p:spPr bwMode="auto">
          <a:xfrm>
            <a:off x="4957726" y="1540790"/>
            <a:ext cx="2797810" cy="233151"/>
          </a:xfrm>
          <a:prstGeom prst="rect">
            <a:avLst/>
          </a:prstGeom>
          <a:solidFill>
            <a:srgbClr val="7030A0"/>
          </a:solidFill>
          <a:ln w="9525" cap="flat" cmpd="sng" algn="ctr">
            <a:noFill/>
            <a:prstDash val="solid"/>
            <a:headEnd type="none" w="med" len="med"/>
            <a:tailEnd type="none" w="med" len="med"/>
          </a:ln>
          <a:effectLst/>
        </p:spPr>
        <p:txBody>
          <a:bodyPr rot="0" spcFirstLastPara="0" vertOverflow="overflow" horzOverflow="overflow" vert="horz" wrap="square" lIns="186521" tIns="0" rIns="186521" bIns="0"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1632" kern="0" dirty="0">
                <a:gradFill>
                  <a:gsLst>
                    <a:gs pos="0">
                      <a:srgbClr val="FFFFFF"/>
                    </a:gs>
                    <a:gs pos="100000">
                      <a:srgbClr val="FFFFFF"/>
                    </a:gs>
                  </a:gsLst>
                  <a:lin ang="5400000" scaled="0"/>
                </a:gradFill>
                <a:ea typeface="Segoe UI" pitchFamily="34" charset="0"/>
                <a:cs typeface="Segoe UI" pitchFamily="34" charset="0"/>
              </a:rPr>
              <a:t>Smart Contract Package</a:t>
            </a:r>
          </a:p>
        </p:txBody>
      </p:sp>
      <p:pic>
        <p:nvPicPr>
          <p:cNvPr id="95" name="Picture 94"/>
          <p:cNvPicPr>
            <a:picLocks noChangeAspect="1"/>
          </p:cNvPicPr>
          <p:nvPr/>
        </p:nvPicPr>
        <p:blipFill>
          <a:blip r:embed="rId6"/>
          <a:stretch>
            <a:fillRect/>
          </a:stretch>
        </p:blipFill>
        <p:spPr>
          <a:xfrm>
            <a:off x="5078340" y="5401581"/>
            <a:ext cx="2510989" cy="672983"/>
          </a:xfrm>
          <a:prstGeom prst="rect">
            <a:avLst/>
          </a:prstGeom>
        </p:spPr>
      </p:pic>
      <p:sp>
        <p:nvSpPr>
          <p:cNvPr id="96" name="Rectangle 95"/>
          <p:cNvSpPr/>
          <p:nvPr/>
        </p:nvSpPr>
        <p:spPr bwMode="auto">
          <a:xfrm>
            <a:off x="5037148" y="5135379"/>
            <a:ext cx="2611289" cy="233151"/>
          </a:xfrm>
          <a:prstGeom prst="rect">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186521" tIns="0" rIns="186521" bIns="0"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1224" kern="0" dirty="0">
                <a:gradFill>
                  <a:gsLst>
                    <a:gs pos="0">
                      <a:srgbClr val="FFFFFF"/>
                    </a:gs>
                    <a:gs pos="100000">
                      <a:srgbClr val="FFFFFF"/>
                    </a:gs>
                  </a:gsLst>
                  <a:lin ang="5400000" scaled="0"/>
                </a:gradFill>
                <a:ea typeface="Segoe UI" pitchFamily="34" charset="0"/>
                <a:cs typeface="Segoe UI" pitchFamily="34" charset="0"/>
              </a:rPr>
              <a:t>Ledger</a:t>
            </a:r>
          </a:p>
        </p:txBody>
      </p:sp>
      <p:pic>
        <p:nvPicPr>
          <p:cNvPr id="97" name="Picture 96"/>
          <p:cNvPicPr>
            <a:picLocks noChangeAspect="1"/>
          </p:cNvPicPr>
          <p:nvPr/>
        </p:nvPicPr>
        <p:blipFill rotWithShape="1">
          <a:blip r:embed="rId7"/>
          <a:srcRect b="17504"/>
          <a:stretch/>
        </p:blipFill>
        <p:spPr>
          <a:xfrm>
            <a:off x="5303495" y="2342076"/>
            <a:ext cx="2124057" cy="746999"/>
          </a:xfrm>
          <a:prstGeom prst="rect">
            <a:avLst/>
          </a:prstGeom>
        </p:spPr>
      </p:pic>
      <p:sp>
        <p:nvSpPr>
          <p:cNvPr id="98" name="Rectangle 97"/>
          <p:cNvSpPr/>
          <p:nvPr/>
        </p:nvSpPr>
        <p:spPr bwMode="auto">
          <a:xfrm>
            <a:off x="5068838" y="2061222"/>
            <a:ext cx="2611289" cy="233151"/>
          </a:xfrm>
          <a:prstGeom prst="rect">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186521" tIns="0" rIns="186521" bIns="0"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1224" kern="0" dirty="0">
                <a:gradFill>
                  <a:gsLst>
                    <a:gs pos="0">
                      <a:srgbClr val="FFFFFF"/>
                    </a:gs>
                    <a:gs pos="100000">
                      <a:srgbClr val="FFFFFF"/>
                    </a:gs>
                  </a:gsLst>
                  <a:lin ang="5400000" scaled="0"/>
                </a:gradFill>
                <a:ea typeface="Segoe UI" pitchFamily="34" charset="0"/>
                <a:cs typeface="Segoe UI" pitchFamily="34" charset="0"/>
              </a:rPr>
              <a:t>Logic</a:t>
            </a:r>
          </a:p>
        </p:txBody>
      </p:sp>
      <p:sp>
        <p:nvSpPr>
          <p:cNvPr id="99" name="Rectangle 98"/>
          <p:cNvSpPr/>
          <p:nvPr/>
        </p:nvSpPr>
        <p:spPr bwMode="auto">
          <a:xfrm>
            <a:off x="5031662" y="3643098"/>
            <a:ext cx="2611289" cy="233151"/>
          </a:xfrm>
          <a:prstGeom prst="rect">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186521" tIns="0" rIns="186521" bIns="0"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1224" kern="0" dirty="0">
                <a:gradFill>
                  <a:gsLst>
                    <a:gs pos="0">
                      <a:srgbClr val="FFFFFF"/>
                    </a:gs>
                    <a:gs pos="100000">
                      <a:srgbClr val="FFFFFF"/>
                    </a:gs>
                  </a:gsLst>
                  <a:lin ang="5400000" scaled="0"/>
                </a:gradFill>
                <a:ea typeface="Segoe UI" pitchFamily="34" charset="0"/>
                <a:cs typeface="Segoe UI" pitchFamily="34" charset="0"/>
              </a:rPr>
              <a:t>Properties</a:t>
            </a:r>
          </a:p>
        </p:txBody>
      </p:sp>
      <p:grpSp>
        <p:nvGrpSpPr>
          <p:cNvPr id="100" name="Group 99"/>
          <p:cNvGrpSpPr/>
          <p:nvPr/>
        </p:nvGrpSpPr>
        <p:grpSpPr>
          <a:xfrm>
            <a:off x="5228316" y="3947967"/>
            <a:ext cx="2200063" cy="590490"/>
            <a:chOff x="816897" y="4529969"/>
            <a:chExt cx="2157120" cy="578964"/>
          </a:xfrm>
        </p:grpSpPr>
        <p:pic>
          <p:nvPicPr>
            <p:cNvPr id="101" name="Picture 100"/>
            <p:cNvPicPr>
              <a:picLocks noChangeAspect="1"/>
            </p:cNvPicPr>
            <p:nvPr/>
          </p:nvPicPr>
          <p:blipFill>
            <a:blip r:embed="rId8"/>
            <a:stretch>
              <a:fillRect/>
            </a:stretch>
          </p:blipFill>
          <p:spPr>
            <a:xfrm>
              <a:off x="816897" y="4529969"/>
              <a:ext cx="999326" cy="578964"/>
            </a:xfrm>
            <a:prstGeom prst="rect">
              <a:avLst/>
            </a:prstGeom>
          </p:spPr>
        </p:pic>
        <p:pic>
          <p:nvPicPr>
            <p:cNvPr id="102" name="Picture 101"/>
            <p:cNvPicPr>
              <a:picLocks noChangeAspect="1"/>
            </p:cNvPicPr>
            <p:nvPr/>
          </p:nvPicPr>
          <p:blipFill>
            <a:blip r:embed="rId9"/>
            <a:stretch>
              <a:fillRect/>
            </a:stretch>
          </p:blipFill>
          <p:spPr>
            <a:xfrm>
              <a:off x="1908174" y="4620723"/>
              <a:ext cx="1065843" cy="397456"/>
            </a:xfrm>
            <a:prstGeom prst="rect">
              <a:avLst/>
            </a:prstGeom>
          </p:spPr>
        </p:pic>
      </p:grpSp>
      <p:grpSp>
        <p:nvGrpSpPr>
          <p:cNvPr id="103" name="Group 102"/>
          <p:cNvGrpSpPr/>
          <p:nvPr/>
        </p:nvGrpSpPr>
        <p:grpSpPr>
          <a:xfrm>
            <a:off x="9108336" y="2653236"/>
            <a:ext cx="2913009" cy="2446027"/>
            <a:chOff x="6319788" y="878338"/>
            <a:chExt cx="5738322" cy="4049262"/>
          </a:xfrm>
        </p:grpSpPr>
        <p:pic>
          <p:nvPicPr>
            <p:cNvPr id="104" name="Picture 103"/>
            <p:cNvPicPr>
              <a:picLocks noChangeAspect="1"/>
            </p:cNvPicPr>
            <p:nvPr/>
          </p:nvPicPr>
          <p:blipFill>
            <a:blip r:embed="rId10"/>
            <a:stretch>
              <a:fillRect/>
            </a:stretch>
          </p:blipFill>
          <p:spPr>
            <a:xfrm>
              <a:off x="6956396" y="996619"/>
              <a:ext cx="4992586" cy="3449119"/>
            </a:xfrm>
            <a:prstGeom prst="rect">
              <a:avLst/>
            </a:prstGeom>
            <a:ln>
              <a:noFill/>
            </a:ln>
          </p:spPr>
        </p:pic>
        <p:sp>
          <p:nvSpPr>
            <p:cNvPr id="105" name="Rectangle 104"/>
            <p:cNvSpPr/>
            <p:nvPr/>
          </p:nvSpPr>
          <p:spPr bwMode="auto">
            <a:xfrm>
              <a:off x="7057636" y="878338"/>
              <a:ext cx="4992586" cy="3567400"/>
            </a:xfrm>
            <a:prstGeom prst="rect">
              <a:avLst/>
            </a:prstGeom>
            <a:solidFill>
              <a:schemeClr val="bg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ea typeface="Segoe UI" pitchFamily="34" charset="0"/>
                <a:cs typeface="Segoe UI" pitchFamily="34" charset="0"/>
              </a:endParaRPr>
            </a:p>
          </p:txBody>
        </p:sp>
        <p:pic>
          <p:nvPicPr>
            <p:cNvPr id="150" name="Picture 149"/>
            <p:cNvPicPr>
              <a:picLocks noChangeAspect="1"/>
            </p:cNvPicPr>
            <p:nvPr/>
          </p:nvPicPr>
          <p:blipFill>
            <a:blip r:embed="rId10"/>
            <a:stretch>
              <a:fillRect/>
            </a:stretch>
          </p:blipFill>
          <p:spPr>
            <a:xfrm>
              <a:off x="6825652" y="1092639"/>
              <a:ext cx="4992586" cy="3449119"/>
            </a:xfrm>
            <a:prstGeom prst="rect">
              <a:avLst/>
            </a:prstGeom>
            <a:ln>
              <a:noFill/>
            </a:ln>
          </p:spPr>
        </p:pic>
        <p:sp>
          <p:nvSpPr>
            <p:cNvPr id="151" name="Rectangle 150"/>
            <p:cNvSpPr/>
            <p:nvPr/>
          </p:nvSpPr>
          <p:spPr bwMode="auto">
            <a:xfrm>
              <a:off x="6319788" y="878338"/>
              <a:ext cx="5738322" cy="4049262"/>
            </a:xfrm>
            <a:prstGeom prst="rect">
              <a:avLst/>
            </a:prstGeom>
            <a:solidFill>
              <a:schemeClr val="bg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ea typeface="Segoe UI" pitchFamily="34" charset="0"/>
                <a:cs typeface="Segoe UI" pitchFamily="34" charset="0"/>
              </a:endParaRPr>
            </a:p>
          </p:txBody>
        </p:sp>
        <p:pic>
          <p:nvPicPr>
            <p:cNvPr id="152" name="Picture 151"/>
            <p:cNvPicPr>
              <a:picLocks noChangeAspect="1"/>
            </p:cNvPicPr>
            <p:nvPr/>
          </p:nvPicPr>
          <p:blipFill>
            <a:blip r:embed="rId10"/>
            <a:stretch>
              <a:fillRect/>
            </a:stretch>
          </p:blipFill>
          <p:spPr>
            <a:xfrm>
              <a:off x="6724412" y="1210920"/>
              <a:ext cx="4992586" cy="3449119"/>
            </a:xfrm>
            <a:prstGeom prst="rect">
              <a:avLst/>
            </a:prstGeom>
            <a:ln>
              <a:noFill/>
            </a:ln>
          </p:spPr>
        </p:pic>
        <p:sp>
          <p:nvSpPr>
            <p:cNvPr id="153" name="Rectangle 152"/>
            <p:cNvSpPr/>
            <p:nvPr/>
          </p:nvSpPr>
          <p:spPr bwMode="auto">
            <a:xfrm>
              <a:off x="6319788" y="878338"/>
              <a:ext cx="5738322" cy="4049262"/>
            </a:xfrm>
            <a:prstGeom prst="rect">
              <a:avLst/>
            </a:prstGeom>
            <a:solidFill>
              <a:schemeClr val="bg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ea typeface="Segoe UI" pitchFamily="34" charset="0"/>
                <a:cs typeface="Segoe UI" pitchFamily="34" charset="0"/>
              </a:endParaRPr>
            </a:p>
          </p:txBody>
        </p:sp>
        <p:pic>
          <p:nvPicPr>
            <p:cNvPr id="154" name="Picture 153"/>
            <p:cNvPicPr>
              <a:picLocks noChangeAspect="1"/>
            </p:cNvPicPr>
            <p:nvPr/>
          </p:nvPicPr>
          <p:blipFill>
            <a:blip r:embed="rId10"/>
            <a:stretch>
              <a:fillRect/>
            </a:stretch>
          </p:blipFill>
          <p:spPr>
            <a:xfrm>
              <a:off x="6623172" y="1344700"/>
              <a:ext cx="4992586" cy="3449119"/>
            </a:xfrm>
            <a:prstGeom prst="rect">
              <a:avLst/>
            </a:prstGeom>
            <a:ln>
              <a:noFill/>
            </a:ln>
          </p:spPr>
        </p:pic>
      </p:grpSp>
      <p:sp>
        <p:nvSpPr>
          <p:cNvPr id="155" name="Isosceles Triangle 154"/>
          <p:cNvSpPr/>
          <p:nvPr/>
        </p:nvSpPr>
        <p:spPr bwMode="auto">
          <a:xfrm rot="5400000">
            <a:off x="3257357" y="3768252"/>
            <a:ext cx="1954841" cy="360461"/>
          </a:xfrm>
          <a:prstGeom prst="triangle">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156" name="Isosceles Triangle 155"/>
          <p:cNvSpPr/>
          <p:nvPr/>
        </p:nvSpPr>
        <p:spPr bwMode="auto">
          <a:xfrm rot="5400000">
            <a:off x="7583175" y="3779987"/>
            <a:ext cx="1954841" cy="360461"/>
          </a:xfrm>
          <a:prstGeom prst="triangle">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157" name="Rectangle 156"/>
          <p:cNvSpPr/>
          <p:nvPr/>
        </p:nvSpPr>
        <p:spPr bwMode="auto">
          <a:xfrm>
            <a:off x="723368" y="1540790"/>
            <a:ext cx="2797810" cy="233151"/>
          </a:xfrm>
          <a:prstGeom prst="rect">
            <a:avLst/>
          </a:prstGeom>
          <a:solidFill>
            <a:schemeClr val="bg1">
              <a:lumMod val="75000"/>
            </a:schemeClr>
          </a:solidFill>
          <a:ln w="9525" cap="flat" cmpd="sng" algn="ctr">
            <a:noFill/>
            <a:prstDash val="solid"/>
            <a:headEnd type="none" w="med" len="med"/>
            <a:tailEnd type="none" w="med" len="med"/>
          </a:ln>
          <a:effectLst/>
        </p:spPr>
        <p:txBody>
          <a:bodyPr rot="0" spcFirstLastPara="0" vertOverflow="overflow" horzOverflow="overflow" vert="horz" wrap="square" lIns="186521" tIns="0" rIns="186521" bIns="0"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1632" kern="0" dirty="0">
                <a:solidFill>
                  <a:sysClr val="windowText" lastClr="000000"/>
                </a:solidFill>
                <a:ea typeface="Segoe UI" pitchFamily="34" charset="0"/>
                <a:cs typeface="Segoe UI" pitchFamily="34" charset="0"/>
              </a:rPr>
              <a:t>Traditional Contract</a:t>
            </a:r>
          </a:p>
        </p:txBody>
      </p:sp>
      <p:sp>
        <p:nvSpPr>
          <p:cNvPr id="158" name="Rectangle 157"/>
          <p:cNvSpPr/>
          <p:nvPr/>
        </p:nvSpPr>
        <p:spPr bwMode="auto">
          <a:xfrm>
            <a:off x="9192085" y="1540790"/>
            <a:ext cx="2797810" cy="233151"/>
          </a:xfrm>
          <a:prstGeom prst="rect">
            <a:avLst/>
          </a:prstGeom>
          <a:solidFill>
            <a:schemeClr val="accent2"/>
          </a:solidFill>
          <a:ln w="9525" cap="flat" cmpd="sng" algn="ctr">
            <a:noFill/>
            <a:prstDash val="solid"/>
            <a:headEnd type="none" w="med" len="med"/>
            <a:tailEnd type="none" w="med" len="med"/>
          </a:ln>
          <a:effectLst/>
        </p:spPr>
        <p:txBody>
          <a:bodyPr rot="0" spcFirstLastPara="0" vertOverflow="overflow" horzOverflow="overflow" vert="horz" wrap="square" lIns="186521" tIns="0" rIns="186521" bIns="0"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1632" kern="0" dirty="0">
                <a:solidFill>
                  <a:schemeClr val="bg2"/>
                </a:solidFill>
                <a:ea typeface="Segoe UI" pitchFamily="34" charset="0"/>
                <a:cs typeface="Segoe UI" pitchFamily="34" charset="0"/>
              </a:rPr>
              <a:t>Deployed to Nodes</a:t>
            </a:r>
          </a:p>
        </p:txBody>
      </p:sp>
      <p:sp>
        <p:nvSpPr>
          <p:cNvPr id="159" name="Title 1"/>
          <p:cNvSpPr txBox="1">
            <a:spLocks/>
          </p:cNvSpPr>
          <p:nvPr/>
        </p:nvSpPr>
        <p:spPr>
          <a:xfrm>
            <a:off x="378665" y="296897"/>
            <a:ext cx="12144608" cy="1061233"/>
          </a:xfrm>
          <a:prstGeom prst="rect">
            <a:avLst/>
          </a:prstGeom>
        </p:spPr>
        <p:txBody>
          <a:bodyPr vert="horz" lIns="93260" tIns="46630" rIns="93260" bIns="4663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defRPr/>
            </a:pPr>
            <a:r>
              <a:rPr lang="en-US" sz="4488" dirty="0">
                <a:solidFill>
                  <a:schemeClr val="bg1">
                    <a:lumMod val="50000"/>
                  </a:schemeClr>
                </a:solidFill>
              </a:rPr>
              <a:t>Blockchain 2.0 | </a:t>
            </a:r>
            <a:r>
              <a:rPr lang="en-US" sz="4488" kern="800" spc="-102" dirty="0">
                <a:ln w="3175">
                  <a:noFill/>
                </a:ln>
                <a:solidFill>
                  <a:srgbClr val="0070C0"/>
                </a:solidFill>
                <a:latin typeface="Segoe UI Light" panose="020B0502040204020203" pitchFamily="34" charset="0"/>
                <a:cs typeface="Segoe UI Light"/>
              </a:rPr>
              <a:t>Smart Contracts</a:t>
            </a:r>
            <a:endParaRPr lang="en-US" sz="4488" kern="800" dirty="0">
              <a:solidFill>
                <a:srgbClr val="737373"/>
              </a:solidFill>
              <a:latin typeface="Segoe UI Light" panose="020B0502040204020203" pitchFamily="34" charset="0"/>
              <a:cs typeface="Segoe UI Light"/>
            </a:endParaRPr>
          </a:p>
        </p:txBody>
      </p:sp>
    </p:spTree>
    <p:extLst>
      <p:ext uri="{BB962C8B-B14F-4D97-AF65-F5344CB8AC3E}">
        <p14:creationId xmlns:p14="http://schemas.microsoft.com/office/powerpoint/2010/main" val="7014900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5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 grpId="0" animBg="1"/>
      <p:bldP spid="94" grpId="0" animBg="1"/>
      <p:bldP spid="96" grpId="0" animBg="1"/>
      <p:bldP spid="98" grpId="0" animBg="1"/>
      <p:bldP spid="99" grpId="0" animBg="1"/>
      <p:bldP spid="155" grpId="0" animBg="1"/>
      <p:bldP spid="156" grpId="0" animBg="1"/>
      <p:bldP spid="158"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1"/>
          <p:cNvSpPr txBox="1">
            <a:spLocks/>
          </p:cNvSpPr>
          <p:nvPr/>
        </p:nvSpPr>
        <p:spPr>
          <a:xfrm>
            <a:off x="378665" y="296897"/>
            <a:ext cx="11682617" cy="1061233"/>
          </a:xfrm>
          <a:prstGeom prst="rect">
            <a:avLst/>
          </a:prstGeom>
        </p:spPr>
        <p:txBody>
          <a:bodyPr vert="horz" lIns="93260" tIns="46630" rIns="93260" bIns="4663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488" dirty="0">
                <a:solidFill>
                  <a:srgbClr val="0072C6"/>
                </a:solidFill>
              </a:rPr>
              <a:t>Evolution </a:t>
            </a:r>
            <a:r>
              <a:rPr lang="en-US" sz="4488" dirty="0">
                <a:solidFill>
                  <a:schemeClr val="bg1">
                    <a:lumMod val="50000"/>
                  </a:schemeClr>
                </a:solidFill>
              </a:rPr>
              <a:t>of Blockchain </a:t>
            </a:r>
            <a:endParaRPr lang="en-US" sz="4488" dirty="0">
              <a:solidFill>
                <a:srgbClr val="0072C6"/>
              </a:solidFill>
            </a:endParaRPr>
          </a:p>
        </p:txBody>
      </p:sp>
      <p:cxnSp>
        <p:nvCxnSpPr>
          <p:cNvPr id="11" name="Straight Arrow Connector 10"/>
          <p:cNvCxnSpPr/>
          <p:nvPr/>
        </p:nvCxnSpPr>
        <p:spPr>
          <a:xfrm flipV="1">
            <a:off x="468017" y="2168178"/>
            <a:ext cx="11778019" cy="2797412"/>
          </a:xfrm>
          <a:prstGeom prst="straightConnector1">
            <a:avLst/>
          </a:prstGeom>
          <a:ln w="19050">
            <a:solidFill>
              <a:srgbClr val="0072C6"/>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2" name="Oval 11"/>
          <p:cNvSpPr/>
          <p:nvPr/>
        </p:nvSpPr>
        <p:spPr bwMode="auto">
          <a:xfrm>
            <a:off x="2030223" y="4450601"/>
            <a:ext cx="233117" cy="233117"/>
          </a:xfrm>
          <a:prstGeom prst="ellipse">
            <a:avLst/>
          </a:prstGeom>
          <a:solidFill>
            <a:srgbClr val="0072C6"/>
          </a:solidFill>
          <a:ln w="381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5" rIns="186494" bIns="149195"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kern="0" dirty="0">
              <a:gradFill>
                <a:gsLst>
                  <a:gs pos="0">
                    <a:srgbClr val="FFFFFF"/>
                  </a:gs>
                  <a:gs pos="100000">
                    <a:srgbClr val="FFFFFF"/>
                  </a:gs>
                </a:gsLst>
                <a:lin ang="5400000" scaled="0"/>
              </a:gradFill>
              <a:ea typeface="Segoe UI" pitchFamily="34" charset="0"/>
              <a:cs typeface="Segoe UI" pitchFamily="34" charset="0"/>
            </a:endParaRPr>
          </a:p>
        </p:txBody>
      </p:sp>
      <p:cxnSp>
        <p:nvCxnSpPr>
          <p:cNvPr id="13" name="Straight Connector 12"/>
          <p:cNvCxnSpPr>
            <a:stCxn id="12" idx="4"/>
          </p:cNvCxnSpPr>
          <p:nvPr/>
        </p:nvCxnSpPr>
        <p:spPr>
          <a:xfrm>
            <a:off x="2146781" y="4683717"/>
            <a:ext cx="0" cy="543941"/>
          </a:xfrm>
          <a:prstGeom prst="line">
            <a:avLst/>
          </a:prstGeom>
          <a:ln w="15875">
            <a:solidFill>
              <a:schemeClr val="tx1"/>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924537" y="5183012"/>
            <a:ext cx="2444504" cy="1140957"/>
          </a:xfrm>
          <a:prstGeom prst="rect">
            <a:avLst/>
          </a:prstGeom>
          <a:noFill/>
        </p:spPr>
        <p:txBody>
          <a:bodyPr wrap="none" lIns="186494" tIns="149195" rIns="186494" bIns="149195" rtlCol="0">
            <a:spAutoFit/>
          </a:bodyPr>
          <a:lstStyle/>
          <a:p>
            <a:pPr algn="ctr" defTabSz="951156">
              <a:lnSpc>
                <a:spcPct val="90000"/>
              </a:lnSpc>
              <a:spcAft>
                <a:spcPts val="612"/>
              </a:spcAft>
            </a:pPr>
            <a:r>
              <a:rPr lang="en-US" sz="1836" b="1" kern="0" dirty="0">
                <a:gradFill>
                  <a:gsLst>
                    <a:gs pos="2917">
                      <a:schemeClr val="tx1"/>
                    </a:gs>
                    <a:gs pos="30000">
                      <a:schemeClr val="tx1"/>
                    </a:gs>
                  </a:gsLst>
                  <a:lin ang="5400000" scaled="0"/>
                </a:gradFill>
              </a:rPr>
              <a:t>Blockchain 1.0</a:t>
            </a:r>
          </a:p>
          <a:p>
            <a:pPr algn="ctr" defTabSz="951156">
              <a:lnSpc>
                <a:spcPct val="90000"/>
              </a:lnSpc>
              <a:spcAft>
                <a:spcPts val="612"/>
              </a:spcAft>
            </a:pPr>
            <a:r>
              <a:rPr lang="en-US" sz="1836" kern="0" dirty="0">
                <a:gradFill>
                  <a:gsLst>
                    <a:gs pos="2917">
                      <a:schemeClr val="tx1"/>
                    </a:gs>
                    <a:gs pos="30000">
                      <a:schemeClr val="tx1"/>
                    </a:gs>
                  </a:gsLst>
                  <a:lin ang="5400000" scaled="0"/>
                </a:gradFill>
              </a:rPr>
              <a:t>Simple Ledgers that </a:t>
            </a:r>
            <a:br>
              <a:rPr lang="en-US" sz="1836" kern="0" dirty="0">
                <a:gradFill>
                  <a:gsLst>
                    <a:gs pos="2917">
                      <a:schemeClr val="tx1"/>
                    </a:gs>
                    <a:gs pos="30000">
                      <a:schemeClr val="tx1"/>
                    </a:gs>
                  </a:gsLst>
                  <a:lin ang="5400000" scaled="0"/>
                </a:gradFill>
              </a:rPr>
            </a:br>
            <a:r>
              <a:rPr lang="en-US" sz="1836" kern="0" dirty="0">
                <a:gradFill>
                  <a:gsLst>
                    <a:gs pos="2917">
                      <a:schemeClr val="tx1"/>
                    </a:gs>
                    <a:gs pos="30000">
                      <a:schemeClr val="tx1"/>
                    </a:gs>
                  </a:gsLst>
                  <a:lin ang="5400000" scaled="0"/>
                </a:gradFill>
              </a:rPr>
              <a:t>record transactions</a:t>
            </a:r>
          </a:p>
        </p:txBody>
      </p:sp>
      <p:sp>
        <p:nvSpPr>
          <p:cNvPr id="15" name="Oval 14"/>
          <p:cNvSpPr/>
          <p:nvPr/>
        </p:nvSpPr>
        <p:spPr bwMode="auto">
          <a:xfrm>
            <a:off x="6370404" y="3407730"/>
            <a:ext cx="233117" cy="233117"/>
          </a:xfrm>
          <a:prstGeom prst="ellipse">
            <a:avLst/>
          </a:prstGeom>
          <a:solidFill>
            <a:srgbClr val="0072C6"/>
          </a:solidFill>
          <a:ln w="381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5" rIns="186494" bIns="149195"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kern="0" dirty="0">
              <a:gradFill>
                <a:gsLst>
                  <a:gs pos="0">
                    <a:srgbClr val="FFFFFF"/>
                  </a:gs>
                  <a:gs pos="100000">
                    <a:srgbClr val="FFFFFF"/>
                  </a:gs>
                </a:gsLst>
                <a:lin ang="5400000" scaled="0"/>
              </a:gradFill>
              <a:ea typeface="Segoe UI" pitchFamily="34" charset="0"/>
              <a:cs typeface="Segoe UI" pitchFamily="34" charset="0"/>
            </a:endParaRPr>
          </a:p>
        </p:txBody>
      </p:sp>
      <p:cxnSp>
        <p:nvCxnSpPr>
          <p:cNvPr id="16" name="Straight Connector 15"/>
          <p:cNvCxnSpPr>
            <a:stCxn id="15" idx="4"/>
          </p:cNvCxnSpPr>
          <p:nvPr/>
        </p:nvCxnSpPr>
        <p:spPr>
          <a:xfrm>
            <a:off x="6486962" y="3640847"/>
            <a:ext cx="0" cy="543941"/>
          </a:xfrm>
          <a:prstGeom prst="line">
            <a:avLst/>
          </a:prstGeom>
          <a:ln w="15875">
            <a:solidFill>
              <a:schemeClr val="tx1"/>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4603382" y="4140141"/>
            <a:ext cx="3282962" cy="1239353"/>
          </a:xfrm>
          <a:prstGeom prst="rect">
            <a:avLst/>
          </a:prstGeom>
          <a:noFill/>
        </p:spPr>
        <p:txBody>
          <a:bodyPr wrap="square" lIns="186494" tIns="149195" rIns="186494" bIns="149195" rtlCol="0">
            <a:spAutoFit/>
          </a:bodyPr>
          <a:lstStyle/>
          <a:p>
            <a:pPr algn="ctr" defTabSz="951156">
              <a:lnSpc>
                <a:spcPct val="90000"/>
              </a:lnSpc>
              <a:spcAft>
                <a:spcPts val="612"/>
              </a:spcAft>
            </a:pPr>
            <a:r>
              <a:rPr lang="en-US" sz="1836" b="1" kern="0" dirty="0">
                <a:gradFill>
                  <a:gsLst>
                    <a:gs pos="2917">
                      <a:schemeClr val="tx1"/>
                    </a:gs>
                    <a:gs pos="30000">
                      <a:schemeClr val="tx1"/>
                    </a:gs>
                  </a:gsLst>
                  <a:lin ang="5400000" scaled="0"/>
                </a:gradFill>
              </a:rPr>
              <a:t>Blockchain 2.0</a:t>
            </a:r>
          </a:p>
          <a:p>
            <a:pPr algn="ctr" defTabSz="951156">
              <a:lnSpc>
                <a:spcPct val="90000"/>
              </a:lnSpc>
              <a:spcAft>
                <a:spcPts val="612"/>
              </a:spcAft>
            </a:pPr>
            <a:r>
              <a:rPr lang="en-US" sz="1836" kern="0" dirty="0">
                <a:gradFill>
                  <a:gsLst>
                    <a:gs pos="2917">
                      <a:schemeClr val="tx1"/>
                    </a:gs>
                    <a:gs pos="30000">
                      <a:schemeClr val="tx1"/>
                    </a:gs>
                  </a:gsLst>
                  <a:lin ang="5400000" scaled="0"/>
                </a:gradFill>
              </a:rPr>
              <a:t>+ Smart Contracts</a:t>
            </a:r>
          </a:p>
          <a:p>
            <a:pPr algn="ctr" defTabSz="951156">
              <a:lnSpc>
                <a:spcPct val="90000"/>
              </a:lnSpc>
              <a:spcAft>
                <a:spcPts val="612"/>
              </a:spcAft>
            </a:pPr>
            <a:r>
              <a:rPr lang="en-US" sz="1836" kern="0" dirty="0">
                <a:gradFill>
                  <a:gsLst>
                    <a:gs pos="2917">
                      <a:schemeClr val="tx1"/>
                    </a:gs>
                    <a:gs pos="30000">
                      <a:schemeClr val="tx1"/>
                    </a:gs>
                  </a:gsLst>
                  <a:lin ang="5400000" scaled="0"/>
                </a:gradFill>
              </a:rPr>
              <a:t>Logic Tier</a:t>
            </a:r>
          </a:p>
        </p:txBody>
      </p:sp>
      <p:sp>
        <p:nvSpPr>
          <p:cNvPr id="18" name="Oval 17"/>
          <p:cNvSpPr/>
          <p:nvPr/>
        </p:nvSpPr>
        <p:spPr bwMode="auto">
          <a:xfrm>
            <a:off x="10422430" y="2469288"/>
            <a:ext cx="233117" cy="233117"/>
          </a:xfrm>
          <a:prstGeom prst="ellipse">
            <a:avLst/>
          </a:prstGeom>
          <a:solidFill>
            <a:srgbClr val="0072C6"/>
          </a:solidFill>
          <a:ln w="381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5" rIns="186494" bIns="149195"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kern="0" dirty="0">
              <a:gradFill>
                <a:gsLst>
                  <a:gs pos="0">
                    <a:srgbClr val="FFFFFF"/>
                  </a:gs>
                  <a:gs pos="100000">
                    <a:srgbClr val="FFFFFF"/>
                  </a:gs>
                </a:gsLst>
                <a:lin ang="5400000" scaled="0"/>
              </a:gradFill>
              <a:ea typeface="Segoe UI" pitchFamily="34" charset="0"/>
              <a:cs typeface="Segoe UI" pitchFamily="34" charset="0"/>
            </a:endParaRPr>
          </a:p>
        </p:txBody>
      </p:sp>
      <p:cxnSp>
        <p:nvCxnSpPr>
          <p:cNvPr id="19" name="Straight Connector 18"/>
          <p:cNvCxnSpPr>
            <a:stCxn id="18" idx="4"/>
          </p:cNvCxnSpPr>
          <p:nvPr/>
        </p:nvCxnSpPr>
        <p:spPr>
          <a:xfrm>
            <a:off x="10538988" y="2702405"/>
            <a:ext cx="0" cy="543941"/>
          </a:xfrm>
          <a:prstGeom prst="line">
            <a:avLst/>
          </a:prstGeom>
          <a:ln w="15875">
            <a:solidFill>
              <a:schemeClr val="tx1"/>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grpSp>
        <p:nvGrpSpPr>
          <p:cNvPr id="30" name="Group 29"/>
          <p:cNvGrpSpPr/>
          <p:nvPr/>
        </p:nvGrpSpPr>
        <p:grpSpPr>
          <a:xfrm>
            <a:off x="1570470" y="3061743"/>
            <a:ext cx="1152638" cy="1152638"/>
            <a:chOff x="1538288" y="2762250"/>
            <a:chExt cx="1130300" cy="1130300"/>
          </a:xfrm>
        </p:grpSpPr>
        <p:sp>
          <p:nvSpPr>
            <p:cNvPr id="31" name="Oval 30"/>
            <p:cNvSpPr/>
            <p:nvPr/>
          </p:nvSpPr>
          <p:spPr bwMode="auto">
            <a:xfrm>
              <a:off x="1538288" y="2762250"/>
              <a:ext cx="1130300" cy="1130300"/>
            </a:xfrm>
            <a:prstGeom prst="ellipse">
              <a:avLst/>
            </a:prstGeom>
            <a:noFill/>
            <a:ln w="19050">
              <a:solidFill>
                <a:srgbClr val="0072C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5" rIns="186494" bIns="149195"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32" name="Group 15"/>
            <p:cNvGrpSpPr>
              <a:grpSpLocks noChangeAspect="1"/>
            </p:cNvGrpSpPr>
            <p:nvPr/>
          </p:nvGrpSpPr>
          <p:grpSpPr bwMode="auto">
            <a:xfrm>
              <a:off x="1928019" y="3123406"/>
              <a:ext cx="350838" cy="407988"/>
              <a:chOff x="2068" y="1838"/>
              <a:chExt cx="221" cy="257"/>
            </a:xfrm>
          </p:grpSpPr>
          <p:sp>
            <p:nvSpPr>
              <p:cNvPr id="33" name="Freeform 16"/>
              <p:cNvSpPr>
                <a:spLocks/>
              </p:cNvSpPr>
              <p:nvPr/>
            </p:nvSpPr>
            <p:spPr bwMode="auto">
              <a:xfrm>
                <a:off x="2068" y="2059"/>
                <a:ext cx="221" cy="36"/>
              </a:xfrm>
              <a:custGeom>
                <a:avLst/>
                <a:gdLst>
                  <a:gd name="T0" fmla="*/ 0 w 91"/>
                  <a:gd name="T1" fmla="*/ 0 h 15"/>
                  <a:gd name="T2" fmla="*/ 16 w 91"/>
                  <a:gd name="T3" fmla="*/ 15 h 15"/>
                  <a:gd name="T4" fmla="*/ 31 w 91"/>
                  <a:gd name="T5" fmla="*/ 0 h 15"/>
                  <a:gd name="T6" fmla="*/ 91 w 91"/>
                  <a:gd name="T7" fmla="*/ 0 h 15"/>
                  <a:gd name="T8" fmla="*/ 75 w 91"/>
                  <a:gd name="T9" fmla="*/ 15 h 15"/>
                  <a:gd name="T10" fmla="*/ 16 w 91"/>
                  <a:gd name="T11" fmla="*/ 15 h 15"/>
                </a:gdLst>
                <a:ahLst/>
                <a:cxnLst>
                  <a:cxn ang="0">
                    <a:pos x="T0" y="T1"/>
                  </a:cxn>
                  <a:cxn ang="0">
                    <a:pos x="T2" y="T3"/>
                  </a:cxn>
                  <a:cxn ang="0">
                    <a:pos x="T4" y="T5"/>
                  </a:cxn>
                  <a:cxn ang="0">
                    <a:pos x="T6" y="T7"/>
                  </a:cxn>
                  <a:cxn ang="0">
                    <a:pos x="T8" y="T9"/>
                  </a:cxn>
                  <a:cxn ang="0">
                    <a:pos x="T10" y="T11"/>
                  </a:cxn>
                </a:cxnLst>
                <a:rect l="0" t="0" r="r" b="b"/>
                <a:pathLst>
                  <a:path w="91" h="15">
                    <a:moveTo>
                      <a:pt x="0" y="0"/>
                    </a:moveTo>
                    <a:cubicBezTo>
                      <a:pt x="0" y="8"/>
                      <a:pt x="7" y="15"/>
                      <a:pt x="16" y="15"/>
                    </a:cubicBezTo>
                    <a:cubicBezTo>
                      <a:pt x="24" y="15"/>
                      <a:pt x="31" y="8"/>
                      <a:pt x="31" y="0"/>
                    </a:cubicBezTo>
                    <a:cubicBezTo>
                      <a:pt x="91" y="0"/>
                      <a:pt x="91" y="0"/>
                      <a:pt x="91" y="0"/>
                    </a:cubicBezTo>
                    <a:cubicBezTo>
                      <a:pt x="91" y="8"/>
                      <a:pt x="84" y="15"/>
                      <a:pt x="75" y="15"/>
                    </a:cubicBezTo>
                    <a:cubicBezTo>
                      <a:pt x="16" y="15"/>
                      <a:pt x="16" y="15"/>
                      <a:pt x="16" y="15"/>
                    </a:cubicBezTo>
                  </a:path>
                </a:pathLst>
              </a:custGeom>
              <a:noFill/>
              <a:ln w="30163" cap="flat">
                <a:solidFill>
                  <a:srgbClr val="0072C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sp>
            <p:nvSpPr>
              <p:cNvPr id="34" name="Freeform 17"/>
              <p:cNvSpPr>
                <a:spLocks/>
              </p:cNvSpPr>
              <p:nvPr/>
            </p:nvSpPr>
            <p:spPr bwMode="auto">
              <a:xfrm>
                <a:off x="2068" y="1838"/>
                <a:ext cx="194" cy="223"/>
              </a:xfrm>
              <a:custGeom>
                <a:avLst/>
                <a:gdLst>
                  <a:gd name="T0" fmla="*/ 0 w 194"/>
                  <a:gd name="T1" fmla="*/ 223 h 223"/>
                  <a:gd name="T2" fmla="*/ 0 w 194"/>
                  <a:gd name="T3" fmla="*/ 0 h 223"/>
                  <a:gd name="T4" fmla="*/ 194 w 194"/>
                  <a:gd name="T5" fmla="*/ 0 h 223"/>
                  <a:gd name="T6" fmla="*/ 194 w 194"/>
                  <a:gd name="T7" fmla="*/ 221 h 223"/>
                </a:gdLst>
                <a:ahLst/>
                <a:cxnLst>
                  <a:cxn ang="0">
                    <a:pos x="T0" y="T1"/>
                  </a:cxn>
                  <a:cxn ang="0">
                    <a:pos x="T2" y="T3"/>
                  </a:cxn>
                  <a:cxn ang="0">
                    <a:pos x="T4" y="T5"/>
                  </a:cxn>
                  <a:cxn ang="0">
                    <a:pos x="T6" y="T7"/>
                  </a:cxn>
                </a:cxnLst>
                <a:rect l="0" t="0" r="r" b="b"/>
                <a:pathLst>
                  <a:path w="194" h="223">
                    <a:moveTo>
                      <a:pt x="0" y="223"/>
                    </a:moveTo>
                    <a:lnTo>
                      <a:pt x="0" y="0"/>
                    </a:lnTo>
                    <a:lnTo>
                      <a:pt x="194" y="0"/>
                    </a:lnTo>
                    <a:lnTo>
                      <a:pt x="194" y="221"/>
                    </a:lnTo>
                  </a:path>
                </a:pathLst>
              </a:custGeom>
              <a:noFill/>
              <a:ln w="30163" cap="flat">
                <a:solidFill>
                  <a:srgbClr val="0072C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sp>
            <p:nvSpPr>
              <p:cNvPr id="35" name="Line 18"/>
              <p:cNvSpPr>
                <a:spLocks noChangeShapeType="1"/>
              </p:cNvSpPr>
              <p:nvPr/>
            </p:nvSpPr>
            <p:spPr bwMode="auto">
              <a:xfrm>
                <a:off x="2146" y="1894"/>
                <a:ext cx="77" cy="0"/>
              </a:xfrm>
              <a:prstGeom prst="line">
                <a:avLst/>
              </a:prstGeom>
              <a:noFill/>
              <a:ln w="30163" cap="flat">
                <a:solidFill>
                  <a:srgbClr val="0072C6"/>
                </a:solidFill>
                <a:prstDash val="solid"/>
                <a:miter lim="800000"/>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sp>
            <p:nvSpPr>
              <p:cNvPr id="36" name="Line 19"/>
              <p:cNvSpPr>
                <a:spLocks noChangeShapeType="1"/>
              </p:cNvSpPr>
              <p:nvPr/>
            </p:nvSpPr>
            <p:spPr bwMode="auto">
              <a:xfrm>
                <a:off x="2146" y="1947"/>
                <a:ext cx="77" cy="0"/>
              </a:xfrm>
              <a:prstGeom prst="line">
                <a:avLst/>
              </a:prstGeom>
              <a:noFill/>
              <a:ln w="30163" cap="flat">
                <a:solidFill>
                  <a:srgbClr val="0072C6"/>
                </a:solidFill>
                <a:prstDash val="solid"/>
                <a:miter lim="800000"/>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sp>
            <p:nvSpPr>
              <p:cNvPr id="37" name="Line 20"/>
              <p:cNvSpPr>
                <a:spLocks noChangeShapeType="1"/>
              </p:cNvSpPr>
              <p:nvPr/>
            </p:nvSpPr>
            <p:spPr bwMode="auto">
              <a:xfrm>
                <a:off x="2146" y="2003"/>
                <a:ext cx="77" cy="0"/>
              </a:xfrm>
              <a:prstGeom prst="line">
                <a:avLst/>
              </a:prstGeom>
              <a:noFill/>
              <a:ln w="30163" cap="flat">
                <a:solidFill>
                  <a:srgbClr val="0072C6"/>
                </a:solidFill>
                <a:prstDash val="solid"/>
                <a:miter lim="800000"/>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sp>
            <p:nvSpPr>
              <p:cNvPr id="38" name="Line 21"/>
              <p:cNvSpPr>
                <a:spLocks noChangeShapeType="1"/>
              </p:cNvSpPr>
              <p:nvPr/>
            </p:nvSpPr>
            <p:spPr bwMode="auto">
              <a:xfrm>
                <a:off x="2107" y="1894"/>
                <a:ext cx="19" cy="0"/>
              </a:xfrm>
              <a:prstGeom prst="line">
                <a:avLst/>
              </a:prstGeom>
              <a:noFill/>
              <a:ln w="30163" cap="flat">
                <a:solidFill>
                  <a:srgbClr val="0072C6"/>
                </a:solidFill>
                <a:prstDash val="solid"/>
                <a:miter lim="800000"/>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sp>
            <p:nvSpPr>
              <p:cNvPr id="39" name="Line 22"/>
              <p:cNvSpPr>
                <a:spLocks noChangeShapeType="1"/>
              </p:cNvSpPr>
              <p:nvPr/>
            </p:nvSpPr>
            <p:spPr bwMode="auto">
              <a:xfrm>
                <a:off x="2107" y="1947"/>
                <a:ext cx="19" cy="0"/>
              </a:xfrm>
              <a:prstGeom prst="line">
                <a:avLst/>
              </a:prstGeom>
              <a:noFill/>
              <a:ln w="30163" cap="flat">
                <a:solidFill>
                  <a:srgbClr val="0072C6"/>
                </a:solidFill>
                <a:prstDash val="solid"/>
                <a:miter lim="800000"/>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sp>
            <p:nvSpPr>
              <p:cNvPr id="40" name="Line 23"/>
              <p:cNvSpPr>
                <a:spLocks noChangeShapeType="1"/>
              </p:cNvSpPr>
              <p:nvPr/>
            </p:nvSpPr>
            <p:spPr bwMode="auto">
              <a:xfrm>
                <a:off x="2107" y="2003"/>
                <a:ext cx="19" cy="0"/>
              </a:xfrm>
              <a:prstGeom prst="line">
                <a:avLst/>
              </a:prstGeom>
              <a:noFill/>
              <a:ln w="30163" cap="flat">
                <a:solidFill>
                  <a:srgbClr val="0072C6"/>
                </a:solidFill>
                <a:prstDash val="solid"/>
                <a:miter lim="800000"/>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grpSp>
      </p:grpSp>
      <p:grpSp>
        <p:nvGrpSpPr>
          <p:cNvPr id="41" name="Group 40"/>
          <p:cNvGrpSpPr/>
          <p:nvPr/>
        </p:nvGrpSpPr>
        <p:grpSpPr>
          <a:xfrm>
            <a:off x="9954538" y="1091873"/>
            <a:ext cx="1156264" cy="1156264"/>
            <a:chOff x="9759873" y="830555"/>
            <a:chExt cx="1133856" cy="1133856"/>
          </a:xfrm>
        </p:grpSpPr>
        <p:sp>
          <p:nvSpPr>
            <p:cNvPr id="42" name="Oval 41"/>
            <p:cNvSpPr/>
            <p:nvPr/>
          </p:nvSpPr>
          <p:spPr bwMode="auto">
            <a:xfrm>
              <a:off x="9759873" y="830555"/>
              <a:ext cx="1133856" cy="1133856"/>
            </a:xfrm>
            <a:prstGeom prst="ellipse">
              <a:avLst/>
            </a:prstGeom>
            <a:noFill/>
            <a:ln w="19050">
              <a:solidFill>
                <a:srgbClr val="0072C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5" rIns="186494" bIns="149195"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43" name="Group 26"/>
            <p:cNvGrpSpPr>
              <a:grpSpLocks noChangeAspect="1"/>
            </p:cNvGrpSpPr>
            <p:nvPr/>
          </p:nvGrpSpPr>
          <p:grpSpPr bwMode="auto">
            <a:xfrm>
              <a:off x="10223614" y="1153008"/>
              <a:ext cx="206375" cy="488950"/>
              <a:chOff x="3852" y="2049"/>
              <a:chExt cx="130" cy="308"/>
            </a:xfrm>
          </p:grpSpPr>
          <p:sp>
            <p:nvSpPr>
              <p:cNvPr id="44" name="Freeform 27"/>
              <p:cNvSpPr>
                <a:spLocks noEditPoints="1"/>
              </p:cNvSpPr>
              <p:nvPr/>
            </p:nvSpPr>
            <p:spPr bwMode="auto">
              <a:xfrm>
                <a:off x="3852" y="2049"/>
                <a:ext cx="130" cy="308"/>
              </a:xfrm>
              <a:custGeom>
                <a:avLst/>
                <a:gdLst>
                  <a:gd name="T0" fmla="*/ 12 w 52"/>
                  <a:gd name="T1" fmla="*/ 128 h 128"/>
                  <a:gd name="T2" fmla="*/ 24 w 52"/>
                  <a:gd name="T3" fmla="*/ 128 h 128"/>
                  <a:gd name="T4" fmla="*/ 32 w 52"/>
                  <a:gd name="T5" fmla="*/ 128 h 128"/>
                  <a:gd name="T6" fmla="*/ 40 w 52"/>
                  <a:gd name="T7" fmla="*/ 120 h 128"/>
                  <a:gd name="T8" fmla="*/ 40 w 52"/>
                  <a:gd name="T9" fmla="*/ 55 h 128"/>
                  <a:gd name="T10" fmla="*/ 52 w 52"/>
                  <a:gd name="T11" fmla="*/ 40 h 128"/>
                  <a:gd name="T12" fmla="*/ 52 w 52"/>
                  <a:gd name="T13" fmla="*/ 16 h 128"/>
                  <a:gd name="T14" fmla="*/ 36 w 52"/>
                  <a:gd name="T15" fmla="*/ 0 h 128"/>
                  <a:gd name="T16" fmla="*/ 16 w 52"/>
                  <a:gd name="T17" fmla="*/ 0 h 128"/>
                  <a:gd name="T18" fmla="*/ 0 w 52"/>
                  <a:gd name="T19" fmla="*/ 16 h 128"/>
                  <a:gd name="T20" fmla="*/ 0 w 52"/>
                  <a:gd name="T21" fmla="*/ 40 h 128"/>
                  <a:gd name="T22" fmla="*/ 12 w 52"/>
                  <a:gd name="T23" fmla="*/ 55 h 128"/>
                  <a:gd name="T24" fmla="*/ 12 w 52"/>
                  <a:gd name="T25" fmla="*/ 88 h 128"/>
                  <a:gd name="T26" fmla="*/ 16 w 52"/>
                  <a:gd name="T27" fmla="*/ 92 h 128"/>
                  <a:gd name="T28" fmla="*/ 12 w 52"/>
                  <a:gd name="T29" fmla="*/ 96 h 128"/>
                  <a:gd name="T30" fmla="*/ 12 w 52"/>
                  <a:gd name="T31" fmla="*/ 108 h 128"/>
                  <a:gd name="T32" fmla="*/ 16 w 52"/>
                  <a:gd name="T33" fmla="*/ 112 h 128"/>
                  <a:gd name="T34" fmla="*/ 12 w 52"/>
                  <a:gd name="T35" fmla="*/ 116 h 128"/>
                  <a:gd name="T36" fmla="*/ 12 w 52"/>
                  <a:gd name="T37" fmla="*/ 128 h 128"/>
                  <a:gd name="T38" fmla="*/ 32 w 52"/>
                  <a:gd name="T39" fmla="*/ 120 h 128"/>
                  <a:gd name="T40" fmla="*/ 24 w 52"/>
                  <a:gd name="T41" fmla="*/ 120 h 128"/>
                  <a:gd name="T42" fmla="*/ 20 w 52"/>
                  <a:gd name="T43" fmla="*/ 120 h 128"/>
                  <a:gd name="T44" fmla="*/ 20 w 52"/>
                  <a:gd name="T45" fmla="*/ 119 h 128"/>
                  <a:gd name="T46" fmla="*/ 22 w 52"/>
                  <a:gd name="T47" fmla="*/ 118 h 128"/>
                  <a:gd name="T48" fmla="*/ 27 w 52"/>
                  <a:gd name="T49" fmla="*/ 112 h 128"/>
                  <a:gd name="T50" fmla="*/ 22 w 52"/>
                  <a:gd name="T51" fmla="*/ 106 h 128"/>
                  <a:gd name="T52" fmla="*/ 20 w 52"/>
                  <a:gd name="T53" fmla="*/ 105 h 128"/>
                  <a:gd name="T54" fmla="*/ 20 w 52"/>
                  <a:gd name="T55" fmla="*/ 99 h 128"/>
                  <a:gd name="T56" fmla="*/ 22 w 52"/>
                  <a:gd name="T57" fmla="*/ 98 h 128"/>
                  <a:gd name="T58" fmla="*/ 27 w 52"/>
                  <a:gd name="T59" fmla="*/ 92 h 128"/>
                  <a:gd name="T60" fmla="*/ 22 w 52"/>
                  <a:gd name="T61" fmla="*/ 86 h 128"/>
                  <a:gd name="T62" fmla="*/ 20 w 52"/>
                  <a:gd name="T63" fmla="*/ 85 h 128"/>
                  <a:gd name="T64" fmla="*/ 20 w 52"/>
                  <a:gd name="T65" fmla="*/ 56 h 128"/>
                  <a:gd name="T66" fmla="*/ 32 w 52"/>
                  <a:gd name="T67" fmla="*/ 56 h 128"/>
                  <a:gd name="T68" fmla="*/ 32 w 52"/>
                  <a:gd name="T69" fmla="*/ 120 h 128"/>
                  <a:gd name="T70" fmla="*/ 8 w 52"/>
                  <a:gd name="T71" fmla="*/ 40 h 128"/>
                  <a:gd name="T72" fmla="*/ 8 w 52"/>
                  <a:gd name="T73" fmla="*/ 16 h 128"/>
                  <a:gd name="T74" fmla="*/ 16 w 52"/>
                  <a:gd name="T75" fmla="*/ 8 h 128"/>
                  <a:gd name="T76" fmla="*/ 36 w 52"/>
                  <a:gd name="T77" fmla="*/ 8 h 128"/>
                  <a:gd name="T78" fmla="*/ 44 w 52"/>
                  <a:gd name="T79" fmla="*/ 16 h 128"/>
                  <a:gd name="T80" fmla="*/ 44 w 52"/>
                  <a:gd name="T81" fmla="*/ 40 h 128"/>
                  <a:gd name="T82" fmla="*/ 36 w 52"/>
                  <a:gd name="T83" fmla="*/ 48 h 128"/>
                  <a:gd name="T84" fmla="*/ 16 w 52"/>
                  <a:gd name="T85" fmla="*/ 48 h 128"/>
                  <a:gd name="T86" fmla="*/ 8 w 52"/>
                  <a:gd name="T87" fmla="*/ 4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2" h="128">
                    <a:moveTo>
                      <a:pt x="12" y="128"/>
                    </a:moveTo>
                    <a:cubicBezTo>
                      <a:pt x="24" y="128"/>
                      <a:pt x="24" y="128"/>
                      <a:pt x="24" y="128"/>
                    </a:cubicBezTo>
                    <a:cubicBezTo>
                      <a:pt x="32" y="128"/>
                      <a:pt x="32" y="128"/>
                      <a:pt x="32" y="128"/>
                    </a:cubicBezTo>
                    <a:cubicBezTo>
                      <a:pt x="36" y="128"/>
                      <a:pt x="40" y="124"/>
                      <a:pt x="40" y="120"/>
                    </a:cubicBezTo>
                    <a:cubicBezTo>
                      <a:pt x="40" y="55"/>
                      <a:pt x="40" y="55"/>
                      <a:pt x="40" y="55"/>
                    </a:cubicBezTo>
                    <a:cubicBezTo>
                      <a:pt x="47" y="54"/>
                      <a:pt x="52" y="47"/>
                      <a:pt x="52" y="40"/>
                    </a:cubicBezTo>
                    <a:cubicBezTo>
                      <a:pt x="52" y="16"/>
                      <a:pt x="52" y="16"/>
                      <a:pt x="52" y="16"/>
                    </a:cubicBezTo>
                    <a:cubicBezTo>
                      <a:pt x="52" y="7"/>
                      <a:pt x="45" y="0"/>
                      <a:pt x="36" y="0"/>
                    </a:cubicBezTo>
                    <a:cubicBezTo>
                      <a:pt x="16" y="0"/>
                      <a:pt x="16" y="0"/>
                      <a:pt x="16" y="0"/>
                    </a:cubicBezTo>
                    <a:cubicBezTo>
                      <a:pt x="7" y="0"/>
                      <a:pt x="0" y="7"/>
                      <a:pt x="0" y="16"/>
                    </a:cubicBezTo>
                    <a:cubicBezTo>
                      <a:pt x="0" y="40"/>
                      <a:pt x="0" y="40"/>
                      <a:pt x="0" y="40"/>
                    </a:cubicBezTo>
                    <a:cubicBezTo>
                      <a:pt x="0" y="47"/>
                      <a:pt x="5" y="54"/>
                      <a:pt x="12" y="55"/>
                    </a:cubicBezTo>
                    <a:cubicBezTo>
                      <a:pt x="12" y="88"/>
                      <a:pt x="12" y="88"/>
                      <a:pt x="12" y="88"/>
                    </a:cubicBezTo>
                    <a:cubicBezTo>
                      <a:pt x="16" y="92"/>
                      <a:pt x="16" y="92"/>
                      <a:pt x="16" y="92"/>
                    </a:cubicBezTo>
                    <a:cubicBezTo>
                      <a:pt x="12" y="96"/>
                      <a:pt x="12" y="96"/>
                      <a:pt x="12" y="96"/>
                    </a:cubicBezTo>
                    <a:cubicBezTo>
                      <a:pt x="12" y="108"/>
                      <a:pt x="12" y="108"/>
                      <a:pt x="12" y="108"/>
                    </a:cubicBezTo>
                    <a:cubicBezTo>
                      <a:pt x="16" y="112"/>
                      <a:pt x="16" y="112"/>
                      <a:pt x="16" y="112"/>
                    </a:cubicBezTo>
                    <a:cubicBezTo>
                      <a:pt x="12" y="116"/>
                      <a:pt x="12" y="116"/>
                      <a:pt x="12" y="116"/>
                    </a:cubicBezTo>
                    <a:lnTo>
                      <a:pt x="12" y="128"/>
                    </a:lnTo>
                    <a:close/>
                    <a:moveTo>
                      <a:pt x="32" y="120"/>
                    </a:moveTo>
                    <a:cubicBezTo>
                      <a:pt x="24" y="120"/>
                      <a:pt x="24" y="120"/>
                      <a:pt x="24" y="120"/>
                    </a:cubicBezTo>
                    <a:cubicBezTo>
                      <a:pt x="20" y="120"/>
                      <a:pt x="20" y="120"/>
                      <a:pt x="20" y="120"/>
                    </a:cubicBezTo>
                    <a:cubicBezTo>
                      <a:pt x="20" y="119"/>
                      <a:pt x="20" y="119"/>
                      <a:pt x="20" y="119"/>
                    </a:cubicBezTo>
                    <a:cubicBezTo>
                      <a:pt x="22" y="118"/>
                      <a:pt x="22" y="118"/>
                      <a:pt x="22" y="118"/>
                    </a:cubicBezTo>
                    <a:cubicBezTo>
                      <a:pt x="27" y="112"/>
                      <a:pt x="27" y="112"/>
                      <a:pt x="27" y="112"/>
                    </a:cubicBezTo>
                    <a:cubicBezTo>
                      <a:pt x="22" y="106"/>
                      <a:pt x="22" y="106"/>
                      <a:pt x="22" y="106"/>
                    </a:cubicBezTo>
                    <a:cubicBezTo>
                      <a:pt x="20" y="105"/>
                      <a:pt x="20" y="105"/>
                      <a:pt x="20" y="105"/>
                    </a:cubicBezTo>
                    <a:cubicBezTo>
                      <a:pt x="20" y="99"/>
                      <a:pt x="20" y="99"/>
                      <a:pt x="20" y="99"/>
                    </a:cubicBezTo>
                    <a:cubicBezTo>
                      <a:pt x="22" y="98"/>
                      <a:pt x="22" y="98"/>
                      <a:pt x="22" y="98"/>
                    </a:cubicBezTo>
                    <a:cubicBezTo>
                      <a:pt x="27" y="92"/>
                      <a:pt x="27" y="92"/>
                      <a:pt x="27" y="92"/>
                    </a:cubicBezTo>
                    <a:cubicBezTo>
                      <a:pt x="22" y="86"/>
                      <a:pt x="22" y="86"/>
                      <a:pt x="22" y="86"/>
                    </a:cubicBezTo>
                    <a:cubicBezTo>
                      <a:pt x="20" y="85"/>
                      <a:pt x="20" y="85"/>
                      <a:pt x="20" y="85"/>
                    </a:cubicBezTo>
                    <a:cubicBezTo>
                      <a:pt x="20" y="56"/>
                      <a:pt x="20" y="56"/>
                      <a:pt x="20" y="56"/>
                    </a:cubicBezTo>
                    <a:cubicBezTo>
                      <a:pt x="32" y="56"/>
                      <a:pt x="32" y="56"/>
                      <a:pt x="32" y="56"/>
                    </a:cubicBezTo>
                    <a:lnTo>
                      <a:pt x="32" y="120"/>
                    </a:lnTo>
                    <a:close/>
                    <a:moveTo>
                      <a:pt x="8" y="40"/>
                    </a:moveTo>
                    <a:cubicBezTo>
                      <a:pt x="8" y="16"/>
                      <a:pt x="8" y="16"/>
                      <a:pt x="8" y="16"/>
                    </a:cubicBezTo>
                    <a:cubicBezTo>
                      <a:pt x="8" y="12"/>
                      <a:pt x="12" y="8"/>
                      <a:pt x="16" y="8"/>
                    </a:cubicBezTo>
                    <a:cubicBezTo>
                      <a:pt x="36" y="8"/>
                      <a:pt x="36" y="8"/>
                      <a:pt x="36" y="8"/>
                    </a:cubicBezTo>
                    <a:cubicBezTo>
                      <a:pt x="40" y="8"/>
                      <a:pt x="44" y="12"/>
                      <a:pt x="44" y="16"/>
                    </a:cubicBezTo>
                    <a:cubicBezTo>
                      <a:pt x="44" y="40"/>
                      <a:pt x="44" y="40"/>
                      <a:pt x="44" y="40"/>
                    </a:cubicBezTo>
                    <a:cubicBezTo>
                      <a:pt x="44" y="44"/>
                      <a:pt x="40" y="48"/>
                      <a:pt x="36" y="48"/>
                    </a:cubicBezTo>
                    <a:cubicBezTo>
                      <a:pt x="16" y="48"/>
                      <a:pt x="16" y="48"/>
                      <a:pt x="16" y="48"/>
                    </a:cubicBezTo>
                    <a:cubicBezTo>
                      <a:pt x="12" y="48"/>
                      <a:pt x="8" y="44"/>
                      <a:pt x="8" y="40"/>
                    </a:cubicBezTo>
                    <a:close/>
                  </a:path>
                </a:pathLst>
              </a:custGeom>
              <a:solidFill>
                <a:srgbClr val="0072C6"/>
              </a:solidFill>
              <a:ln w="9525">
                <a:solidFill>
                  <a:schemeClr val="tx2"/>
                </a:solidFill>
                <a:round/>
                <a:headEnd/>
                <a:tailEnd/>
              </a:ln>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sp>
            <p:nvSpPr>
              <p:cNvPr id="45" name="Oval 28"/>
              <p:cNvSpPr>
                <a:spLocks noChangeArrowheads="1"/>
              </p:cNvSpPr>
              <p:nvPr/>
            </p:nvSpPr>
            <p:spPr bwMode="auto">
              <a:xfrm>
                <a:off x="3902" y="2087"/>
                <a:ext cx="30" cy="29"/>
              </a:xfrm>
              <a:prstGeom prst="ellipse">
                <a:avLst/>
              </a:prstGeom>
              <a:solidFill>
                <a:schemeClr val="tx1"/>
              </a:solidFill>
              <a:ln w="9525">
                <a:solidFill>
                  <a:srgbClr val="000000"/>
                </a:solidFill>
                <a:round/>
                <a:headEnd/>
                <a:tailEnd/>
              </a:ln>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grpSp>
      </p:grpSp>
      <p:sp>
        <p:nvSpPr>
          <p:cNvPr id="46" name="Rectangle 45"/>
          <p:cNvSpPr/>
          <p:nvPr/>
        </p:nvSpPr>
        <p:spPr>
          <a:xfrm>
            <a:off x="4266862" y="6156752"/>
            <a:ext cx="8168730" cy="290034"/>
          </a:xfrm>
          <a:prstGeom prst="rect">
            <a:avLst/>
          </a:prstGeom>
        </p:spPr>
        <p:txBody>
          <a:bodyPr wrap="square">
            <a:spAutoFit/>
          </a:bodyPr>
          <a:lstStyle/>
          <a:p>
            <a:pPr algn="just" defTabSz="951156"/>
            <a:endParaRPr lang="en-US" sz="1248" i="1" kern="0" dirty="0">
              <a:solidFill>
                <a:sysClr val="windowText" lastClr="000000"/>
              </a:solidFill>
            </a:endParaRPr>
          </a:p>
        </p:txBody>
      </p:sp>
      <p:grpSp>
        <p:nvGrpSpPr>
          <p:cNvPr id="47" name="Group 46"/>
          <p:cNvGrpSpPr/>
          <p:nvPr/>
        </p:nvGrpSpPr>
        <p:grpSpPr>
          <a:xfrm>
            <a:off x="5910618" y="2045066"/>
            <a:ext cx="1152689" cy="1152689"/>
            <a:chOff x="5680421" y="1731061"/>
            <a:chExt cx="1108130" cy="1108130"/>
          </a:xfrm>
        </p:grpSpPr>
        <p:sp>
          <p:nvSpPr>
            <p:cNvPr id="48" name="Oval 47"/>
            <p:cNvSpPr/>
            <p:nvPr/>
          </p:nvSpPr>
          <p:spPr bwMode="auto">
            <a:xfrm>
              <a:off x="5680421" y="1731061"/>
              <a:ext cx="1108130" cy="1108130"/>
            </a:xfrm>
            <a:prstGeom prst="ellipse">
              <a:avLst/>
            </a:prstGeom>
            <a:noFill/>
            <a:ln w="19050">
              <a:solidFill>
                <a:srgbClr val="0072C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5" rIns="186494" bIns="149195"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49" name="Group 48"/>
            <p:cNvGrpSpPr/>
            <p:nvPr/>
          </p:nvGrpSpPr>
          <p:grpSpPr>
            <a:xfrm>
              <a:off x="6081969" y="2080474"/>
              <a:ext cx="379736" cy="409305"/>
              <a:chOff x="6245200" y="2133033"/>
              <a:chExt cx="387350" cy="417512"/>
            </a:xfrm>
            <a:solidFill>
              <a:schemeClr val="tx1"/>
            </a:solidFill>
          </p:grpSpPr>
          <p:sp>
            <p:nvSpPr>
              <p:cNvPr id="50" name="Rectangle 13"/>
              <p:cNvSpPr>
                <a:spLocks noChangeArrowheads="1"/>
              </p:cNvSpPr>
              <p:nvPr/>
            </p:nvSpPr>
            <p:spPr bwMode="auto">
              <a:xfrm>
                <a:off x="6307113" y="2240983"/>
                <a:ext cx="77788" cy="31750"/>
              </a:xfrm>
              <a:prstGeom prst="rect">
                <a:avLst/>
              </a:prstGeom>
              <a:grpFill/>
              <a:ln w="9525">
                <a:solidFill>
                  <a:srgbClr val="000000"/>
                </a:solidFill>
                <a:miter lim="800000"/>
                <a:headEnd/>
                <a:tailEnd/>
              </a:ln>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sp>
            <p:nvSpPr>
              <p:cNvPr id="51" name="Rectangle 14"/>
              <p:cNvSpPr>
                <a:spLocks noChangeArrowheads="1"/>
              </p:cNvSpPr>
              <p:nvPr/>
            </p:nvSpPr>
            <p:spPr bwMode="auto">
              <a:xfrm>
                <a:off x="6307113" y="2333058"/>
                <a:ext cx="139700" cy="31750"/>
              </a:xfrm>
              <a:prstGeom prst="rect">
                <a:avLst/>
              </a:prstGeom>
              <a:grpFill/>
              <a:ln w="9525">
                <a:solidFill>
                  <a:srgbClr val="000000"/>
                </a:solidFill>
                <a:miter lim="800000"/>
                <a:headEnd/>
                <a:tailEnd/>
              </a:ln>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sp>
            <p:nvSpPr>
              <p:cNvPr id="52" name="Rectangle 15"/>
              <p:cNvSpPr>
                <a:spLocks noChangeArrowheads="1"/>
              </p:cNvSpPr>
              <p:nvPr/>
            </p:nvSpPr>
            <p:spPr bwMode="auto">
              <a:xfrm>
                <a:off x="6307113" y="2426720"/>
                <a:ext cx="93663" cy="30162"/>
              </a:xfrm>
              <a:prstGeom prst="rect">
                <a:avLst/>
              </a:prstGeom>
              <a:grpFill/>
              <a:ln w="9525">
                <a:solidFill>
                  <a:srgbClr val="000000"/>
                </a:solidFill>
                <a:miter lim="800000"/>
                <a:headEnd/>
                <a:tailEnd/>
              </a:ln>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sp>
            <p:nvSpPr>
              <p:cNvPr id="53" name="Freeform 16"/>
              <p:cNvSpPr>
                <a:spLocks/>
              </p:cNvSpPr>
              <p:nvPr/>
            </p:nvSpPr>
            <p:spPr bwMode="auto">
              <a:xfrm>
                <a:off x="6600800" y="2256858"/>
                <a:ext cx="31750" cy="30162"/>
              </a:xfrm>
              <a:custGeom>
                <a:avLst/>
                <a:gdLst>
                  <a:gd name="T0" fmla="*/ 1 w 8"/>
                  <a:gd name="T1" fmla="*/ 1 h 8"/>
                  <a:gd name="T2" fmla="*/ 0 w 8"/>
                  <a:gd name="T3" fmla="*/ 2 h 8"/>
                  <a:gd name="T4" fmla="*/ 6 w 8"/>
                  <a:gd name="T5" fmla="*/ 8 h 8"/>
                  <a:gd name="T6" fmla="*/ 7 w 8"/>
                  <a:gd name="T7" fmla="*/ 7 h 8"/>
                  <a:gd name="T8" fmla="*/ 7 w 8"/>
                  <a:gd name="T9" fmla="*/ 1 h 8"/>
                  <a:gd name="T10" fmla="*/ 1 w 8"/>
                  <a:gd name="T11" fmla="*/ 1 h 8"/>
                </a:gdLst>
                <a:ahLst/>
                <a:cxnLst>
                  <a:cxn ang="0">
                    <a:pos x="T0" y="T1"/>
                  </a:cxn>
                  <a:cxn ang="0">
                    <a:pos x="T2" y="T3"/>
                  </a:cxn>
                  <a:cxn ang="0">
                    <a:pos x="T4" y="T5"/>
                  </a:cxn>
                  <a:cxn ang="0">
                    <a:pos x="T6" y="T7"/>
                  </a:cxn>
                  <a:cxn ang="0">
                    <a:pos x="T8" y="T9"/>
                  </a:cxn>
                  <a:cxn ang="0">
                    <a:pos x="T10" y="T11"/>
                  </a:cxn>
                </a:cxnLst>
                <a:rect l="0" t="0" r="r" b="b"/>
                <a:pathLst>
                  <a:path w="8" h="8">
                    <a:moveTo>
                      <a:pt x="1" y="1"/>
                    </a:moveTo>
                    <a:cubicBezTo>
                      <a:pt x="0" y="2"/>
                      <a:pt x="0" y="2"/>
                      <a:pt x="0" y="2"/>
                    </a:cubicBezTo>
                    <a:cubicBezTo>
                      <a:pt x="6" y="8"/>
                      <a:pt x="6" y="8"/>
                      <a:pt x="6" y="8"/>
                    </a:cubicBezTo>
                    <a:cubicBezTo>
                      <a:pt x="7" y="7"/>
                      <a:pt x="7" y="7"/>
                      <a:pt x="7" y="7"/>
                    </a:cubicBezTo>
                    <a:cubicBezTo>
                      <a:pt x="8" y="5"/>
                      <a:pt x="8" y="3"/>
                      <a:pt x="7" y="1"/>
                    </a:cubicBezTo>
                    <a:cubicBezTo>
                      <a:pt x="5" y="0"/>
                      <a:pt x="3" y="0"/>
                      <a:pt x="1" y="1"/>
                    </a:cubicBezTo>
                    <a:close/>
                  </a:path>
                </a:pathLst>
              </a:custGeom>
              <a:grpFill/>
              <a:ln w="9525">
                <a:solidFill>
                  <a:srgbClr val="000000"/>
                </a:solidFill>
                <a:round/>
                <a:headEnd/>
                <a:tailEnd/>
              </a:ln>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sp>
            <p:nvSpPr>
              <p:cNvPr id="54" name="Freeform 17"/>
              <p:cNvSpPr>
                <a:spLocks noEditPoints="1"/>
              </p:cNvSpPr>
              <p:nvPr/>
            </p:nvSpPr>
            <p:spPr bwMode="auto">
              <a:xfrm>
                <a:off x="6245200" y="2133033"/>
                <a:ext cx="355600" cy="417512"/>
              </a:xfrm>
              <a:custGeom>
                <a:avLst/>
                <a:gdLst>
                  <a:gd name="T0" fmla="*/ 210 w 224"/>
                  <a:gd name="T1" fmla="*/ 97 h 263"/>
                  <a:gd name="T2" fmla="*/ 195 w 224"/>
                  <a:gd name="T3" fmla="*/ 112 h 263"/>
                  <a:gd name="T4" fmla="*/ 195 w 224"/>
                  <a:gd name="T5" fmla="*/ 68 h 263"/>
                  <a:gd name="T6" fmla="*/ 127 w 224"/>
                  <a:gd name="T7" fmla="*/ 0 h 263"/>
                  <a:gd name="T8" fmla="*/ 0 w 224"/>
                  <a:gd name="T9" fmla="*/ 0 h 263"/>
                  <a:gd name="T10" fmla="*/ 0 w 224"/>
                  <a:gd name="T11" fmla="*/ 263 h 263"/>
                  <a:gd name="T12" fmla="*/ 195 w 224"/>
                  <a:gd name="T13" fmla="*/ 263 h 263"/>
                  <a:gd name="T14" fmla="*/ 195 w 224"/>
                  <a:gd name="T15" fmla="*/ 141 h 263"/>
                  <a:gd name="T16" fmla="*/ 224 w 224"/>
                  <a:gd name="T17" fmla="*/ 112 h 263"/>
                  <a:gd name="T18" fmla="*/ 210 w 224"/>
                  <a:gd name="T19" fmla="*/ 97 h 263"/>
                  <a:gd name="T20" fmla="*/ 168 w 224"/>
                  <a:gd name="T21" fmla="*/ 68 h 263"/>
                  <a:gd name="T22" fmla="*/ 127 w 224"/>
                  <a:gd name="T23" fmla="*/ 68 h 263"/>
                  <a:gd name="T24" fmla="*/ 127 w 224"/>
                  <a:gd name="T25" fmla="*/ 27 h 263"/>
                  <a:gd name="T26" fmla="*/ 168 w 224"/>
                  <a:gd name="T27" fmla="*/ 68 h 263"/>
                  <a:gd name="T28" fmla="*/ 175 w 224"/>
                  <a:gd name="T29" fmla="*/ 243 h 263"/>
                  <a:gd name="T30" fmla="*/ 20 w 224"/>
                  <a:gd name="T31" fmla="*/ 243 h 263"/>
                  <a:gd name="T32" fmla="*/ 20 w 224"/>
                  <a:gd name="T33" fmla="*/ 19 h 263"/>
                  <a:gd name="T34" fmla="*/ 107 w 224"/>
                  <a:gd name="T35" fmla="*/ 19 h 263"/>
                  <a:gd name="T36" fmla="*/ 107 w 224"/>
                  <a:gd name="T37" fmla="*/ 88 h 263"/>
                  <a:gd name="T38" fmla="*/ 175 w 224"/>
                  <a:gd name="T39" fmla="*/ 88 h 263"/>
                  <a:gd name="T40" fmla="*/ 175 w 224"/>
                  <a:gd name="T41" fmla="*/ 131 h 263"/>
                  <a:gd name="T42" fmla="*/ 117 w 224"/>
                  <a:gd name="T43" fmla="*/ 190 h 263"/>
                  <a:gd name="T44" fmla="*/ 117 w 224"/>
                  <a:gd name="T45" fmla="*/ 204 h 263"/>
                  <a:gd name="T46" fmla="*/ 132 w 224"/>
                  <a:gd name="T47" fmla="*/ 204 h 263"/>
                  <a:gd name="T48" fmla="*/ 175 w 224"/>
                  <a:gd name="T49" fmla="*/ 161 h 263"/>
                  <a:gd name="T50" fmla="*/ 175 w 224"/>
                  <a:gd name="T51" fmla="*/ 243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24" h="263">
                    <a:moveTo>
                      <a:pt x="210" y="97"/>
                    </a:moveTo>
                    <a:lnTo>
                      <a:pt x="195" y="112"/>
                    </a:lnTo>
                    <a:lnTo>
                      <a:pt x="195" y="68"/>
                    </a:lnTo>
                    <a:lnTo>
                      <a:pt x="127" y="0"/>
                    </a:lnTo>
                    <a:lnTo>
                      <a:pt x="0" y="0"/>
                    </a:lnTo>
                    <a:lnTo>
                      <a:pt x="0" y="263"/>
                    </a:lnTo>
                    <a:lnTo>
                      <a:pt x="195" y="263"/>
                    </a:lnTo>
                    <a:lnTo>
                      <a:pt x="195" y="141"/>
                    </a:lnTo>
                    <a:lnTo>
                      <a:pt x="224" y="112"/>
                    </a:lnTo>
                    <a:lnTo>
                      <a:pt x="210" y="97"/>
                    </a:lnTo>
                    <a:close/>
                    <a:moveTo>
                      <a:pt x="168" y="68"/>
                    </a:moveTo>
                    <a:lnTo>
                      <a:pt x="127" y="68"/>
                    </a:lnTo>
                    <a:lnTo>
                      <a:pt x="127" y="27"/>
                    </a:lnTo>
                    <a:lnTo>
                      <a:pt x="168" y="68"/>
                    </a:lnTo>
                    <a:close/>
                    <a:moveTo>
                      <a:pt x="175" y="243"/>
                    </a:moveTo>
                    <a:lnTo>
                      <a:pt x="20" y="243"/>
                    </a:lnTo>
                    <a:lnTo>
                      <a:pt x="20" y="19"/>
                    </a:lnTo>
                    <a:lnTo>
                      <a:pt x="107" y="19"/>
                    </a:lnTo>
                    <a:lnTo>
                      <a:pt x="107" y="88"/>
                    </a:lnTo>
                    <a:lnTo>
                      <a:pt x="175" y="88"/>
                    </a:lnTo>
                    <a:lnTo>
                      <a:pt x="175" y="131"/>
                    </a:lnTo>
                    <a:lnTo>
                      <a:pt x="117" y="190"/>
                    </a:lnTo>
                    <a:lnTo>
                      <a:pt x="117" y="204"/>
                    </a:lnTo>
                    <a:lnTo>
                      <a:pt x="132" y="204"/>
                    </a:lnTo>
                    <a:lnTo>
                      <a:pt x="175" y="161"/>
                    </a:lnTo>
                    <a:lnTo>
                      <a:pt x="175" y="243"/>
                    </a:lnTo>
                    <a:close/>
                  </a:path>
                </a:pathLst>
              </a:custGeom>
              <a:solidFill>
                <a:srgbClr val="0072C6"/>
              </a:solidFill>
              <a:ln w="9525">
                <a:solidFill>
                  <a:srgbClr val="0072C6"/>
                </a:solidFill>
                <a:round/>
                <a:headEnd/>
                <a:tailEnd/>
              </a:ln>
              <a:extLst/>
            </p:spPr>
            <p:txBody>
              <a:bodyPr vert="horz" wrap="square" lIns="93247" tIns="46623" rIns="93247" bIns="46623" numCol="1" anchor="t" anchorCtr="0" compatLnSpc="1">
                <a:prstTxWarp prst="textNoShape">
                  <a:avLst/>
                </a:prstTxWarp>
              </a:bodyPr>
              <a:lstStyle/>
              <a:p>
                <a:pPr defTabSz="951156"/>
                <a:endParaRPr lang="en-US" sz="1836" kern="0" dirty="0">
                  <a:solidFill>
                    <a:srgbClr val="0072C6"/>
                  </a:solidFill>
                </a:endParaRPr>
              </a:p>
            </p:txBody>
          </p:sp>
        </p:grpSp>
      </p:grpSp>
      <p:pic>
        <p:nvPicPr>
          <p:cNvPr id="55" name="Picture 10" descr="http://slant.investorplace.com/files/2013/07/MSFT_logo_png.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114823" y="4623563"/>
            <a:ext cx="2936569" cy="1080199"/>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8864599" y="3296527"/>
            <a:ext cx="3284039" cy="1366788"/>
          </a:xfrm>
          <a:prstGeom prst="rect">
            <a:avLst/>
          </a:prstGeom>
        </p:spPr>
        <p:txBody>
          <a:bodyPr wrap="square">
            <a:spAutoFit/>
          </a:bodyPr>
          <a:lstStyle/>
          <a:p>
            <a:pPr algn="ctr" defTabSz="951156">
              <a:lnSpc>
                <a:spcPct val="90000"/>
              </a:lnSpc>
              <a:spcAft>
                <a:spcPts val="612"/>
              </a:spcAft>
            </a:pPr>
            <a:r>
              <a:rPr lang="en-US" sz="1836" b="1" kern="0" dirty="0">
                <a:gradFill>
                  <a:gsLst>
                    <a:gs pos="2917">
                      <a:srgbClr val="505050"/>
                    </a:gs>
                    <a:gs pos="30000">
                      <a:srgbClr val="505050"/>
                    </a:gs>
                  </a:gsLst>
                  <a:lin ang="5400000" scaled="0"/>
                </a:gradFill>
              </a:rPr>
              <a:t>Blockchain 3.0</a:t>
            </a:r>
          </a:p>
          <a:p>
            <a:pPr algn="ctr" defTabSz="951156">
              <a:lnSpc>
                <a:spcPct val="90000"/>
              </a:lnSpc>
              <a:spcAft>
                <a:spcPts val="612"/>
              </a:spcAft>
            </a:pPr>
            <a:r>
              <a:rPr lang="en-US" sz="1836" kern="0" dirty="0">
                <a:gradFill>
                  <a:gsLst>
                    <a:gs pos="2917">
                      <a:srgbClr val="505050"/>
                    </a:gs>
                    <a:gs pos="30000">
                      <a:srgbClr val="505050"/>
                    </a:gs>
                  </a:gsLst>
                  <a:lin ang="5400000" scaled="0"/>
                </a:gradFill>
              </a:rPr>
              <a:t>+ Cloud Servicing</a:t>
            </a:r>
          </a:p>
          <a:p>
            <a:pPr algn="ctr" defTabSz="951156">
              <a:lnSpc>
                <a:spcPct val="90000"/>
              </a:lnSpc>
              <a:spcAft>
                <a:spcPts val="612"/>
              </a:spcAft>
            </a:pPr>
            <a:r>
              <a:rPr lang="en-US" sz="1836" kern="0" dirty="0">
                <a:gradFill>
                  <a:gsLst>
                    <a:gs pos="2917">
                      <a:srgbClr val="505050"/>
                    </a:gs>
                    <a:gs pos="30000">
                      <a:srgbClr val="505050"/>
                    </a:gs>
                  </a:gsLst>
                  <a:lin ang="5400000" scaled="0"/>
                </a:gradFill>
              </a:rPr>
              <a:t>Multilayer Middleware</a:t>
            </a:r>
          </a:p>
          <a:p>
            <a:pPr algn="ctr" defTabSz="951156">
              <a:lnSpc>
                <a:spcPct val="90000"/>
              </a:lnSpc>
              <a:spcAft>
                <a:spcPts val="612"/>
              </a:spcAft>
            </a:pPr>
            <a:r>
              <a:rPr lang="en-US" sz="1836" kern="0" dirty="0">
                <a:gradFill>
                  <a:gsLst>
                    <a:gs pos="2917">
                      <a:srgbClr val="505050"/>
                    </a:gs>
                    <a:gs pos="30000">
                      <a:srgbClr val="505050"/>
                    </a:gs>
                  </a:gsLst>
                  <a:lin ang="5400000" scaled="0"/>
                </a:gradFill>
              </a:rPr>
              <a:t>+ Cryptlets</a:t>
            </a:r>
            <a:endParaRPr lang="en-US" sz="1836" dirty="0"/>
          </a:p>
        </p:txBody>
      </p:sp>
      <p:sp>
        <p:nvSpPr>
          <p:cNvPr id="4" name="Rectangle 3"/>
          <p:cNvSpPr/>
          <p:nvPr/>
        </p:nvSpPr>
        <p:spPr>
          <a:xfrm>
            <a:off x="9215322" y="3058184"/>
            <a:ext cx="2710129" cy="1625533"/>
          </a:xfrm>
          <a:prstGeom prst="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b" anchorCtr="0" forceAA="0" compatLnSpc="1">
            <a:prstTxWarp prst="textNoShape">
              <a:avLst/>
            </a:prstTxWarp>
            <a:noAutofit/>
          </a:bodyPr>
          <a:lstStyle/>
          <a:p>
            <a:pPr algn="r"/>
            <a:endParaRPr lang="en-US" sz="1224" dirty="0"/>
          </a:p>
        </p:txBody>
      </p:sp>
      <p:sp>
        <p:nvSpPr>
          <p:cNvPr id="56" name="Title 1"/>
          <p:cNvSpPr txBox="1">
            <a:spLocks/>
          </p:cNvSpPr>
          <p:nvPr/>
        </p:nvSpPr>
        <p:spPr>
          <a:xfrm>
            <a:off x="403554" y="1077252"/>
            <a:ext cx="11682617" cy="547992"/>
          </a:xfrm>
          <a:prstGeom prst="rect">
            <a:avLst/>
          </a:prstGeom>
        </p:spPr>
        <p:txBody>
          <a:bodyPr vert="horz" lIns="93260" tIns="46630" rIns="93260" bIns="4663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48" b="1" i="1" dirty="0">
                <a:solidFill>
                  <a:schemeClr val="bg1">
                    <a:lumMod val="65000"/>
                  </a:schemeClr>
                </a:solidFill>
              </a:rPr>
              <a:t>Blockchain 3.0 – Microsoft evolving the ledger to address the big problem</a:t>
            </a:r>
          </a:p>
        </p:txBody>
      </p:sp>
    </p:spTree>
    <p:extLst>
      <p:ext uri="{BB962C8B-B14F-4D97-AF65-F5344CB8AC3E}">
        <p14:creationId xmlns:p14="http://schemas.microsoft.com/office/powerpoint/2010/main" val="1912305365"/>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Title 1"/>
          <p:cNvSpPr txBox="1">
            <a:spLocks/>
          </p:cNvSpPr>
          <p:nvPr/>
        </p:nvSpPr>
        <p:spPr>
          <a:xfrm>
            <a:off x="378665" y="296897"/>
            <a:ext cx="12144608" cy="1061233"/>
          </a:xfrm>
          <a:prstGeom prst="rect">
            <a:avLst/>
          </a:prstGeom>
        </p:spPr>
        <p:txBody>
          <a:bodyPr vert="horz" lIns="93260" tIns="46630" rIns="93260" bIns="4663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defRPr/>
            </a:pPr>
            <a:r>
              <a:rPr lang="en-US" sz="4080" dirty="0"/>
              <a:t>Blockchain 3.0 | </a:t>
            </a:r>
            <a:r>
              <a:rPr lang="en-US" sz="4182" dirty="0"/>
              <a:t>State-of-the-art </a:t>
            </a:r>
            <a:r>
              <a:rPr lang="en-US" sz="4488" kern="800" spc="-102" dirty="0">
                <a:ln w="3175">
                  <a:noFill/>
                </a:ln>
                <a:solidFill>
                  <a:srgbClr val="0070C0"/>
                </a:solidFill>
                <a:latin typeface="Segoe UI Light" panose="020B0502040204020203" pitchFamily="34" charset="0"/>
                <a:cs typeface="Segoe UI Light"/>
              </a:rPr>
              <a:t>cryptlets</a:t>
            </a:r>
            <a:r>
              <a:rPr lang="en-US" sz="4182" dirty="0"/>
              <a:t> innovation</a:t>
            </a:r>
          </a:p>
        </p:txBody>
      </p:sp>
      <p:pic>
        <p:nvPicPr>
          <p:cNvPr id="5" name="Picture 4">
            <a:extLst>
              <a:ext uri="{FF2B5EF4-FFF2-40B4-BE49-F238E27FC236}">
                <a16:creationId xmlns:a16="http://schemas.microsoft.com/office/drawing/2014/main" id="{A07DB69E-9802-4ED3-8FD7-9BF48984D71C}"/>
              </a:ext>
            </a:extLst>
          </p:cNvPr>
          <p:cNvPicPr>
            <a:picLocks noChangeAspect="1"/>
          </p:cNvPicPr>
          <p:nvPr/>
        </p:nvPicPr>
        <p:blipFill>
          <a:blip r:embed="rId3"/>
          <a:stretch>
            <a:fillRect/>
          </a:stretch>
        </p:blipFill>
        <p:spPr>
          <a:xfrm>
            <a:off x="1265237" y="1820862"/>
            <a:ext cx="9415348" cy="4648200"/>
          </a:xfrm>
          <a:prstGeom prst="rect">
            <a:avLst/>
          </a:prstGeom>
        </p:spPr>
      </p:pic>
    </p:spTree>
    <p:extLst>
      <p:ext uri="{BB962C8B-B14F-4D97-AF65-F5344CB8AC3E}">
        <p14:creationId xmlns:p14="http://schemas.microsoft.com/office/powerpoint/2010/main" val="4202496403"/>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Blockchain shows tremendous potential across industries</a:t>
            </a:r>
          </a:p>
        </p:txBody>
      </p:sp>
      <p:grpSp>
        <p:nvGrpSpPr>
          <p:cNvPr id="5" name="Group 4"/>
          <p:cNvGrpSpPr/>
          <p:nvPr/>
        </p:nvGrpSpPr>
        <p:grpSpPr>
          <a:xfrm>
            <a:off x="1923075" y="1995755"/>
            <a:ext cx="8590326" cy="3829627"/>
            <a:chOff x="1636927" y="1956800"/>
            <a:chExt cx="8422653" cy="3754877"/>
          </a:xfrm>
        </p:grpSpPr>
        <p:sp>
          <p:nvSpPr>
            <p:cNvPr id="207" name="Rectangle 206">
              <a:extLst>
                <a:ext uri="{FF2B5EF4-FFF2-40B4-BE49-F238E27FC236}">
                  <a16:creationId xmlns:a16="http://schemas.microsoft.com/office/drawing/2014/main" id="{DC2BC5B5-0188-420D-BE7F-DE36EDA8000F}"/>
                </a:ext>
              </a:extLst>
            </p:cNvPr>
            <p:cNvSpPr/>
            <p:nvPr/>
          </p:nvSpPr>
          <p:spPr bwMode="auto">
            <a:xfrm>
              <a:off x="1636927" y="1956800"/>
              <a:ext cx="1342798" cy="607522"/>
            </a:xfrm>
            <a:prstGeom prst="rect">
              <a:avLst/>
            </a:prstGeom>
            <a:no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3247" rIns="0" bIns="0" numCol="1" spcCol="0" rtlCol="0" fromWordArt="0" anchor="ctr" anchorCtr="0" forceAA="0" compatLnSpc="1">
              <a:prstTxWarp prst="textNoShape">
                <a:avLst/>
              </a:prstTxWarp>
              <a:noAutofit/>
            </a:bodyPr>
            <a:lstStyle/>
            <a:p>
              <a:pPr algn="ctr" defTabSz="950846" fontAlgn="base">
                <a:spcBef>
                  <a:spcPct val="0"/>
                </a:spcBef>
                <a:spcAft>
                  <a:spcPct val="0"/>
                </a:spcAft>
                <a:defRPr/>
              </a:pPr>
              <a:r>
                <a:rPr lang="en-US" sz="1428" dirty="0">
                  <a:solidFill>
                    <a:srgbClr val="002050"/>
                  </a:solidFill>
                  <a:latin typeface="Segoe UI Semibold" panose="020B0702040204020203" pitchFamily="34" charset="0"/>
                  <a:ea typeface="Segoe UI" panose="020B0502040204020203" pitchFamily="34" charset="0"/>
                  <a:cs typeface="Segoe UI Semibold" panose="020B0702040204020203" pitchFamily="34" charset="0"/>
                </a:rPr>
                <a:t>Manufacturing</a:t>
              </a:r>
            </a:p>
          </p:txBody>
        </p:sp>
        <p:sp>
          <p:nvSpPr>
            <p:cNvPr id="274" name="Rectangle 273">
              <a:extLst>
                <a:ext uri="{FF2B5EF4-FFF2-40B4-BE49-F238E27FC236}">
                  <a16:creationId xmlns:a16="http://schemas.microsoft.com/office/drawing/2014/main" id="{3A50CB90-078E-4093-A9F0-6DC33B6FA430}"/>
                </a:ext>
              </a:extLst>
            </p:cNvPr>
            <p:cNvSpPr/>
            <p:nvPr/>
          </p:nvSpPr>
          <p:spPr bwMode="auto">
            <a:xfrm>
              <a:off x="1697963" y="3604619"/>
              <a:ext cx="1220726" cy="2107058"/>
            </a:xfrm>
            <a:prstGeom prst="rect">
              <a:avLst/>
            </a:prstGeom>
            <a:no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50846" fontAlgn="base">
                <a:spcBef>
                  <a:spcPct val="0"/>
                </a:spcBef>
                <a:spcAft>
                  <a:spcPts val="612"/>
                </a:spcAft>
                <a:defRPr/>
              </a:pPr>
              <a:r>
                <a:rPr lang="en-US" sz="1224" kern="0" dirty="0">
                  <a:solidFill>
                    <a:srgbClr val="353535"/>
                  </a:solidFill>
                  <a:latin typeface="Segoe UI Semilight"/>
                  <a:cs typeface="Segoe UI" pitchFamily="34" charset="0"/>
                </a:rPr>
                <a:t>Asset tracking</a:t>
              </a:r>
            </a:p>
            <a:p>
              <a:pPr algn="ctr" defTabSz="950846" fontAlgn="base">
                <a:spcBef>
                  <a:spcPct val="0"/>
                </a:spcBef>
                <a:spcAft>
                  <a:spcPts val="612"/>
                </a:spcAft>
                <a:defRPr/>
              </a:pPr>
              <a:r>
                <a:rPr lang="en-US" sz="1224" kern="0" dirty="0">
                  <a:solidFill>
                    <a:srgbClr val="353535"/>
                  </a:solidFill>
                  <a:latin typeface="Segoe UI Semilight"/>
                  <a:cs typeface="Segoe UI" pitchFamily="34" charset="0"/>
                </a:rPr>
                <a:t>Real time auction for supplier contracts</a:t>
              </a:r>
            </a:p>
            <a:p>
              <a:pPr algn="ctr" defTabSz="950846" fontAlgn="base">
                <a:spcBef>
                  <a:spcPct val="0"/>
                </a:spcBef>
                <a:spcAft>
                  <a:spcPts val="612"/>
                </a:spcAft>
                <a:defRPr/>
              </a:pPr>
              <a:r>
                <a:rPr lang="en-US" sz="1224" kern="0" dirty="0">
                  <a:solidFill>
                    <a:srgbClr val="353535"/>
                  </a:solidFill>
                  <a:latin typeface="Segoe UI Semilight"/>
                  <a:cs typeface="Segoe UI" pitchFamily="34" charset="0"/>
                </a:rPr>
                <a:t>Supply chain transparency</a:t>
              </a:r>
            </a:p>
          </p:txBody>
        </p:sp>
        <p:sp>
          <p:nvSpPr>
            <p:cNvPr id="206" name="Hexagon 205">
              <a:extLst>
                <a:ext uri="{FF2B5EF4-FFF2-40B4-BE49-F238E27FC236}">
                  <a16:creationId xmlns:a16="http://schemas.microsoft.com/office/drawing/2014/main" id="{45D82D7B-03B8-4EFD-8E75-6D3CAEC99DE5}"/>
                </a:ext>
              </a:extLst>
            </p:cNvPr>
            <p:cNvSpPr/>
            <p:nvPr/>
          </p:nvSpPr>
          <p:spPr bwMode="auto">
            <a:xfrm rot="16200000">
              <a:off x="1897599" y="2694037"/>
              <a:ext cx="821455" cy="748344"/>
            </a:xfrm>
            <a:prstGeom prst="hexagon">
              <a:avLst/>
            </a:prstGeom>
            <a:solidFill>
              <a:srgbClr val="002050"/>
            </a:solidFill>
            <a:ln w="28575">
              <a:solidFill>
                <a:srgbClr val="0D2B5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93247"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1224"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12" name="Freeform 64">
              <a:extLst>
                <a:ext uri="{FF2B5EF4-FFF2-40B4-BE49-F238E27FC236}">
                  <a16:creationId xmlns:a16="http://schemas.microsoft.com/office/drawing/2014/main" id="{B794344D-502C-4935-B217-9022B8E2D715}"/>
                </a:ext>
              </a:extLst>
            </p:cNvPr>
            <p:cNvSpPr>
              <a:spLocks/>
            </p:cNvSpPr>
            <p:nvPr/>
          </p:nvSpPr>
          <p:spPr bwMode="auto">
            <a:xfrm>
              <a:off x="2125471" y="2885355"/>
              <a:ext cx="365708" cy="365708"/>
            </a:xfrm>
            <a:custGeom>
              <a:avLst/>
              <a:gdLst>
                <a:gd name="connsiteX0" fmla="*/ 2300026 w 4633912"/>
                <a:gd name="connsiteY0" fmla="*/ 1314450 h 4625975"/>
                <a:gd name="connsiteX1" fmla="*/ 1265237 w 4633912"/>
                <a:gd name="connsiteY1" fmla="*/ 2346325 h 4625975"/>
                <a:gd name="connsiteX2" fmla="*/ 2300026 w 4633912"/>
                <a:gd name="connsiteY2" fmla="*/ 3378200 h 4625975"/>
                <a:gd name="connsiteX3" fmla="*/ 3330574 w 4633912"/>
                <a:gd name="connsiteY3" fmla="*/ 2350572 h 4625975"/>
                <a:gd name="connsiteX4" fmla="*/ 2300026 w 4633912"/>
                <a:gd name="connsiteY4" fmla="*/ 1314450 h 4625975"/>
                <a:gd name="connsiteX5" fmla="*/ 2300027 w 4633912"/>
                <a:gd name="connsiteY5" fmla="*/ 1144588 h 4625975"/>
                <a:gd name="connsiteX6" fmla="*/ 3500437 w 4633912"/>
                <a:gd name="connsiteY6" fmla="*/ 2350572 h 4625975"/>
                <a:gd name="connsiteX7" fmla="*/ 2300027 w 4633912"/>
                <a:gd name="connsiteY7" fmla="*/ 3548063 h 4625975"/>
                <a:gd name="connsiteX8" fmla="*/ 1095375 w 4633912"/>
                <a:gd name="connsiteY8" fmla="*/ 2346326 h 4625975"/>
                <a:gd name="connsiteX9" fmla="*/ 2300027 w 4633912"/>
                <a:gd name="connsiteY9" fmla="*/ 1144588 h 4625975"/>
                <a:gd name="connsiteX10" fmla="*/ 2321199 w 4633912"/>
                <a:gd name="connsiteY10" fmla="*/ 168275 h 4625975"/>
                <a:gd name="connsiteX11" fmla="*/ 2019927 w 4633912"/>
                <a:gd name="connsiteY11" fmla="*/ 189502 h 4625975"/>
                <a:gd name="connsiteX12" fmla="*/ 2019927 w 4633912"/>
                <a:gd name="connsiteY12" fmla="*/ 588568 h 4625975"/>
                <a:gd name="connsiteX13" fmla="*/ 1960521 w 4633912"/>
                <a:gd name="connsiteY13" fmla="*/ 669230 h 4625975"/>
                <a:gd name="connsiteX14" fmla="*/ 1837466 w 4633912"/>
                <a:gd name="connsiteY14" fmla="*/ 703194 h 4625975"/>
                <a:gd name="connsiteX15" fmla="*/ 1506492 w 4633912"/>
                <a:gd name="connsiteY15" fmla="*/ 834800 h 4625975"/>
                <a:gd name="connsiteX16" fmla="*/ 1400410 w 4633912"/>
                <a:gd name="connsiteY16" fmla="*/ 894236 h 4625975"/>
                <a:gd name="connsiteX17" fmla="*/ 1298571 w 4633912"/>
                <a:gd name="connsiteY17" fmla="*/ 881500 h 4625975"/>
                <a:gd name="connsiteX18" fmla="*/ 1022759 w 4633912"/>
                <a:gd name="connsiteY18" fmla="*/ 601304 h 4625975"/>
                <a:gd name="connsiteX19" fmla="*/ 602675 w 4633912"/>
                <a:gd name="connsiteY19" fmla="*/ 1021597 h 4625975"/>
                <a:gd name="connsiteX20" fmla="*/ 882731 w 4633912"/>
                <a:gd name="connsiteY20" fmla="*/ 1297547 h 4625975"/>
                <a:gd name="connsiteX21" fmla="*/ 895461 w 4633912"/>
                <a:gd name="connsiteY21" fmla="*/ 1399437 h 4625975"/>
                <a:gd name="connsiteX22" fmla="*/ 836055 w 4633912"/>
                <a:gd name="connsiteY22" fmla="*/ 1509817 h 4625975"/>
                <a:gd name="connsiteX23" fmla="*/ 700271 w 4633912"/>
                <a:gd name="connsiteY23" fmla="*/ 1836711 h 4625975"/>
                <a:gd name="connsiteX24" fmla="*/ 670568 w 4633912"/>
                <a:gd name="connsiteY24" fmla="*/ 1959827 h 4625975"/>
                <a:gd name="connsiteX25" fmla="*/ 585702 w 4633912"/>
                <a:gd name="connsiteY25" fmla="*/ 2019263 h 4625975"/>
                <a:gd name="connsiteX26" fmla="*/ 191078 w 4633912"/>
                <a:gd name="connsiteY26" fmla="*/ 2019263 h 4625975"/>
                <a:gd name="connsiteX27" fmla="*/ 169862 w 4633912"/>
                <a:gd name="connsiteY27" fmla="*/ 2316440 h 4625975"/>
                <a:gd name="connsiteX28" fmla="*/ 195322 w 4633912"/>
                <a:gd name="connsiteY28" fmla="*/ 2605126 h 4625975"/>
                <a:gd name="connsiteX29" fmla="*/ 594189 w 4633912"/>
                <a:gd name="connsiteY29" fmla="*/ 2605126 h 4625975"/>
                <a:gd name="connsiteX30" fmla="*/ 679054 w 4633912"/>
                <a:gd name="connsiteY30" fmla="*/ 2668806 h 4625975"/>
                <a:gd name="connsiteX31" fmla="*/ 713000 w 4633912"/>
                <a:gd name="connsiteY31" fmla="*/ 2791923 h 4625975"/>
                <a:gd name="connsiteX32" fmla="*/ 844542 w 4633912"/>
                <a:gd name="connsiteY32" fmla="*/ 3118817 h 4625975"/>
                <a:gd name="connsiteX33" fmla="*/ 903947 w 4633912"/>
                <a:gd name="connsiteY33" fmla="*/ 3229197 h 4625975"/>
                <a:gd name="connsiteX34" fmla="*/ 891218 w 4633912"/>
                <a:gd name="connsiteY34" fmla="*/ 3326841 h 4625975"/>
                <a:gd name="connsiteX35" fmla="*/ 611162 w 4633912"/>
                <a:gd name="connsiteY35" fmla="*/ 3607036 h 4625975"/>
                <a:gd name="connsiteX36" fmla="*/ 1031246 w 4633912"/>
                <a:gd name="connsiteY36" fmla="*/ 4027329 h 4625975"/>
                <a:gd name="connsiteX37" fmla="*/ 1307058 w 4633912"/>
                <a:gd name="connsiteY37" fmla="*/ 3747134 h 4625975"/>
                <a:gd name="connsiteX38" fmla="*/ 1408896 w 4633912"/>
                <a:gd name="connsiteY38" fmla="*/ 3730152 h 4625975"/>
                <a:gd name="connsiteX39" fmla="*/ 1514978 w 4633912"/>
                <a:gd name="connsiteY39" fmla="*/ 3789588 h 4625975"/>
                <a:gd name="connsiteX40" fmla="*/ 1845953 w 4633912"/>
                <a:gd name="connsiteY40" fmla="*/ 3925440 h 4625975"/>
                <a:gd name="connsiteX41" fmla="*/ 1964764 w 4633912"/>
                <a:gd name="connsiteY41" fmla="*/ 3959403 h 4625975"/>
                <a:gd name="connsiteX42" fmla="*/ 2028413 w 4633912"/>
                <a:gd name="connsiteY42" fmla="*/ 4040065 h 4625975"/>
                <a:gd name="connsiteX43" fmla="*/ 2028413 w 4633912"/>
                <a:gd name="connsiteY43" fmla="*/ 4434886 h 4625975"/>
                <a:gd name="connsiteX44" fmla="*/ 2325442 w 4633912"/>
                <a:gd name="connsiteY44" fmla="*/ 4456113 h 4625975"/>
                <a:gd name="connsiteX45" fmla="*/ 2618228 w 4633912"/>
                <a:gd name="connsiteY45" fmla="*/ 4434886 h 4625975"/>
                <a:gd name="connsiteX46" fmla="*/ 2618228 w 4633912"/>
                <a:gd name="connsiteY46" fmla="*/ 4040065 h 4625975"/>
                <a:gd name="connsiteX47" fmla="*/ 2681877 w 4633912"/>
                <a:gd name="connsiteY47" fmla="*/ 3959403 h 4625975"/>
                <a:gd name="connsiteX48" fmla="*/ 2800688 w 4633912"/>
                <a:gd name="connsiteY48" fmla="*/ 3925440 h 4625975"/>
                <a:gd name="connsiteX49" fmla="*/ 3131663 w 4633912"/>
                <a:gd name="connsiteY49" fmla="*/ 3789588 h 4625975"/>
                <a:gd name="connsiteX50" fmla="*/ 3241988 w 4633912"/>
                <a:gd name="connsiteY50" fmla="*/ 3730152 h 4625975"/>
                <a:gd name="connsiteX51" fmla="*/ 3339583 w 4633912"/>
                <a:gd name="connsiteY51" fmla="*/ 3747134 h 4625975"/>
                <a:gd name="connsiteX52" fmla="*/ 3619639 w 4633912"/>
                <a:gd name="connsiteY52" fmla="*/ 4027329 h 4625975"/>
                <a:gd name="connsiteX53" fmla="*/ 4035479 w 4633912"/>
                <a:gd name="connsiteY53" fmla="*/ 3607036 h 4625975"/>
                <a:gd name="connsiteX54" fmla="*/ 3759667 w 4633912"/>
                <a:gd name="connsiteY54" fmla="*/ 3326841 h 4625975"/>
                <a:gd name="connsiteX55" fmla="*/ 3742694 w 4633912"/>
                <a:gd name="connsiteY55" fmla="*/ 3229197 h 4625975"/>
                <a:gd name="connsiteX56" fmla="*/ 3802099 w 4633912"/>
                <a:gd name="connsiteY56" fmla="*/ 3118817 h 4625975"/>
                <a:gd name="connsiteX57" fmla="*/ 3937884 w 4633912"/>
                <a:gd name="connsiteY57" fmla="*/ 2787677 h 4625975"/>
                <a:gd name="connsiteX58" fmla="*/ 3971830 w 4633912"/>
                <a:gd name="connsiteY58" fmla="*/ 2668806 h 4625975"/>
                <a:gd name="connsiteX59" fmla="*/ 4052452 w 4633912"/>
                <a:gd name="connsiteY59" fmla="*/ 2605126 h 4625975"/>
                <a:gd name="connsiteX60" fmla="*/ 4442833 w 4633912"/>
                <a:gd name="connsiteY60" fmla="*/ 2605126 h 4625975"/>
                <a:gd name="connsiteX61" fmla="*/ 4464049 w 4633912"/>
                <a:gd name="connsiteY61" fmla="*/ 2312194 h 4625975"/>
                <a:gd name="connsiteX62" fmla="*/ 4442833 w 4633912"/>
                <a:gd name="connsiteY62" fmla="*/ 2015017 h 4625975"/>
                <a:gd name="connsiteX63" fmla="*/ 4048209 w 4633912"/>
                <a:gd name="connsiteY63" fmla="*/ 2015017 h 4625975"/>
                <a:gd name="connsiteX64" fmla="*/ 3967587 w 4633912"/>
                <a:gd name="connsiteY64" fmla="*/ 1955582 h 4625975"/>
                <a:gd name="connsiteX65" fmla="*/ 3933641 w 4633912"/>
                <a:gd name="connsiteY65" fmla="*/ 1832466 h 4625975"/>
                <a:gd name="connsiteX66" fmla="*/ 3797856 w 4633912"/>
                <a:gd name="connsiteY66" fmla="*/ 1505571 h 4625975"/>
                <a:gd name="connsiteX67" fmla="*/ 3738450 w 4633912"/>
                <a:gd name="connsiteY67" fmla="*/ 1395191 h 4625975"/>
                <a:gd name="connsiteX68" fmla="*/ 3755423 w 4633912"/>
                <a:gd name="connsiteY68" fmla="*/ 1293302 h 4625975"/>
                <a:gd name="connsiteX69" fmla="*/ 4031236 w 4633912"/>
                <a:gd name="connsiteY69" fmla="*/ 1017352 h 4625975"/>
                <a:gd name="connsiteX70" fmla="*/ 3615396 w 4633912"/>
                <a:gd name="connsiteY70" fmla="*/ 597059 h 4625975"/>
                <a:gd name="connsiteX71" fmla="*/ 3335340 w 4633912"/>
                <a:gd name="connsiteY71" fmla="*/ 877254 h 4625975"/>
                <a:gd name="connsiteX72" fmla="*/ 3237745 w 4633912"/>
                <a:gd name="connsiteY72" fmla="*/ 889990 h 4625975"/>
                <a:gd name="connsiteX73" fmla="*/ 3127420 w 4633912"/>
                <a:gd name="connsiteY73" fmla="*/ 834800 h 4625975"/>
                <a:gd name="connsiteX74" fmla="*/ 2796445 w 4633912"/>
                <a:gd name="connsiteY74" fmla="*/ 698948 h 4625975"/>
                <a:gd name="connsiteX75" fmla="*/ 2677633 w 4633912"/>
                <a:gd name="connsiteY75" fmla="*/ 664985 h 4625975"/>
                <a:gd name="connsiteX76" fmla="*/ 2613984 w 4633912"/>
                <a:gd name="connsiteY76" fmla="*/ 584323 h 4625975"/>
                <a:gd name="connsiteX77" fmla="*/ 2613984 w 4633912"/>
                <a:gd name="connsiteY77" fmla="*/ 189502 h 4625975"/>
                <a:gd name="connsiteX78" fmla="*/ 2321199 w 4633912"/>
                <a:gd name="connsiteY78" fmla="*/ 168275 h 4625975"/>
                <a:gd name="connsiteX79" fmla="*/ 2321200 w 4633912"/>
                <a:gd name="connsiteY79" fmla="*/ 0 h 4625975"/>
                <a:gd name="connsiteX80" fmla="*/ 2715846 w 4633912"/>
                <a:gd name="connsiteY80" fmla="*/ 33952 h 4625975"/>
                <a:gd name="connsiteX81" fmla="*/ 2783742 w 4633912"/>
                <a:gd name="connsiteY81" fmla="*/ 114589 h 4625975"/>
                <a:gd name="connsiteX82" fmla="*/ 2783742 w 4633912"/>
                <a:gd name="connsiteY82" fmla="*/ 517770 h 4625975"/>
                <a:gd name="connsiteX83" fmla="*/ 2843151 w 4633912"/>
                <a:gd name="connsiteY83" fmla="*/ 534746 h 4625975"/>
                <a:gd name="connsiteX84" fmla="*/ 2847395 w 4633912"/>
                <a:gd name="connsiteY84" fmla="*/ 534746 h 4625975"/>
                <a:gd name="connsiteX85" fmla="*/ 3208093 w 4633912"/>
                <a:gd name="connsiteY85" fmla="*/ 683286 h 4625975"/>
                <a:gd name="connsiteX86" fmla="*/ 3259015 w 4633912"/>
                <a:gd name="connsiteY86" fmla="*/ 712994 h 4625975"/>
                <a:gd name="connsiteX87" fmla="*/ 3547574 w 4633912"/>
                <a:gd name="connsiteY87" fmla="*/ 428646 h 4625975"/>
                <a:gd name="connsiteX88" fmla="*/ 3653662 w 4633912"/>
                <a:gd name="connsiteY88" fmla="*/ 420158 h 4625975"/>
                <a:gd name="connsiteX89" fmla="*/ 4213805 w 4633912"/>
                <a:gd name="connsiteY89" fmla="*/ 976123 h 4625975"/>
                <a:gd name="connsiteX90" fmla="*/ 4205318 w 4633912"/>
                <a:gd name="connsiteY90" fmla="*/ 1086468 h 4625975"/>
                <a:gd name="connsiteX91" fmla="*/ 3921003 w 4633912"/>
                <a:gd name="connsiteY91" fmla="*/ 1370817 h 4625975"/>
                <a:gd name="connsiteX92" fmla="*/ 3946464 w 4633912"/>
                <a:gd name="connsiteY92" fmla="*/ 1425989 h 4625975"/>
                <a:gd name="connsiteX93" fmla="*/ 4094986 w 4633912"/>
                <a:gd name="connsiteY93" fmla="*/ 1790974 h 4625975"/>
                <a:gd name="connsiteX94" fmla="*/ 4111960 w 4633912"/>
                <a:gd name="connsiteY94" fmla="*/ 1846146 h 4625975"/>
                <a:gd name="connsiteX95" fmla="*/ 4515094 w 4633912"/>
                <a:gd name="connsiteY95" fmla="*/ 1846146 h 4625975"/>
                <a:gd name="connsiteX96" fmla="*/ 4599964 w 4633912"/>
                <a:gd name="connsiteY96" fmla="*/ 1918294 h 4625975"/>
                <a:gd name="connsiteX97" fmla="*/ 4633912 w 4633912"/>
                <a:gd name="connsiteY97" fmla="*/ 2312988 h 4625975"/>
                <a:gd name="connsiteX98" fmla="*/ 4599964 w 4633912"/>
                <a:gd name="connsiteY98" fmla="*/ 2707681 h 4625975"/>
                <a:gd name="connsiteX99" fmla="*/ 4515094 w 4633912"/>
                <a:gd name="connsiteY99" fmla="*/ 2775585 h 4625975"/>
                <a:gd name="connsiteX100" fmla="*/ 4116204 w 4633912"/>
                <a:gd name="connsiteY100" fmla="*/ 2775585 h 4625975"/>
                <a:gd name="connsiteX101" fmla="*/ 4099230 w 4633912"/>
                <a:gd name="connsiteY101" fmla="*/ 2835001 h 4625975"/>
                <a:gd name="connsiteX102" fmla="*/ 4099230 w 4633912"/>
                <a:gd name="connsiteY102" fmla="*/ 2839245 h 4625975"/>
                <a:gd name="connsiteX103" fmla="*/ 3950707 w 4633912"/>
                <a:gd name="connsiteY103" fmla="*/ 3199987 h 4625975"/>
                <a:gd name="connsiteX104" fmla="*/ 3925246 w 4633912"/>
                <a:gd name="connsiteY104" fmla="*/ 3255159 h 4625975"/>
                <a:gd name="connsiteX105" fmla="*/ 4209561 w 4633912"/>
                <a:gd name="connsiteY105" fmla="*/ 3539508 h 4625975"/>
                <a:gd name="connsiteX106" fmla="*/ 4218048 w 4633912"/>
                <a:gd name="connsiteY106" fmla="*/ 3645608 h 4625975"/>
                <a:gd name="connsiteX107" fmla="*/ 3657905 w 4633912"/>
                <a:gd name="connsiteY107" fmla="*/ 4205818 h 4625975"/>
                <a:gd name="connsiteX108" fmla="*/ 3551817 w 4633912"/>
                <a:gd name="connsiteY108" fmla="*/ 4197330 h 4625975"/>
                <a:gd name="connsiteX109" fmla="*/ 3263259 w 4633912"/>
                <a:gd name="connsiteY109" fmla="*/ 3912981 h 4625975"/>
                <a:gd name="connsiteX110" fmla="*/ 3212337 w 4633912"/>
                <a:gd name="connsiteY110" fmla="*/ 3938445 h 4625975"/>
                <a:gd name="connsiteX111" fmla="*/ 2847395 w 4633912"/>
                <a:gd name="connsiteY111" fmla="*/ 4091229 h 4625975"/>
                <a:gd name="connsiteX112" fmla="*/ 2787986 w 4633912"/>
                <a:gd name="connsiteY112" fmla="*/ 4103961 h 4625975"/>
                <a:gd name="connsiteX113" fmla="*/ 2787986 w 4633912"/>
                <a:gd name="connsiteY113" fmla="*/ 4507143 h 4625975"/>
                <a:gd name="connsiteX114" fmla="*/ 2720089 w 4633912"/>
                <a:gd name="connsiteY114" fmla="*/ 4592023 h 4625975"/>
                <a:gd name="connsiteX115" fmla="*/ 2325443 w 4633912"/>
                <a:gd name="connsiteY115" fmla="*/ 4625975 h 4625975"/>
                <a:gd name="connsiteX116" fmla="*/ 1930797 w 4633912"/>
                <a:gd name="connsiteY116" fmla="*/ 4592023 h 4625975"/>
                <a:gd name="connsiteX117" fmla="*/ 1858657 w 4633912"/>
                <a:gd name="connsiteY117" fmla="*/ 4507143 h 4625975"/>
                <a:gd name="connsiteX118" fmla="*/ 1858657 w 4633912"/>
                <a:gd name="connsiteY118" fmla="*/ 4103961 h 4625975"/>
                <a:gd name="connsiteX119" fmla="*/ 1799248 w 4633912"/>
                <a:gd name="connsiteY119" fmla="*/ 4091229 h 4625975"/>
                <a:gd name="connsiteX120" fmla="*/ 1799248 w 4633912"/>
                <a:gd name="connsiteY120" fmla="*/ 4086985 h 4625975"/>
                <a:gd name="connsiteX121" fmla="*/ 1434306 w 4633912"/>
                <a:gd name="connsiteY121" fmla="*/ 3938445 h 4625975"/>
                <a:gd name="connsiteX122" fmla="*/ 1383384 w 4633912"/>
                <a:gd name="connsiteY122" fmla="*/ 3912981 h 4625975"/>
                <a:gd name="connsiteX123" fmla="*/ 1099069 w 4633912"/>
                <a:gd name="connsiteY123" fmla="*/ 4197330 h 4625975"/>
                <a:gd name="connsiteX124" fmla="*/ 988738 w 4633912"/>
                <a:gd name="connsiteY124" fmla="*/ 4205818 h 4625975"/>
                <a:gd name="connsiteX125" fmla="*/ 428595 w 4633912"/>
                <a:gd name="connsiteY125" fmla="*/ 3645608 h 4625975"/>
                <a:gd name="connsiteX126" fmla="*/ 441325 w 4633912"/>
                <a:gd name="connsiteY126" fmla="*/ 3539508 h 4625975"/>
                <a:gd name="connsiteX127" fmla="*/ 725640 w 4633912"/>
                <a:gd name="connsiteY127" fmla="*/ 3255159 h 4625975"/>
                <a:gd name="connsiteX128" fmla="*/ 695936 w 4633912"/>
                <a:gd name="connsiteY128" fmla="*/ 3199987 h 4625975"/>
                <a:gd name="connsiteX129" fmla="*/ 547413 w 4633912"/>
                <a:gd name="connsiteY129" fmla="*/ 2835001 h 4625975"/>
                <a:gd name="connsiteX130" fmla="*/ 530439 w 4633912"/>
                <a:gd name="connsiteY130" fmla="*/ 2775585 h 4625975"/>
                <a:gd name="connsiteX131" fmla="*/ 127305 w 4633912"/>
                <a:gd name="connsiteY131" fmla="*/ 2775585 h 4625975"/>
                <a:gd name="connsiteX132" fmla="*/ 46679 w 4633912"/>
                <a:gd name="connsiteY132" fmla="*/ 2711925 h 4625975"/>
                <a:gd name="connsiteX133" fmla="*/ 0 w 4633912"/>
                <a:gd name="connsiteY133" fmla="*/ 2317232 h 4625975"/>
                <a:gd name="connsiteX134" fmla="*/ 33948 w 4633912"/>
                <a:gd name="connsiteY134" fmla="*/ 1922538 h 4625975"/>
                <a:gd name="connsiteX135" fmla="*/ 118818 w 4633912"/>
                <a:gd name="connsiteY135" fmla="*/ 1850390 h 4625975"/>
                <a:gd name="connsiteX136" fmla="*/ 521952 w 4633912"/>
                <a:gd name="connsiteY136" fmla="*/ 1850390 h 4625975"/>
                <a:gd name="connsiteX137" fmla="*/ 538926 w 4633912"/>
                <a:gd name="connsiteY137" fmla="*/ 1790974 h 4625975"/>
                <a:gd name="connsiteX138" fmla="*/ 687449 w 4633912"/>
                <a:gd name="connsiteY138" fmla="*/ 1430233 h 4625975"/>
                <a:gd name="connsiteX139" fmla="*/ 717153 w 4633912"/>
                <a:gd name="connsiteY139" fmla="*/ 1375061 h 4625975"/>
                <a:gd name="connsiteX140" fmla="*/ 432838 w 4633912"/>
                <a:gd name="connsiteY140" fmla="*/ 1090712 h 4625975"/>
                <a:gd name="connsiteX141" fmla="*/ 420108 w 4633912"/>
                <a:gd name="connsiteY141" fmla="*/ 980367 h 4625975"/>
                <a:gd name="connsiteX142" fmla="*/ 980251 w 4633912"/>
                <a:gd name="connsiteY142" fmla="*/ 424402 h 4625975"/>
                <a:gd name="connsiteX143" fmla="*/ 1090582 w 4633912"/>
                <a:gd name="connsiteY143" fmla="*/ 432890 h 4625975"/>
                <a:gd name="connsiteX144" fmla="*/ 1374897 w 4633912"/>
                <a:gd name="connsiteY144" fmla="*/ 717238 h 4625975"/>
                <a:gd name="connsiteX145" fmla="*/ 1430063 w 4633912"/>
                <a:gd name="connsiteY145" fmla="*/ 687530 h 4625975"/>
                <a:gd name="connsiteX146" fmla="*/ 1790761 w 4633912"/>
                <a:gd name="connsiteY146" fmla="*/ 538990 h 4625975"/>
                <a:gd name="connsiteX147" fmla="*/ 1850170 w 4633912"/>
                <a:gd name="connsiteY147" fmla="*/ 522014 h 4625975"/>
                <a:gd name="connsiteX148" fmla="*/ 1850170 w 4633912"/>
                <a:gd name="connsiteY148" fmla="*/ 118833 h 4625975"/>
                <a:gd name="connsiteX149" fmla="*/ 1918066 w 4633912"/>
                <a:gd name="connsiteY149" fmla="*/ 38196 h 4625975"/>
                <a:gd name="connsiteX150" fmla="*/ 2321200 w 4633912"/>
                <a:gd name="connsiteY150" fmla="*/ 0 h 4625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Lst>
              <a:rect l="l" t="t" r="r" b="b"/>
              <a:pathLst>
                <a:path w="4633912" h="4625975">
                  <a:moveTo>
                    <a:pt x="2300026" y="1314450"/>
                  </a:moveTo>
                  <a:cubicBezTo>
                    <a:pt x="1727500" y="1314450"/>
                    <a:pt x="1265237" y="1777308"/>
                    <a:pt x="1265237" y="2346325"/>
                  </a:cubicBezTo>
                  <a:cubicBezTo>
                    <a:pt x="1265237" y="2915343"/>
                    <a:pt x="1727500" y="3378200"/>
                    <a:pt x="2300026" y="3378200"/>
                  </a:cubicBezTo>
                  <a:cubicBezTo>
                    <a:pt x="2868312" y="3378200"/>
                    <a:pt x="3330574" y="2919589"/>
                    <a:pt x="3330574" y="2350572"/>
                  </a:cubicBezTo>
                  <a:cubicBezTo>
                    <a:pt x="3330574" y="1777308"/>
                    <a:pt x="2868312" y="1314450"/>
                    <a:pt x="2300026" y="1314450"/>
                  </a:cubicBezTo>
                  <a:close/>
                  <a:moveTo>
                    <a:pt x="2300027" y="1144588"/>
                  </a:moveTo>
                  <a:cubicBezTo>
                    <a:pt x="2961737" y="1144588"/>
                    <a:pt x="3500437" y="1683884"/>
                    <a:pt x="3500437" y="2350572"/>
                  </a:cubicBezTo>
                  <a:cubicBezTo>
                    <a:pt x="3500437" y="3013014"/>
                    <a:pt x="2961737" y="3548063"/>
                    <a:pt x="2300027" y="3548063"/>
                  </a:cubicBezTo>
                  <a:cubicBezTo>
                    <a:pt x="1634075" y="3548063"/>
                    <a:pt x="1095375" y="3008768"/>
                    <a:pt x="1095375" y="2346326"/>
                  </a:cubicBezTo>
                  <a:cubicBezTo>
                    <a:pt x="1095375" y="1683884"/>
                    <a:pt x="1634075" y="1144588"/>
                    <a:pt x="2300027" y="1144588"/>
                  </a:cubicBezTo>
                  <a:close/>
                  <a:moveTo>
                    <a:pt x="2321199" y="168275"/>
                  </a:moveTo>
                  <a:cubicBezTo>
                    <a:pt x="2223604" y="168275"/>
                    <a:pt x="2121765" y="172521"/>
                    <a:pt x="2019927" y="189502"/>
                  </a:cubicBezTo>
                  <a:cubicBezTo>
                    <a:pt x="2019927" y="588568"/>
                    <a:pt x="2019927" y="588568"/>
                    <a:pt x="2019927" y="588568"/>
                  </a:cubicBezTo>
                  <a:cubicBezTo>
                    <a:pt x="2019927" y="626777"/>
                    <a:pt x="1994467" y="656494"/>
                    <a:pt x="1960521" y="669230"/>
                  </a:cubicBezTo>
                  <a:cubicBezTo>
                    <a:pt x="1837466" y="703194"/>
                    <a:pt x="1837466" y="703194"/>
                    <a:pt x="1837466" y="703194"/>
                  </a:cubicBezTo>
                  <a:cubicBezTo>
                    <a:pt x="1731385" y="732911"/>
                    <a:pt x="1621060" y="775365"/>
                    <a:pt x="1506492" y="834800"/>
                  </a:cubicBezTo>
                  <a:cubicBezTo>
                    <a:pt x="1400410" y="894236"/>
                    <a:pt x="1400410" y="894236"/>
                    <a:pt x="1400410" y="894236"/>
                  </a:cubicBezTo>
                  <a:cubicBezTo>
                    <a:pt x="1366464" y="911217"/>
                    <a:pt x="1328274" y="906972"/>
                    <a:pt x="1298571" y="881500"/>
                  </a:cubicBezTo>
                  <a:cubicBezTo>
                    <a:pt x="1022759" y="601304"/>
                    <a:pt x="1022759" y="601304"/>
                    <a:pt x="1022759" y="601304"/>
                  </a:cubicBezTo>
                  <a:cubicBezTo>
                    <a:pt x="865758" y="720175"/>
                    <a:pt x="721487" y="864518"/>
                    <a:pt x="602675" y="1021597"/>
                  </a:cubicBezTo>
                  <a:cubicBezTo>
                    <a:pt x="882731" y="1297547"/>
                    <a:pt x="882731" y="1297547"/>
                    <a:pt x="882731" y="1297547"/>
                  </a:cubicBezTo>
                  <a:cubicBezTo>
                    <a:pt x="908191" y="1327265"/>
                    <a:pt x="912434" y="1365474"/>
                    <a:pt x="895461" y="1399437"/>
                  </a:cubicBezTo>
                  <a:cubicBezTo>
                    <a:pt x="836055" y="1509817"/>
                    <a:pt x="836055" y="1509817"/>
                    <a:pt x="836055" y="1509817"/>
                  </a:cubicBezTo>
                  <a:cubicBezTo>
                    <a:pt x="785136" y="1603215"/>
                    <a:pt x="742703" y="1713595"/>
                    <a:pt x="700271" y="1836711"/>
                  </a:cubicBezTo>
                  <a:cubicBezTo>
                    <a:pt x="670568" y="1959827"/>
                    <a:pt x="670568" y="1959827"/>
                    <a:pt x="670568" y="1959827"/>
                  </a:cubicBezTo>
                  <a:cubicBezTo>
                    <a:pt x="657838" y="1993790"/>
                    <a:pt x="623892" y="2019263"/>
                    <a:pt x="585702" y="2019263"/>
                  </a:cubicBezTo>
                  <a:cubicBezTo>
                    <a:pt x="191078" y="2019263"/>
                    <a:pt x="191078" y="2019263"/>
                    <a:pt x="191078" y="2019263"/>
                  </a:cubicBezTo>
                  <a:cubicBezTo>
                    <a:pt x="178349" y="2125397"/>
                    <a:pt x="169862" y="2223041"/>
                    <a:pt x="169862" y="2316440"/>
                  </a:cubicBezTo>
                  <a:cubicBezTo>
                    <a:pt x="169862" y="2418329"/>
                    <a:pt x="178349" y="2515973"/>
                    <a:pt x="195322" y="2605126"/>
                  </a:cubicBezTo>
                  <a:cubicBezTo>
                    <a:pt x="594189" y="2605126"/>
                    <a:pt x="594189" y="2605126"/>
                    <a:pt x="594189" y="2605126"/>
                  </a:cubicBezTo>
                  <a:cubicBezTo>
                    <a:pt x="632378" y="2605126"/>
                    <a:pt x="666324" y="2630598"/>
                    <a:pt x="679054" y="2668806"/>
                  </a:cubicBezTo>
                  <a:cubicBezTo>
                    <a:pt x="713000" y="2791923"/>
                    <a:pt x="713000" y="2791923"/>
                    <a:pt x="713000" y="2791923"/>
                  </a:cubicBezTo>
                  <a:cubicBezTo>
                    <a:pt x="738460" y="2898057"/>
                    <a:pt x="785136" y="3008437"/>
                    <a:pt x="844542" y="3118817"/>
                  </a:cubicBezTo>
                  <a:cubicBezTo>
                    <a:pt x="903947" y="3229197"/>
                    <a:pt x="903947" y="3229197"/>
                    <a:pt x="903947" y="3229197"/>
                  </a:cubicBezTo>
                  <a:cubicBezTo>
                    <a:pt x="920921" y="3258915"/>
                    <a:pt x="916677" y="3301369"/>
                    <a:pt x="891218" y="3326841"/>
                  </a:cubicBezTo>
                  <a:cubicBezTo>
                    <a:pt x="611162" y="3607036"/>
                    <a:pt x="611162" y="3607036"/>
                    <a:pt x="611162" y="3607036"/>
                  </a:cubicBezTo>
                  <a:cubicBezTo>
                    <a:pt x="729974" y="3764116"/>
                    <a:pt x="874245" y="3908459"/>
                    <a:pt x="1031246" y="4027329"/>
                  </a:cubicBezTo>
                  <a:cubicBezTo>
                    <a:pt x="1307058" y="3747134"/>
                    <a:pt x="1307058" y="3747134"/>
                    <a:pt x="1307058" y="3747134"/>
                  </a:cubicBezTo>
                  <a:cubicBezTo>
                    <a:pt x="1332518" y="3721662"/>
                    <a:pt x="1374950" y="3713171"/>
                    <a:pt x="1408896" y="3730152"/>
                  </a:cubicBezTo>
                  <a:cubicBezTo>
                    <a:pt x="1514978" y="3789588"/>
                    <a:pt x="1514978" y="3789588"/>
                    <a:pt x="1514978" y="3789588"/>
                  </a:cubicBezTo>
                  <a:cubicBezTo>
                    <a:pt x="1612573" y="3840532"/>
                    <a:pt x="1722898" y="3887232"/>
                    <a:pt x="1845953" y="3925440"/>
                  </a:cubicBezTo>
                  <a:cubicBezTo>
                    <a:pt x="1964764" y="3959403"/>
                    <a:pt x="1964764" y="3959403"/>
                    <a:pt x="1964764" y="3959403"/>
                  </a:cubicBezTo>
                  <a:cubicBezTo>
                    <a:pt x="2002954" y="3967894"/>
                    <a:pt x="2028413" y="4001857"/>
                    <a:pt x="2028413" y="4040065"/>
                  </a:cubicBezTo>
                  <a:lnTo>
                    <a:pt x="2028413" y="4434886"/>
                  </a:lnTo>
                  <a:cubicBezTo>
                    <a:pt x="2130252" y="4451868"/>
                    <a:pt x="2232090" y="4456113"/>
                    <a:pt x="2325442" y="4456113"/>
                  </a:cubicBezTo>
                  <a:cubicBezTo>
                    <a:pt x="2418794" y="4456113"/>
                    <a:pt x="2516389" y="4451868"/>
                    <a:pt x="2618228" y="4434886"/>
                  </a:cubicBezTo>
                  <a:cubicBezTo>
                    <a:pt x="2618228" y="4040065"/>
                    <a:pt x="2618228" y="4040065"/>
                    <a:pt x="2618228" y="4040065"/>
                  </a:cubicBezTo>
                  <a:cubicBezTo>
                    <a:pt x="2618228" y="4001857"/>
                    <a:pt x="2643687" y="3967894"/>
                    <a:pt x="2681877" y="3959403"/>
                  </a:cubicBezTo>
                  <a:cubicBezTo>
                    <a:pt x="2800688" y="3925440"/>
                    <a:pt x="2800688" y="3925440"/>
                    <a:pt x="2800688" y="3925440"/>
                  </a:cubicBezTo>
                  <a:cubicBezTo>
                    <a:pt x="2911013" y="3895722"/>
                    <a:pt x="3021338" y="3849023"/>
                    <a:pt x="3131663" y="3789588"/>
                  </a:cubicBezTo>
                  <a:cubicBezTo>
                    <a:pt x="3241988" y="3730152"/>
                    <a:pt x="3241988" y="3730152"/>
                    <a:pt x="3241988" y="3730152"/>
                  </a:cubicBezTo>
                  <a:cubicBezTo>
                    <a:pt x="3271691" y="3713171"/>
                    <a:pt x="3314124" y="3721662"/>
                    <a:pt x="3339583" y="3747134"/>
                  </a:cubicBezTo>
                  <a:cubicBezTo>
                    <a:pt x="3619639" y="4027329"/>
                    <a:pt x="3619639" y="4027329"/>
                    <a:pt x="3619639" y="4027329"/>
                  </a:cubicBezTo>
                  <a:cubicBezTo>
                    <a:pt x="3776640" y="3908459"/>
                    <a:pt x="3920911" y="3764116"/>
                    <a:pt x="4035479" y="3607036"/>
                  </a:cubicBezTo>
                  <a:cubicBezTo>
                    <a:pt x="3759667" y="3326841"/>
                    <a:pt x="3759667" y="3326841"/>
                    <a:pt x="3759667" y="3326841"/>
                  </a:cubicBezTo>
                  <a:cubicBezTo>
                    <a:pt x="3734207" y="3301369"/>
                    <a:pt x="3725721" y="3258915"/>
                    <a:pt x="3742694" y="3229197"/>
                  </a:cubicBezTo>
                  <a:cubicBezTo>
                    <a:pt x="3802099" y="3118817"/>
                    <a:pt x="3802099" y="3118817"/>
                    <a:pt x="3802099" y="3118817"/>
                  </a:cubicBezTo>
                  <a:cubicBezTo>
                    <a:pt x="3853019" y="3021173"/>
                    <a:pt x="3899695" y="2915039"/>
                    <a:pt x="3937884" y="2787677"/>
                  </a:cubicBezTo>
                  <a:cubicBezTo>
                    <a:pt x="3971830" y="2668806"/>
                    <a:pt x="3971830" y="2668806"/>
                    <a:pt x="3971830" y="2668806"/>
                  </a:cubicBezTo>
                  <a:cubicBezTo>
                    <a:pt x="3980317" y="2630598"/>
                    <a:pt x="4014263" y="2605126"/>
                    <a:pt x="4052452" y="2605126"/>
                  </a:cubicBezTo>
                  <a:cubicBezTo>
                    <a:pt x="4442833" y="2605126"/>
                    <a:pt x="4442833" y="2605126"/>
                    <a:pt x="4442833" y="2605126"/>
                  </a:cubicBezTo>
                  <a:cubicBezTo>
                    <a:pt x="4455563" y="2503236"/>
                    <a:pt x="4464049" y="2405593"/>
                    <a:pt x="4464049" y="2312194"/>
                  </a:cubicBezTo>
                  <a:cubicBezTo>
                    <a:pt x="4464049" y="2218796"/>
                    <a:pt x="4455563" y="2121152"/>
                    <a:pt x="4442833" y="2015017"/>
                  </a:cubicBezTo>
                  <a:cubicBezTo>
                    <a:pt x="4048209" y="2015017"/>
                    <a:pt x="4048209" y="2015017"/>
                    <a:pt x="4048209" y="2015017"/>
                  </a:cubicBezTo>
                  <a:cubicBezTo>
                    <a:pt x="4010019" y="2015017"/>
                    <a:pt x="3976073" y="1989545"/>
                    <a:pt x="3967587" y="1955582"/>
                  </a:cubicBezTo>
                  <a:cubicBezTo>
                    <a:pt x="3933641" y="1832466"/>
                    <a:pt x="3933641" y="1832466"/>
                    <a:pt x="3933641" y="1832466"/>
                  </a:cubicBezTo>
                  <a:cubicBezTo>
                    <a:pt x="3903938" y="1726331"/>
                    <a:pt x="3857262" y="1615951"/>
                    <a:pt x="3797856" y="1505571"/>
                  </a:cubicBezTo>
                  <a:cubicBezTo>
                    <a:pt x="3738450" y="1395191"/>
                    <a:pt x="3738450" y="1395191"/>
                    <a:pt x="3738450" y="1395191"/>
                  </a:cubicBezTo>
                  <a:cubicBezTo>
                    <a:pt x="3721477" y="1361228"/>
                    <a:pt x="3729964" y="1323020"/>
                    <a:pt x="3755423" y="1293302"/>
                  </a:cubicBezTo>
                  <a:cubicBezTo>
                    <a:pt x="4031236" y="1017352"/>
                    <a:pt x="4031236" y="1017352"/>
                    <a:pt x="4031236" y="1017352"/>
                  </a:cubicBezTo>
                  <a:cubicBezTo>
                    <a:pt x="3916668" y="860273"/>
                    <a:pt x="3772396" y="715930"/>
                    <a:pt x="3615396" y="597059"/>
                  </a:cubicBezTo>
                  <a:cubicBezTo>
                    <a:pt x="3335340" y="877254"/>
                    <a:pt x="3335340" y="877254"/>
                    <a:pt x="3335340" y="877254"/>
                  </a:cubicBezTo>
                  <a:cubicBezTo>
                    <a:pt x="3309880" y="902727"/>
                    <a:pt x="3267448" y="906972"/>
                    <a:pt x="3237745" y="889990"/>
                  </a:cubicBezTo>
                  <a:cubicBezTo>
                    <a:pt x="3127420" y="834800"/>
                    <a:pt x="3127420" y="834800"/>
                    <a:pt x="3127420" y="834800"/>
                  </a:cubicBezTo>
                  <a:cubicBezTo>
                    <a:pt x="3029825" y="779610"/>
                    <a:pt x="2923743" y="737157"/>
                    <a:pt x="2796445" y="698948"/>
                  </a:cubicBezTo>
                  <a:cubicBezTo>
                    <a:pt x="2677633" y="664985"/>
                    <a:pt x="2677633" y="664985"/>
                    <a:pt x="2677633" y="664985"/>
                  </a:cubicBezTo>
                  <a:cubicBezTo>
                    <a:pt x="2639444" y="652249"/>
                    <a:pt x="2613984" y="622531"/>
                    <a:pt x="2613984" y="584323"/>
                  </a:cubicBezTo>
                  <a:cubicBezTo>
                    <a:pt x="2613984" y="189502"/>
                    <a:pt x="2613984" y="189502"/>
                    <a:pt x="2613984" y="189502"/>
                  </a:cubicBezTo>
                  <a:cubicBezTo>
                    <a:pt x="2512146" y="172521"/>
                    <a:pt x="2414551" y="168275"/>
                    <a:pt x="2321199" y="168275"/>
                  </a:cubicBezTo>
                  <a:close/>
                  <a:moveTo>
                    <a:pt x="2321200" y="0"/>
                  </a:moveTo>
                  <a:cubicBezTo>
                    <a:pt x="2444261" y="0"/>
                    <a:pt x="2575810" y="8488"/>
                    <a:pt x="2715846" y="33952"/>
                  </a:cubicBezTo>
                  <a:cubicBezTo>
                    <a:pt x="2754038" y="38196"/>
                    <a:pt x="2783742" y="76392"/>
                    <a:pt x="2783742" y="114589"/>
                  </a:cubicBezTo>
                  <a:cubicBezTo>
                    <a:pt x="2783742" y="517770"/>
                    <a:pt x="2783742" y="517770"/>
                    <a:pt x="2783742" y="517770"/>
                  </a:cubicBezTo>
                  <a:cubicBezTo>
                    <a:pt x="2843151" y="534746"/>
                    <a:pt x="2843151" y="534746"/>
                    <a:pt x="2843151" y="534746"/>
                  </a:cubicBezTo>
                  <a:cubicBezTo>
                    <a:pt x="2843151" y="534746"/>
                    <a:pt x="2843151" y="534746"/>
                    <a:pt x="2847395" y="534746"/>
                  </a:cubicBezTo>
                  <a:cubicBezTo>
                    <a:pt x="2983187" y="577186"/>
                    <a:pt x="3102005" y="628114"/>
                    <a:pt x="3208093" y="683286"/>
                  </a:cubicBezTo>
                  <a:cubicBezTo>
                    <a:pt x="3259015" y="712994"/>
                    <a:pt x="3259015" y="712994"/>
                    <a:pt x="3259015" y="712994"/>
                  </a:cubicBezTo>
                  <a:cubicBezTo>
                    <a:pt x="3547574" y="428646"/>
                    <a:pt x="3547574" y="428646"/>
                    <a:pt x="3547574" y="428646"/>
                  </a:cubicBezTo>
                  <a:cubicBezTo>
                    <a:pt x="3573035" y="398937"/>
                    <a:pt x="3619713" y="394693"/>
                    <a:pt x="3653662" y="420158"/>
                  </a:cubicBezTo>
                  <a:cubicBezTo>
                    <a:pt x="3874324" y="572942"/>
                    <a:pt x="4061038" y="759679"/>
                    <a:pt x="4213805" y="976123"/>
                  </a:cubicBezTo>
                  <a:cubicBezTo>
                    <a:pt x="4239266" y="1010075"/>
                    <a:pt x="4235022" y="1056760"/>
                    <a:pt x="4205318" y="1086468"/>
                  </a:cubicBezTo>
                  <a:cubicBezTo>
                    <a:pt x="3921003" y="1370817"/>
                    <a:pt x="3921003" y="1370817"/>
                    <a:pt x="3921003" y="1370817"/>
                  </a:cubicBezTo>
                  <a:cubicBezTo>
                    <a:pt x="3946464" y="1425989"/>
                    <a:pt x="3946464" y="1425989"/>
                    <a:pt x="3946464" y="1425989"/>
                  </a:cubicBezTo>
                  <a:cubicBezTo>
                    <a:pt x="4014360" y="1549065"/>
                    <a:pt x="4065282" y="1667898"/>
                    <a:pt x="4094986" y="1790974"/>
                  </a:cubicBezTo>
                  <a:cubicBezTo>
                    <a:pt x="4111960" y="1846146"/>
                    <a:pt x="4111960" y="1846146"/>
                    <a:pt x="4111960" y="1846146"/>
                  </a:cubicBezTo>
                  <a:cubicBezTo>
                    <a:pt x="4515094" y="1846146"/>
                    <a:pt x="4515094" y="1846146"/>
                    <a:pt x="4515094" y="1846146"/>
                  </a:cubicBezTo>
                  <a:cubicBezTo>
                    <a:pt x="4557529" y="1846146"/>
                    <a:pt x="4591477" y="1875854"/>
                    <a:pt x="4599964" y="1918294"/>
                  </a:cubicBezTo>
                  <a:cubicBezTo>
                    <a:pt x="4621182" y="2054103"/>
                    <a:pt x="4633912" y="2189911"/>
                    <a:pt x="4633912" y="2312988"/>
                  </a:cubicBezTo>
                  <a:cubicBezTo>
                    <a:pt x="4633912" y="2436064"/>
                    <a:pt x="4621182" y="2567628"/>
                    <a:pt x="4599964" y="2707681"/>
                  </a:cubicBezTo>
                  <a:cubicBezTo>
                    <a:pt x="4591477" y="2745877"/>
                    <a:pt x="4557529" y="2775585"/>
                    <a:pt x="4515094" y="2775585"/>
                  </a:cubicBezTo>
                  <a:cubicBezTo>
                    <a:pt x="4116204" y="2775585"/>
                    <a:pt x="4116204" y="2775585"/>
                    <a:pt x="4116204" y="2775585"/>
                  </a:cubicBezTo>
                  <a:cubicBezTo>
                    <a:pt x="4099230" y="2835001"/>
                    <a:pt x="4099230" y="2835001"/>
                    <a:pt x="4099230" y="2835001"/>
                  </a:cubicBezTo>
                  <a:cubicBezTo>
                    <a:pt x="4099230" y="2835001"/>
                    <a:pt x="4099230" y="2839245"/>
                    <a:pt x="4099230" y="2839245"/>
                  </a:cubicBezTo>
                  <a:cubicBezTo>
                    <a:pt x="4056795" y="2975054"/>
                    <a:pt x="4010116" y="3093886"/>
                    <a:pt x="3950707" y="3199987"/>
                  </a:cubicBezTo>
                  <a:cubicBezTo>
                    <a:pt x="3925246" y="3255159"/>
                    <a:pt x="3925246" y="3255159"/>
                    <a:pt x="3925246" y="3255159"/>
                  </a:cubicBezTo>
                  <a:cubicBezTo>
                    <a:pt x="4209561" y="3539508"/>
                    <a:pt x="4209561" y="3539508"/>
                    <a:pt x="4209561" y="3539508"/>
                  </a:cubicBezTo>
                  <a:cubicBezTo>
                    <a:pt x="4239266" y="3569216"/>
                    <a:pt x="4243509" y="3611656"/>
                    <a:pt x="4218048" y="3645608"/>
                  </a:cubicBezTo>
                  <a:cubicBezTo>
                    <a:pt x="4065282" y="3866297"/>
                    <a:pt x="3878567" y="4053033"/>
                    <a:pt x="3657905" y="4205818"/>
                  </a:cubicBezTo>
                  <a:cubicBezTo>
                    <a:pt x="3623957" y="4231282"/>
                    <a:pt x="3577278" y="4227038"/>
                    <a:pt x="3551817" y="4197330"/>
                  </a:cubicBezTo>
                  <a:cubicBezTo>
                    <a:pt x="3263259" y="3912981"/>
                    <a:pt x="3263259" y="3912981"/>
                    <a:pt x="3263259" y="3912981"/>
                  </a:cubicBezTo>
                  <a:cubicBezTo>
                    <a:pt x="3212337" y="3938445"/>
                    <a:pt x="3212337" y="3938445"/>
                    <a:pt x="3212337" y="3938445"/>
                  </a:cubicBezTo>
                  <a:cubicBezTo>
                    <a:pt x="3089275" y="4006349"/>
                    <a:pt x="2966213" y="4057277"/>
                    <a:pt x="2847395" y="4091229"/>
                  </a:cubicBezTo>
                  <a:cubicBezTo>
                    <a:pt x="2787986" y="4103961"/>
                    <a:pt x="2787986" y="4103961"/>
                    <a:pt x="2787986" y="4103961"/>
                  </a:cubicBezTo>
                  <a:cubicBezTo>
                    <a:pt x="2787986" y="4507143"/>
                    <a:pt x="2787986" y="4507143"/>
                    <a:pt x="2787986" y="4507143"/>
                  </a:cubicBezTo>
                  <a:cubicBezTo>
                    <a:pt x="2787986" y="4549583"/>
                    <a:pt x="2758281" y="4587779"/>
                    <a:pt x="2720089" y="4592023"/>
                  </a:cubicBezTo>
                  <a:cubicBezTo>
                    <a:pt x="2580054" y="4617487"/>
                    <a:pt x="2448505" y="4625975"/>
                    <a:pt x="2325443" y="4625975"/>
                  </a:cubicBezTo>
                  <a:cubicBezTo>
                    <a:pt x="2202381" y="4625975"/>
                    <a:pt x="2066589" y="4617487"/>
                    <a:pt x="1930797" y="4592023"/>
                  </a:cubicBezTo>
                  <a:cubicBezTo>
                    <a:pt x="1888362" y="4587779"/>
                    <a:pt x="1858657" y="4549583"/>
                    <a:pt x="1858657" y="4507143"/>
                  </a:cubicBezTo>
                  <a:cubicBezTo>
                    <a:pt x="1858657" y="4103961"/>
                    <a:pt x="1858657" y="4103961"/>
                    <a:pt x="1858657" y="4103961"/>
                  </a:cubicBezTo>
                  <a:cubicBezTo>
                    <a:pt x="1799248" y="4091229"/>
                    <a:pt x="1799248" y="4091229"/>
                    <a:pt x="1799248" y="4091229"/>
                  </a:cubicBezTo>
                  <a:cubicBezTo>
                    <a:pt x="1799248" y="4091229"/>
                    <a:pt x="1799248" y="4086985"/>
                    <a:pt x="1799248" y="4086985"/>
                  </a:cubicBezTo>
                  <a:cubicBezTo>
                    <a:pt x="1659212" y="4044545"/>
                    <a:pt x="1544638" y="3997861"/>
                    <a:pt x="1434306" y="3938445"/>
                  </a:cubicBezTo>
                  <a:cubicBezTo>
                    <a:pt x="1383384" y="3912981"/>
                    <a:pt x="1383384" y="3912981"/>
                    <a:pt x="1383384" y="3912981"/>
                  </a:cubicBezTo>
                  <a:cubicBezTo>
                    <a:pt x="1099069" y="4197330"/>
                    <a:pt x="1099069" y="4197330"/>
                    <a:pt x="1099069" y="4197330"/>
                  </a:cubicBezTo>
                  <a:cubicBezTo>
                    <a:pt x="1069364" y="4227038"/>
                    <a:pt x="1022686" y="4231282"/>
                    <a:pt x="988738" y="4205818"/>
                  </a:cubicBezTo>
                  <a:cubicBezTo>
                    <a:pt x="772319" y="4053033"/>
                    <a:pt x="581361" y="3866297"/>
                    <a:pt x="428595" y="3645608"/>
                  </a:cubicBezTo>
                  <a:cubicBezTo>
                    <a:pt x="407377" y="3611656"/>
                    <a:pt x="411621" y="3569216"/>
                    <a:pt x="441325" y="3539508"/>
                  </a:cubicBezTo>
                  <a:cubicBezTo>
                    <a:pt x="725640" y="3255159"/>
                    <a:pt x="725640" y="3255159"/>
                    <a:pt x="725640" y="3255159"/>
                  </a:cubicBezTo>
                  <a:cubicBezTo>
                    <a:pt x="695936" y="3199987"/>
                    <a:pt x="695936" y="3199987"/>
                    <a:pt x="695936" y="3199987"/>
                  </a:cubicBezTo>
                  <a:cubicBezTo>
                    <a:pt x="632283" y="3076910"/>
                    <a:pt x="581361" y="2953834"/>
                    <a:pt x="547413" y="2835001"/>
                  </a:cubicBezTo>
                  <a:cubicBezTo>
                    <a:pt x="530439" y="2775585"/>
                    <a:pt x="530439" y="2775585"/>
                    <a:pt x="530439" y="2775585"/>
                  </a:cubicBezTo>
                  <a:cubicBezTo>
                    <a:pt x="127305" y="2775585"/>
                    <a:pt x="127305" y="2775585"/>
                    <a:pt x="127305" y="2775585"/>
                  </a:cubicBezTo>
                  <a:cubicBezTo>
                    <a:pt x="89114" y="2775585"/>
                    <a:pt x="55166" y="2750121"/>
                    <a:pt x="46679" y="2711925"/>
                  </a:cubicBezTo>
                  <a:cubicBezTo>
                    <a:pt x="16974" y="2593093"/>
                    <a:pt x="0" y="2457284"/>
                    <a:pt x="0" y="2317232"/>
                  </a:cubicBezTo>
                  <a:cubicBezTo>
                    <a:pt x="0" y="2194155"/>
                    <a:pt x="12731" y="2058347"/>
                    <a:pt x="33948" y="1922538"/>
                  </a:cubicBezTo>
                  <a:cubicBezTo>
                    <a:pt x="42435" y="1880098"/>
                    <a:pt x="76383" y="1850390"/>
                    <a:pt x="118818" y="1850390"/>
                  </a:cubicBezTo>
                  <a:cubicBezTo>
                    <a:pt x="521952" y="1850390"/>
                    <a:pt x="521952" y="1850390"/>
                    <a:pt x="521952" y="1850390"/>
                  </a:cubicBezTo>
                  <a:cubicBezTo>
                    <a:pt x="538926" y="1790974"/>
                    <a:pt x="538926" y="1790974"/>
                    <a:pt x="538926" y="1790974"/>
                  </a:cubicBezTo>
                  <a:cubicBezTo>
                    <a:pt x="581361" y="1655166"/>
                    <a:pt x="632283" y="1536333"/>
                    <a:pt x="687449" y="1430233"/>
                  </a:cubicBezTo>
                  <a:cubicBezTo>
                    <a:pt x="717153" y="1375061"/>
                    <a:pt x="717153" y="1375061"/>
                    <a:pt x="717153" y="1375061"/>
                  </a:cubicBezTo>
                  <a:cubicBezTo>
                    <a:pt x="432838" y="1090712"/>
                    <a:pt x="432838" y="1090712"/>
                    <a:pt x="432838" y="1090712"/>
                  </a:cubicBezTo>
                  <a:cubicBezTo>
                    <a:pt x="403134" y="1061004"/>
                    <a:pt x="398890" y="1014319"/>
                    <a:pt x="420108" y="980367"/>
                  </a:cubicBezTo>
                  <a:cubicBezTo>
                    <a:pt x="572874" y="763923"/>
                    <a:pt x="763832" y="577186"/>
                    <a:pt x="980251" y="424402"/>
                  </a:cubicBezTo>
                  <a:cubicBezTo>
                    <a:pt x="1014199" y="398937"/>
                    <a:pt x="1060877" y="403181"/>
                    <a:pt x="1090582" y="432890"/>
                  </a:cubicBezTo>
                  <a:cubicBezTo>
                    <a:pt x="1374897" y="717238"/>
                    <a:pt x="1374897" y="717238"/>
                    <a:pt x="1374897" y="717238"/>
                  </a:cubicBezTo>
                  <a:cubicBezTo>
                    <a:pt x="1430063" y="687530"/>
                    <a:pt x="1430063" y="687530"/>
                    <a:pt x="1430063" y="687530"/>
                  </a:cubicBezTo>
                  <a:cubicBezTo>
                    <a:pt x="1548881" y="623870"/>
                    <a:pt x="1671943" y="572942"/>
                    <a:pt x="1790761" y="538990"/>
                  </a:cubicBezTo>
                  <a:cubicBezTo>
                    <a:pt x="1850170" y="522014"/>
                    <a:pt x="1850170" y="522014"/>
                    <a:pt x="1850170" y="522014"/>
                  </a:cubicBezTo>
                  <a:cubicBezTo>
                    <a:pt x="1850170" y="118833"/>
                    <a:pt x="1850170" y="118833"/>
                    <a:pt x="1850170" y="118833"/>
                  </a:cubicBezTo>
                  <a:cubicBezTo>
                    <a:pt x="1850170" y="80636"/>
                    <a:pt x="1879875" y="46684"/>
                    <a:pt x="1918066" y="38196"/>
                  </a:cubicBezTo>
                  <a:cubicBezTo>
                    <a:pt x="2053859" y="12732"/>
                    <a:pt x="2189651" y="0"/>
                    <a:pt x="2321200" y="0"/>
                  </a:cubicBezTo>
                  <a:close/>
                </a:path>
              </a:pathLst>
            </a:custGeom>
            <a:solidFill>
              <a:schemeClr val="bg1"/>
            </a:solidFill>
            <a:ln>
              <a:solidFill>
                <a:schemeClr val="bg1"/>
              </a:solidFill>
            </a:ln>
          </p:spPr>
          <p:txBody>
            <a:bodyPr vert="horz" wrap="square" lIns="93247" tIns="46623" rIns="93247" bIns="46623" numCol="1" anchor="t" anchorCtr="0" compatLnSpc="1">
              <a:prstTxWarp prst="textNoShape">
                <a:avLst/>
              </a:prstTxWarp>
              <a:noAutofit/>
            </a:bodyPr>
            <a:lstStyle/>
            <a:p>
              <a:pPr defTabSz="932418">
                <a:defRPr/>
              </a:pPr>
              <a:endParaRPr lang="en-US" sz="1836" dirty="0">
                <a:solidFill>
                  <a:srgbClr val="353535"/>
                </a:solidFill>
                <a:latin typeface="Segoe UI" panose="020B0502040204020203" pitchFamily="34" charset="0"/>
                <a:cs typeface="Segoe UI" panose="020B0502040204020203" pitchFamily="34" charset="0"/>
              </a:endParaRPr>
            </a:p>
          </p:txBody>
        </p:sp>
        <p:sp>
          <p:nvSpPr>
            <p:cNvPr id="203" name="Rectangle 202">
              <a:extLst>
                <a:ext uri="{FF2B5EF4-FFF2-40B4-BE49-F238E27FC236}">
                  <a16:creationId xmlns:a16="http://schemas.microsoft.com/office/drawing/2014/main" id="{9B620CC6-9492-41FC-A4B9-8E1A700568AC}"/>
                </a:ext>
              </a:extLst>
            </p:cNvPr>
            <p:cNvSpPr/>
            <p:nvPr/>
          </p:nvSpPr>
          <p:spPr bwMode="auto">
            <a:xfrm>
              <a:off x="3150556" y="1956800"/>
              <a:ext cx="1220726" cy="607522"/>
            </a:xfrm>
            <a:prstGeom prst="rect">
              <a:avLst/>
            </a:prstGeom>
            <a:no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3247" rIns="0" bIns="0" numCol="1" spcCol="0" rtlCol="0" fromWordArt="0" anchor="ctr" anchorCtr="0" forceAA="0" compatLnSpc="1">
              <a:prstTxWarp prst="textNoShape">
                <a:avLst/>
              </a:prstTxWarp>
              <a:noAutofit/>
            </a:bodyPr>
            <a:lstStyle/>
            <a:p>
              <a:pPr algn="ctr" defTabSz="950846" fontAlgn="base">
                <a:spcBef>
                  <a:spcPct val="0"/>
                </a:spcBef>
                <a:spcAft>
                  <a:spcPct val="0"/>
                </a:spcAft>
                <a:defRPr/>
              </a:pPr>
              <a:r>
                <a:rPr lang="en-US" sz="1428" dirty="0">
                  <a:solidFill>
                    <a:srgbClr val="002050"/>
                  </a:solidFill>
                  <a:latin typeface="Segoe UI Semibold" panose="020B0702040204020203" pitchFamily="34" charset="0"/>
                  <a:ea typeface="Segoe UI" panose="020B0502040204020203" pitchFamily="34" charset="0"/>
                  <a:cs typeface="Segoe UI Semibold" panose="020B0702040204020203" pitchFamily="34" charset="0"/>
                </a:rPr>
                <a:t>Retail</a:t>
              </a:r>
            </a:p>
          </p:txBody>
        </p:sp>
        <p:sp>
          <p:nvSpPr>
            <p:cNvPr id="272" name="Rectangle 271">
              <a:extLst>
                <a:ext uri="{FF2B5EF4-FFF2-40B4-BE49-F238E27FC236}">
                  <a16:creationId xmlns:a16="http://schemas.microsoft.com/office/drawing/2014/main" id="{370EE6B1-23D8-44D3-860C-9A9C6B241C57}"/>
                </a:ext>
              </a:extLst>
            </p:cNvPr>
            <p:cNvSpPr/>
            <p:nvPr/>
          </p:nvSpPr>
          <p:spPr bwMode="auto">
            <a:xfrm>
              <a:off x="3150556" y="3604619"/>
              <a:ext cx="1220726" cy="2107058"/>
            </a:xfrm>
            <a:prstGeom prst="rect">
              <a:avLst/>
            </a:prstGeom>
            <a:no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50846" fontAlgn="base">
                <a:spcBef>
                  <a:spcPct val="0"/>
                </a:spcBef>
                <a:spcAft>
                  <a:spcPts val="612"/>
                </a:spcAft>
                <a:defRPr/>
              </a:pPr>
              <a:r>
                <a:rPr lang="en-US" sz="1224" kern="0" dirty="0">
                  <a:solidFill>
                    <a:srgbClr val="353535"/>
                  </a:solidFill>
                  <a:latin typeface="Segoe UI Semilight"/>
                  <a:cs typeface="Segoe UI" pitchFamily="34" charset="0"/>
                </a:rPr>
                <a:t>Loyalty tracking</a:t>
              </a:r>
            </a:p>
            <a:p>
              <a:pPr algn="ctr" defTabSz="950846" fontAlgn="base">
                <a:spcBef>
                  <a:spcPct val="0"/>
                </a:spcBef>
                <a:spcAft>
                  <a:spcPts val="612"/>
                </a:spcAft>
                <a:defRPr/>
              </a:pPr>
              <a:r>
                <a:rPr lang="en-US" sz="1224" kern="0" dirty="0">
                  <a:solidFill>
                    <a:srgbClr val="353535"/>
                  </a:solidFill>
                  <a:latin typeface="Segoe UI Semilight"/>
                  <a:cs typeface="Segoe UI" pitchFamily="34" charset="0"/>
                </a:rPr>
                <a:t>Product provenance</a:t>
              </a:r>
            </a:p>
            <a:p>
              <a:pPr algn="ctr" defTabSz="950846" fontAlgn="base">
                <a:spcBef>
                  <a:spcPct val="0"/>
                </a:spcBef>
                <a:spcAft>
                  <a:spcPts val="612"/>
                </a:spcAft>
                <a:defRPr/>
              </a:pPr>
              <a:r>
                <a:rPr lang="en-US" sz="1224" kern="0" dirty="0">
                  <a:solidFill>
                    <a:srgbClr val="353535"/>
                  </a:solidFill>
                  <a:latin typeface="Segoe UI Semilight"/>
                  <a:cs typeface="Segoe UI" pitchFamily="34" charset="0"/>
                </a:rPr>
                <a:t>Logistics management</a:t>
              </a:r>
            </a:p>
          </p:txBody>
        </p:sp>
        <p:sp>
          <p:nvSpPr>
            <p:cNvPr id="202" name="Hexagon 201">
              <a:extLst>
                <a:ext uri="{FF2B5EF4-FFF2-40B4-BE49-F238E27FC236}">
                  <a16:creationId xmlns:a16="http://schemas.microsoft.com/office/drawing/2014/main" id="{D6BBDF59-9A7A-49AE-9B1C-ADDD4607E466}"/>
                </a:ext>
              </a:extLst>
            </p:cNvPr>
            <p:cNvSpPr/>
            <p:nvPr/>
          </p:nvSpPr>
          <p:spPr bwMode="auto">
            <a:xfrm rot="16200000">
              <a:off x="3350191" y="2694037"/>
              <a:ext cx="821455" cy="748344"/>
            </a:xfrm>
            <a:prstGeom prst="hexagon">
              <a:avLst/>
            </a:prstGeom>
            <a:solidFill>
              <a:srgbClr val="002050"/>
            </a:solidFill>
            <a:ln w="28575">
              <a:solidFill>
                <a:srgbClr val="0D2B5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93247"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1224"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3" name="Group 2">
              <a:extLst>
                <a:ext uri="{FF2B5EF4-FFF2-40B4-BE49-F238E27FC236}">
                  <a16:creationId xmlns:a16="http://schemas.microsoft.com/office/drawing/2014/main" id="{D1ADFD6D-D491-4D2E-AC52-388B690FC240}"/>
                </a:ext>
              </a:extLst>
            </p:cNvPr>
            <p:cNvGrpSpPr/>
            <p:nvPr/>
          </p:nvGrpSpPr>
          <p:grpSpPr>
            <a:xfrm>
              <a:off x="3535605" y="2941414"/>
              <a:ext cx="412034" cy="296597"/>
              <a:chOff x="2304518" y="3215806"/>
              <a:chExt cx="457834" cy="329566"/>
            </a:xfrm>
          </p:grpSpPr>
          <p:sp>
            <p:nvSpPr>
              <p:cNvPr id="214" name="Freeform 9">
                <a:extLst>
                  <a:ext uri="{FF2B5EF4-FFF2-40B4-BE49-F238E27FC236}">
                    <a16:creationId xmlns:a16="http://schemas.microsoft.com/office/drawing/2014/main" id="{92493D0F-7E85-4795-A24C-8D5AE16220F2}"/>
                  </a:ext>
                </a:extLst>
              </p:cNvPr>
              <p:cNvSpPr>
                <a:spLocks/>
              </p:cNvSpPr>
              <p:nvPr/>
            </p:nvSpPr>
            <p:spPr bwMode="auto">
              <a:xfrm>
                <a:off x="2304518" y="3215806"/>
                <a:ext cx="384682" cy="225184"/>
              </a:xfrm>
              <a:custGeom>
                <a:avLst/>
                <a:gdLst>
                  <a:gd name="T0" fmla="*/ 0 w 328"/>
                  <a:gd name="T1" fmla="*/ 0 h 192"/>
                  <a:gd name="T2" fmla="*/ 54 w 328"/>
                  <a:gd name="T3" fmla="*/ 0 h 192"/>
                  <a:gd name="T4" fmla="*/ 137 w 328"/>
                  <a:gd name="T5" fmla="*/ 192 h 192"/>
                  <a:gd name="T6" fmla="*/ 328 w 328"/>
                  <a:gd name="T7" fmla="*/ 192 h 192"/>
                </a:gdLst>
                <a:ahLst/>
                <a:cxnLst>
                  <a:cxn ang="0">
                    <a:pos x="T0" y="T1"/>
                  </a:cxn>
                  <a:cxn ang="0">
                    <a:pos x="T2" y="T3"/>
                  </a:cxn>
                  <a:cxn ang="0">
                    <a:pos x="T4" y="T5"/>
                  </a:cxn>
                  <a:cxn ang="0">
                    <a:pos x="T6" y="T7"/>
                  </a:cxn>
                </a:cxnLst>
                <a:rect l="0" t="0" r="r" b="b"/>
                <a:pathLst>
                  <a:path w="328" h="192">
                    <a:moveTo>
                      <a:pt x="0" y="0"/>
                    </a:moveTo>
                    <a:lnTo>
                      <a:pt x="54" y="0"/>
                    </a:lnTo>
                    <a:lnTo>
                      <a:pt x="137" y="192"/>
                    </a:lnTo>
                    <a:lnTo>
                      <a:pt x="328" y="192"/>
                    </a:ln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505050"/>
                  </a:solidFill>
                  <a:latin typeface="Segoe UI Semilight"/>
                </a:endParaRPr>
              </a:p>
            </p:txBody>
          </p:sp>
          <p:sp>
            <p:nvSpPr>
              <p:cNvPr id="215" name="Freeform 10">
                <a:extLst>
                  <a:ext uri="{FF2B5EF4-FFF2-40B4-BE49-F238E27FC236}">
                    <a16:creationId xmlns:a16="http://schemas.microsoft.com/office/drawing/2014/main" id="{5E7EB824-E633-4B3C-B26A-B66CCEF21778}"/>
                  </a:ext>
                </a:extLst>
              </p:cNvPr>
              <p:cNvSpPr>
                <a:spLocks/>
              </p:cNvSpPr>
              <p:nvPr/>
            </p:nvSpPr>
            <p:spPr bwMode="auto">
              <a:xfrm>
                <a:off x="2435136" y="3249967"/>
                <a:ext cx="327216" cy="141912"/>
              </a:xfrm>
              <a:custGeom>
                <a:avLst/>
                <a:gdLst>
                  <a:gd name="T0" fmla="*/ 0 w 279"/>
                  <a:gd name="T1" fmla="*/ 0 h 121"/>
                  <a:gd name="T2" fmla="*/ 48 w 279"/>
                  <a:gd name="T3" fmla="*/ 121 h 121"/>
                  <a:gd name="T4" fmla="*/ 225 w 279"/>
                  <a:gd name="T5" fmla="*/ 121 h 121"/>
                  <a:gd name="T6" fmla="*/ 279 w 279"/>
                  <a:gd name="T7" fmla="*/ 0 h 121"/>
                  <a:gd name="T8" fmla="*/ 0 w 279"/>
                  <a:gd name="T9" fmla="*/ 0 h 121"/>
                </a:gdLst>
                <a:ahLst/>
                <a:cxnLst>
                  <a:cxn ang="0">
                    <a:pos x="T0" y="T1"/>
                  </a:cxn>
                  <a:cxn ang="0">
                    <a:pos x="T2" y="T3"/>
                  </a:cxn>
                  <a:cxn ang="0">
                    <a:pos x="T4" y="T5"/>
                  </a:cxn>
                  <a:cxn ang="0">
                    <a:pos x="T6" y="T7"/>
                  </a:cxn>
                  <a:cxn ang="0">
                    <a:pos x="T8" y="T9"/>
                  </a:cxn>
                </a:cxnLst>
                <a:rect l="0" t="0" r="r" b="b"/>
                <a:pathLst>
                  <a:path w="279" h="121">
                    <a:moveTo>
                      <a:pt x="0" y="0"/>
                    </a:moveTo>
                    <a:lnTo>
                      <a:pt x="48" y="121"/>
                    </a:lnTo>
                    <a:lnTo>
                      <a:pt x="225" y="121"/>
                    </a:lnTo>
                    <a:lnTo>
                      <a:pt x="279" y="0"/>
                    </a:lnTo>
                    <a:lnTo>
                      <a:pt x="0" y="0"/>
                    </a:lnTo>
                    <a:close/>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505050"/>
                  </a:solidFill>
                  <a:latin typeface="Segoe UI Semilight"/>
                </a:endParaRPr>
              </a:p>
            </p:txBody>
          </p:sp>
          <p:sp>
            <p:nvSpPr>
              <p:cNvPr id="217" name="Oval 11">
                <a:extLst>
                  <a:ext uri="{FF2B5EF4-FFF2-40B4-BE49-F238E27FC236}">
                    <a16:creationId xmlns:a16="http://schemas.microsoft.com/office/drawing/2014/main" id="{0FBA45C3-C457-462A-8DB4-3EA71702AA11}"/>
                  </a:ext>
                </a:extLst>
              </p:cNvPr>
              <p:cNvSpPr>
                <a:spLocks noChangeArrowheads="1"/>
              </p:cNvSpPr>
              <p:nvPr/>
            </p:nvSpPr>
            <p:spPr bwMode="auto">
              <a:xfrm>
                <a:off x="2471057" y="3485557"/>
                <a:ext cx="60986" cy="59815"/>
              </a:xfrm>
              <a:prstGeom prst="ellipse">
                <a:avLst/>
              </a:pr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505050"/>
                  </a:solidFill>
                  <a:latin typeface="Segoe UI Semilight"/>
                </a:endParaRPr>
              </a:p>
            </p:txBody>
          </p:sp>
          <p:sp>
            <p:nvSpPr>
              <p:cNvPr id="218" name="Oval 12">
                <a:extLst>
                  <a:ext uri="{FF2B5EF4-FFF2-40B4-BE49-F238E27FC236}">
                    <a16:creationId xmlns:a16="http://schemas.microsoft.com/office/drawing/2014/main" id="{C38A3F7A-EC69-4B46-B6A3-6922D4D1F90D}"/>
                  </a:ext>
                </a:extLst>
              </p:cNvPr>
              <p:cNvSpPr>
                <a:spLocks noChangeArrowheads="1"/>
              </p:cNvSpPr>
              <p:nvPr/>
            </p:nvSpPr>
            <p:spPr bwMode="auto">
              <a:xfrm>
                <a:off x="2620005" y="3485557"/>
                <a:ext cx="62159" cy="59815"/>
              </a:xfrm>
              <a:prstGeom prst="ellipse">
                <a:avLst/>
              </a:pr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505050"/>
                  </a:solidFill>
                  <a:latin typeface="Segoe UI Semilight"/>
                </a:endParaRPr>
              </a:p>
            </p:txBody>
          </p:sp>
        </p:grpSp>
        <p:sp>
          <p:nvSpPr>
            <p:cNvPr id="196" name="Rectangle 195">
              <a:extLst>
                <a:ext uri="{FF2B5EF4-FFF2-40B4-BE49-F238E27FC236}">
                  <a16:creationId xmlns:a16="http://schemas.microsoft.com/office/drawing/2014/main" id="{EFA77684-9BFD-413B-B28D-38CF6C206328}"/>
                </a:ext>
              </a:extLst>
            </p:cNvPr>
            <p:cNvSpPr/>
            <p:nvPr/>
          </p:nvSpPr>
          <p:spPr bwMode="auto">
            <a:xfrm>
              <a:off x="4542112" y="1956800"/>
              <a:ext cx="1220726" cy="607522"/>
            </a:xfrm>
            <a:prstGeom prst="rect">
              <a:avLst/>
            </a:prstGeom>
            <a:no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3247" rIns="0" bIns="0" numCol="1" spcCol="0" rtlCol="0" fromWordArt="0" anchor="ctr" anchorCtr="0" forceAA="0" compatLnSpc="1">
              <a:prstTxWarp prst="textNoShape">
                <a:avLst/>
              </a:prstTxWarp>
              <a:noAutofit/>
            </a:bodyPr>
            <a:lstStyle/>
            <a:p>
              <a:pPr algn="ctr" defTabSz="950846" fontAlgn="base">
                <a:spcBef>
                  <a:spcPct val="0"/>
                </a:spcBef>
                <a:spcAft>
                  <a:spcPct val="0"/>
                </a:spcAft>
                <a:defRPr/>
              </a:pPr>
              <a:r>
                <a:rPr lang="en-US" sz="1428" dirty="0">
                  <a:solidFill>
                    <a:srgbClr val="002050"/>
                  </a:solidFill>
                  <a:latin typeface="Segoe UI Semibold" panose="020B0702040204020203" pitchFamily="34" charset="0"/>
                  <a:ea typeface="Segoe UI" panose="020B0502040204020203" pitchFamily="34" charset="0"/>
                  <a:cs typeface="Segoe UI Semibold" panose="020B0702040204020203" pitchFamily="34" charset="0"/>
                </a:rPr>
                <a:t>Insurance</a:t>
              </a:r>
            </a:p>
          </p:txBody>
        </p:sp>
        <p:sp>
          <p:nvSpPr>
            <p:cNvPr id="270" name="Rectangle 269">
              <a:extLst>
                <a:ext uri="{FF2B5EF4-FFF2-40B4-BE49-F238E27FC236}">
                  <a16:creationId xmlns:a16="http://schemas.microsoft.com/office/drawing/2014/main" id="{E5F4A69B-66D1-41CC-BFC2-511AE7799DEE}"/>
                </a:ext>
              </a:extLst>
            </p:cNvPr>
            <p:cNvSpPr/>
            <p:nvPr/>
          </p:nvSpPr>
          <p:spPr bwMode="auto">
            <a:xfrm>
              <a:off x="4542112" y="3604619"/>
              <a:ext cx="1220726" cy="2107058"/>
            </a:xfrm>
            <a:prstGeom prst="rect">
              <a:avLst/>
            </a:prstGeom>
            <a:no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50846" fontAlgn="base">
                <a:spcBef>
                  <a:spcPct val="0"/>
                </a:spcBef>
                <a:spcAft>
                  <a:spcPts val="612"/>
                </a:spcAft>
                <a:defRPr/>
              </a:pPr>
              <a:r>
                <a:rPr lang="en-US" sz="1224" kern="0" dirty="0">
                  <a:solidFill>
                    <a:srgbClr val="353535"/>
                  </a:solidFill>
                  <a:latin typeface="Segoe UI Semilight"/>
                  <a:cs typeface="Segoe UI" pitchFamily="34" charset="0"/>
                </a:rPr>
                <a:t>Claims Management</a:t>
              </a:r>
            </a:p>
            <a:p>
              <a:pPr algn="ctr" defTabSz="950846" fontAlgn="base">
                <a:spcBef>
                  <a:spcPct val="0"/>
                </a:spcBef>
                <a:spcAft>
                  <a:spcPts val="612"/>
                </a:spcAft>
                <a:defRPr/>
              </a:pPr>
              <a:r>
                <a:rPr lang="en-US" sz="1224" kern="0" dirty="0">
                  <a:solidFill>
                    <a:srgbClr val="353535"/>
                  </a:solidFill>
                  <a:latin typeface="Segoe UI Semilight"/>
                  <a:cs typeface="Segoe UI" pitchFamily="34" charset="0"/>
                </a:rPr>
                <a:t>MBS/Property Payments</a:t>
              </a:r>
            </a:p>
            <a:p>
              <a:pPr algn="ctr" defTabSz="950846" fontAlgn="base">
                <a:spcBef>
                  <a:spcPct val="0"/>
                </a:spcBef>
                <a:spcAft>
                  <a:spcPts val="612"/>
                </a:spcAft>
                <a:defRPr/>
              </a:pPr>
              <a:r>
                <a:rPr lang="en-US" sz="1224" kern="0" dirty="0">
                  <a:solidFill>
                    <a:srgbClr val="353535"/>
                  </a:solidFill>
                  <a:latin typeface="Segoe UI Semilight"/>
                  <a:cs typeface="Segoe UI" pitchFamily="34" charset="0"/>
                </a:rPr>
                <a:t>Fraud detection</a:t>
              </a:r>
            </a:p>
            <a:p>
              <a:pPr algn="ctr" defTabSz="950846" fontAlgn="base">
                <a:spcBef>
                  <a:spcPct val="0"/>
                </a:spcBef>
                <a:spcAft>
                  <a:spcPts val="612"/>
                </a:spcAft>
                <a:defRPr/>
              </a:pPr>
              <a:r>
                <a:rPr lang="en-US" sz="1224" kern="0" dirty="0">
                  <a:solidFill>
                    <a:srgbClr val="353535"/>
                  </a:solidFill>
                  <a:latin typeface="Segoe UI Semilight"/>
                  <a:cs typeface="Segoe UI" pitchFamily="34" charset="0"/>
                </a:rPr>
                <a:t>Automated underwriting</a:t>
              </a:r>
            </a:p>
          </p:txBody>
        </p:sp>
        <p:sp>
          <p:nvSpPr>
            <p:cNvPr id="195" name="Hexagon 194">
              <a:extLst>
                <a:ext uri="{FF2B5EF4-FFF2-40B4-BE49-F238E27FC236}">
                  <a16:creationId xmlns:a16="http://schemas.microsoft.com/office/drawing/2014/main" id="{CD6253A1-EF28-4963-B365-16CC309146BD}"/>
                </a:ext>
              </a:extLst>
            </p:cNvPr>
            <p:cNvSpPr/>
            <p:nvPr/>
          </p:nvSpPr>
          <p:spPr bwMode="auto">
            <a:xfrm rot="16200000">
              <a:off x="4741748" y="2694037"/>
              <a:ext cx="821455" cy="748344"/>
            </a:xfrm>
            <a:prstGeom prst="hexagon">
              <a:avLst/>
            </a:prstGeom>
            <a:solidFill>
              <a:srgbClr val="002050"/>
            </a:solidFill>
            <a:ln w="28575">
              <a:solidFill>
                <a:srgbClr val="0D2B5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93247"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1224"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2" name="Group 1">
              <a:extLst>
                <a:ext uri="{FF2B5EF4-FFF2-40B4-BE49-F238E27FC236}">
                  <a16:creationId xmlns:a16="http://schemas.microsoft.com/office/drawing/2014/main" id="{FDC61E66-2D38-46B1-9746-86F2B8B4268D}"/>
                </a:ext>
              </a:extLst>
            </p:cNvPr>
            <p:cNvGrpSpPr/>
            <p:nvPr/>
          </p:nvGrpSpPr>
          <p:grpSpPr>
            <a:xfrm>
              <a:off x="4934128" y="2938398"/>
              <a:ext cx="447606" cy="306082"/>
              <a:chOff x="3721997" y="3229253"/>
              <a:chExt cx="447669" cy="306126"/>
            </a:xfrm>
          </p:grpSpPr>
          <p:sp>
            <p:nvSpPr>
              <p:cNvPr id="220" name="Freeform 5">
                <a:extLst>
                  <a:ext uri="{FF2B5EF4-FFF2-40B4-BE49-F238E27FC236}">
                    <a16:creationId xmlns:a16="http://schemas.microsoft.com/office/drawing/2014/main" id="{C2EE2A9E-FBF3-48C3-9926-C0FCE36DF5BC}"/>
                  </a:ext>
                </a:extLst>
              </p:cNvPr>
              <p:cNvSpPr>
                <a:spLocks/>
              </p:cNvSpPr>
              <p:nvPr/>
            </p:nvSpPr>
            <p:spPr bwMode="auto">
              <a:xfrm>
                <a:off x="3721997" y="3229253"/>
                <a:ext cx="300640" cy="175556"/>
              </a:xfrm>
              <a:custGeom>
                <a:avLst/>
                <a:gdLst>
                  <a:gd name="T0" fmla="*/ 25 w 114"/>
                  <a:gd name="T1" fmla="*/ 66 h 66"/>
                  <a:gd name="T2" fmla="*/ 0 w 114"/>
                  <a:gd name="T3" fmla="*/ 59 h 66"/>
                  <a:gd name="T4" fmla="*/ 18 w 114"/>
                  <a:gd name="T5" fmla="*/ 0 h 66"/>
                  <a:gd name="T6" fmla="*/ 46 w 114"/>
                  <a:gd name="T7" fmla="*/ 9 h 66"/>
                  <a:gd name="T8" fmla="*/ 66 w 114"/>
                  <a:gd name="T9" fmla="*/ 6 h 66"/>
                  <a:gd name="T10" fmla="*/ 114 w 114"/>
                  <a:gd name="T11" fmla="*/ 21 h 66"/>
                  <a:gd name="T12" fmla="*/ 111 w 114"/>
                  <a:gd name="T13" fmla="*/ 30 h 66"/>
                  <a:gd name="T14" fmla="*/ 102 w 114"/>
                  <a:gd name="T15" fmla="*/ 35 h 66"/>
                  <a:gd name="T16" fmla="*/ 82 w 114"/>
                  <a:gd name="T17" fmla="*/ 28 h 66"/>
                  <a:gd name="T18" fmla="*/ 81 w 114"/>
                  <a:gd name="T19" fmla="*/ 30 h 66"/>
                  <a:gd name="T20" fmla="*/ 51 w 114"/>
                  <a:gd name="T21" fmla="*/ 46 h 66"/>
                  <a:gd name="T22" fmla="*/ 51 w 114"/>
                  <a:gd name="T23" fmla="*/ 4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4" h="66">
                    <a:moveTo>
                      <a:pt x="25" y="66"/>
                    </a:moveTo>
                    <a:cubicBezTo>
                      <a:pt x="0" y="59"/>
                      <a:pt x="0" y="59"/>
                      <a:pt x="0" y="59"/>
                    </a:cubicBezTo>
                    <a:cubicBezTo>
                      <a:pt x="18" y="0"/>
                      <a:pt x="18" y="0"/>
                      <a:pt x="18" y="0"/>
                    </a:cubicBezTo>
                    <a:cubicBezTo>
                      <a:pt x="46" y="9"/>
                      <a:pt x="46" y="9"/>
                      <a:pt x="46" y="9"/>
                    </a:cubicBezTo>
                    <a:cubicBezTo>
                      <a:pt x="46" y="9"/>
                      <a:pt x="53" y="13"/>
                      <a:pt x="66" y="6"/>
                    </a:cubicBezTo>
                    <a:cubicBezTo>
                      <a:pt x="114" y="21"/>
                      <a:pt x="114" y="21"/>
                      <a:pt x="114" y="21"/>
                    </a:cubicBezTo>
                    <a:cubicBezTo>
                      <a:pt x="111" y="30"/>
                      <a:pt x="111" y="30"/>
                      <a:pt x="111" y="30"/>
                    </a:cubicBezTo>
                    <a:cubicBezTo>
                      <a:pt x="110" y="34"/>
                      <a:pt x="106" y="36"/>
                      <a:pt x="102" y="35"/>
                    </a:cubicBezTo>
                    <a:cubicBezTo>
                      <a:pt x="82" y="28"/>
                      <a:pt x="82" y="28"/>
                      <a:pt x="82" y="28"/>
                    </a:cubicBezTo>
                    <a:cubicBezTo>
                      <a:pt x="81" y="30"/>
                      <a:pt x="81" y="30"/>
                      <a:pt x="81" y="30"/>
                    </a:cubicBezTo>
                    <a:cubicBezTo>
                      <a:pt x="77" y="43"/>
                      <a:pt x="64" y="50"/>
                      <a:pt x="51" y="46"/>
                    </a:cubicBezTo>
                    <a:cubicBezTo>
                      <a:pt x="51" y="46"/>
                      <a:pt x="51" y="46"/>
                      <a:pt x="51" y="46"/>
                    </a:cubicBezTo>
                  </a:path>
                </a:pathLst>
              </a:custGeom>
              <a:noFill/>
              <a:ln w="222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353535"/>
                  </a:solidFill>
                  <a:latin typeface="Segoe UI Semilight"/>
                </a:endParaRPr>
              </a:p>
            </p:txBody>
          </p:sp>
          <p:sp>
            <p:nvSpPr>
              <p:cNvPr id="221" name="Freeform 6">
                <a:extLst>
                  <a:ext uri="{FF2B5EF4-FFF2-40B4-BE49-F238E27FC236}">
                    <a16:creationId xmlns:a16="http://schemas.microsoft.com/office/drawing/2014/main" id="{D89376A3-F6E8-48F8-A932-23D6BB416CEE}"/>
                  </a:ext>
                </a:extLst>
              </p:cNvPr>
              <p:cNvSpPr>
                <a:spLocks/>
              </p:cNvSpPr>
              <p:nvPr/>
            </p:nvSpPr>
            <p:spPr bwMode="auto">
              <a:xfrm>
                <a:off x="3814164" y="3376281"/>
                <a:ext cx="155806" cy="71319"/>
              </a:xfrm>
              <a:custGeom>
                <a:avLst/>
                <a:gdLst>
                  <a:gd name="T0" fmla="*/ 20 w 59"/>
                  <a:gd name="T1" fmla="*/ 4 h 27"/>
                  <a:gd name="T2" fmla="*/ 4 w 59"/>
                  <a:gd name="T3" fmla="*/ 13 h 27"/>
                  <a:gd name="T4" fmla="*/ 1 w 59"/>
                  <a:gd name="T5" fmla="*/ 22 h 27"/>
                  <a:gd name="T6" fmla="*/ 1 w 59"/>
                  <a:gd name="T7" fmla="*/ 22 h 27"/>
                  <a:gd name="T8" fmla="*/ 11 w 59"/>
                  <a:gd name="T9" fmla="*/ 25 h 27"/>
                  <a:gd name="T10" fmla="*/ 59 w 59"/>
                  <a:gd name="T11" fmla="*/ 0 h 27"/>
                </a:gdLst>
                <a:ahLst/>
                <a:cxnLst>
                  <a:cxn ang="0">
                    <a:pos x="T0" y="T1"/>
                  </a:cxn>
                  <a:cxn ang="0">
                    <a:pos x="T2" y="T3"/>
                  </a:cxn>
                  <a:cxn ang="0">
                    <a:pos x="T4" y="T5"/>
                  </a:cxn>
                  <a:cxn ang="0">
                    <a:pos x="T6" y="T7"/>
                  </a:cxn>
                  <a:cxn ang="0">
                    <a:pos x="T8" y="T9"/>
                  </a:cxn>
                  <a:cxn ang="0">
                    <a:pos x="T10" y="T11"/>
                  </a:cxn>
                </a:cxnLst>
                <a:rect l="0" t="0" r="r" b="b"/>
                <a:pathLst>
                  <a:path w="59" h="27">
                    <a:moveTo>
                      <a:pt x="20" y="4"/>
                    </a:moveTo>
                    <a:cubicBezTo>
                      <a:pt x="4" y="13"/>
                      <a:pt x="4" y="13"/>
                      <a:pt x="4" y="13"/>
                    </a:cubicBezTo>
                    <a:cubicBezTo>
                      <a:pt x="1" y="15"/>
                      <a:pt x="0" y="19"/>
                      <a:pt x="1" y="22"/>
                    </a:cubicBezTo>
                    <a:cubicBezTo>
                      <a:pt x="1" y="22"/>
                      <a:pt x="1" y="22"/>
                      <a:pt x="1" y="22"/>
                    </a:cubicBezTo>
                    <a:cubicBezTo>
                      <a:pt x="3" y="26"/>
                      <a:pt x="7" y="27"/>
                      <a:pt x="11" y="25"/>
                    </a:cubicBezTo>
                    <a:cubicBezTo>
                      <a:pt x="59" y="0"/>
                      <a:pt x="59" y="0"/>
                      <a:pt x="59" y="0"/>
                    </a:cubicBezTo>
                  </a:path>
                </a:pathLst>
              </a:custGeom>
              <a:noFill/>
              <a:ln w="222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353535"/>
                  </a:solidFill>
                  <a:latin typeface="Segoe UI Semilight"/>
                </a:endParaRPr>
              </a:p>
            </p:txBody>
          </p:sp>
          <p:sp>
            <p:nvSpPr>
              <p:cNvPr id="222" name="Freeform 7">
                <a:extLst>
                  <a:ext uri="{FF2B5EF4-FFF2-40B4-BE49-F238E27FC236}">
                    <a16:creationId xmlns:a16="http://schemas.microsoft.com/office/drawing/2014/main" id="{33823871-1D94-4E8E-93CE-E1191D218568}"/>
                  </a:ext>
                </a:extLst>
              </p:cNvPr>
              <p:cNvSpPr>
                <a:spLocks/>
              </p:cNvSpPr>
              <p:nvPr/>
            </p:nvSpPr>
            <p:spPr bwMode="auto">
              <a:xfrm>
                <a:off x="3814164" y="3408101"/>
                <a:ext cx="171168" cy="82292"/>
              </a:xfrm>
              <a:custGeom>
                <a:avLst/>
                <a:gdLst>
                  <a:gd name="T0" fmla="*/ 23 w 65"/>
                  <a:gd name="T1" fmla="*/ 7 h 31"/>
                  <a:gd name="T2" fmla="*/ 5 w 65"/>
                  <a:gd name="T3" fmla="*/ 17 h 31"/>
                  <a:gd name="T4" fmla="*/ 2 w 65"/>
                  <a:gd name="T5" fmla="*/ 26 h 31"/>
                  <a:gd name="T6" fmla="*/ 2 w 65"/>
                  <a:gd name="T7" fmla="*/ 26 h 31"/>
                  <a:gd name="T8" fmla="*/ 11 w 65"/>
                  <a:gd name="T9" fmla="*/ 29 h 31"/>
                  <a:gd name="T10" fmla="*/ 65 w 65"/>
                  <a:gd name="T11" fmla="*/ 0 h 31"/>
                </a:gdLst>
                <a:ahLst/>
                <a:cxnLst>
                  <a:cxn ang="0">
                    <a:pos x="T0" y="T1"/>
                  </a:cxn>
                  <a:cxn ang="0">
                    <a:pos x="T2" y="T3"/>
                  </a:cxn>
                  <a:cxn ang="0">
                    <a:pos x="T4" y="T5"/>
                  </a:cxn>
                  <a:cxn ang="0">
                    <a:pos x="T6" y="T7"/>
                  </a:cxn>
                  <a:cxn ang="0">
                    <a:pos x="T8" y="T9"/>
                  </a:cxn>
                  <a:cxn ang="0">
                    <a:pos x="T10" y="T11"/>
                  </a:cxn>
                </a:cxnLst>
                <a:rect l="0" t="0" r="r" b="b"/>
                <a:pathLst>
                  <a:path w="65" h="31">
                    <a:moveTo>
                      <a:pt x="23" y="7"/>
                    </a:moveTo>
                    <a:cubicBezTo>
                      <a:pt x="5" y="17"/>
                      <a:pt x="5" y="17"/>
                      <a:pt x="5" y="17"/>
                    </a:cubicBezTo>
                    <a:cubicBezTo>
                      <a:pt x="1" y="18"/>
                      <a:pt x="0" y="23"/>
                      <a:pt x="2" y="26"/>
                    </a:cubicBezTo>
                    <a:cubicBezTo>
                      <a:pt x="2" y="26"/>
                      <a:pt x="2" y="26"/>
                      <a:pt x="2" y="26"/>
                    </a:cubicBezTo>
                    <a:cubicBezTo>
                      <a:pt x="4" y="29"/>
                      <a:pt x="8" y="31"/>
                      <a:pt x="11" y="29"/>
                    </a:cubicBezTo>
                    <a:cubicBezTo>
                      <a:pt x="65" y="0"/>
                      <a:pt x="65" y="0"/>
                      <a:pt x="65" y="0"/>
                    </a:cubicBezTo>
                  </a:path>
                </a:pathLst>
              </a:custGeom>
              <a:noFill/>
              <a:ln w="222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353535"/>
                  </a:solidFill>
                  <a:latin typeface="Segoe UI Semilight"/>
                </a:endParaRPr>
              </a:p>
            </p:txBody>
          </p:sp>
          <p:sp>
            <p:nvSpPr>
              <p:cNvPr id="223" name="Freeform 8">
                <a:extLst>
                  <a:ext uri="{FF2B5EF4-FFF2-40B4-BE49-F238E27FC236}">
                    <a16:creationId xmlns:a16="http://schemas.microsoft.com/office/drawing/2014/main" id="{902E9EFB-FF33-4A78-A7C0-03E1D2521917}"/>
                  </a:ext>
                </a:extLst>
              </p:cNvPr>
              <p:cNvSpPr>
                <a:spLocks/>
              </p:cNvSpPr>
              <p:nvPr/>
            </p:nvSpPr>
            <p:spPr bwMode="auto">
              <a:xfrm>
                <a:off x="3848178" y="3442115"/>
                <a:ext cx="155806" cy="72417"/>
              </a:xfrm>
              <a:custGeom>
                <a:avLst/>
                <a:gdLst>
                  <a:gd name="T0" fmla="*/ 20 w 59"/>
                  <a:gd name="T1" fmla="*/ 4 h 27"/>
                  <a:gd name="T2" fmla="*/ 4 w 59"/>
                  <a:gd name="T3" fmla="*/ 13 h 27"/>
                  <a:gd name="T4" fmla="*/ 1 w 59"/>
                  <a:gd name="T5" fmla="*/ 22 h 27"/>
                  <a:gd name="T6" fmla="*/ 1 w 59"/>
                  <a:gd name="T7" fmla="*/ 22 h 27"/>
                  <a:gd name="T8" fmla="*/ 11 w 59"/>
                  <a:gd name="T9" fmla="*/ 25 h 27"/>
                  <a:gd name="T10" fmla="*/ 59 w 59"/>
                  <a:gd name="T11" fmla="*/ 0 h 27"/>
                </a:gdLst>
                <a:ahLst/>
                <a:cxnLst>
                  <a:cxn ang="0">
                    <a:pos x="T0" y="T1"/>
                  </a:cxn>
                  <a:cxn ang="0">
                    <a:pos x="T2" y="T3"/>
                  </a:cxn>
                  <a:cxn ang="0">
                    <a:pos x="T4" y="T5"/>
                  </a:cxn>
                  <a:cxn ang="0">
                    <a:pos x="T6" y="T7"/>
                  </a:cxn>
                  <a:cxn ang="0">
                    <a:pos x="T8" y="T9"/>
                  </a:cxn>
                  <a:cxn ang="0">
                    <a:pos x="T10" y="T11"/>
                  </a:cxn>
                </a:cxnLst>
                <a:rect l="0" t="0" r="r" b="b"/>
                <a:pathLst>
                  <a:path w="59" h="27">
                    <a:moveTo>
                      <a:pt x="20" y="4"/>
                    </a:moveTo>
                    <a:cubicBezTo>
                      <a:pt x="4" y="13"/>
                      <a:pt x="4" y="13"/>
                      <a:pt x="4" y="13"/>
                    </a:cubicBezTo>
                    <a:cubicBezTo>
                      <a:pt x="1" y="14"/>
                      <a:pt x="0" y="19"/>
                      <a:pt x="1" y="22"/>
                    </a:cubicBezTo>
                    <a:cubicBezTo>
                      <a:pt x="1" y="22"/>
                      <a:pt x="1" y="22"/>
                      <a:pt x="1" y="22"/>
                    </a:cubicBezTo>
                    <a:cubicBezTo>
                      <a:pt x="3" y="26"/>
                      <a:pt x="8" y="27"/>
                      <a:pt x="11" y="25"/>
                    </a:cubicBezTo>
                    <a:cubicBezTo>
                      <a:pt x="59" y="0"/>
                      <a:pt x="59" y="0"/>
                      <a:pt x="59" y="0"/>
                    </a:cubicBezTo>
                  </a:path>
                </a:pathLst>
              </a:custGeom>
              <a:noFill/>
              <a:ln w="222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353535"/>
                  </a:solidFill>
                  <a:latin typeface="Segoe UI Semilight"/>
                </a:endParaRPr>
              </a:p>
            </p:txBody>
          </p:sp>
          <p:sp>
            <p:nvSpPr>
              <p:cNvPr id="224" name="Freeform 9">
                <a:extLst>
                  <a:ext uri="{FF2B5EF4-FFF2-40B4-BE49-F238E27FC236}">
                    <a16:creationId xmlns:a16="http://schemas.microsoft.com/office/drawing/2014/main" id="{297332B7-698F-482B-88DE-3ACF4F61F8A4}"/>
                  </a:ext>
                </a:extLst>
              </p:cNvPr>
              <p:cNvSpPr>
                <a:spLocks/>
              </p:cNvSpPr>
              <p:nvPr/>
            </p:nvSpPr>
            <p:spPr bwMode="auto">
              <a:xfrm>
                <a:off x="3885484" y="3240225"/>
                <a:ext cx="284182" cy="295154"/>
              </a:xfrm>
              <a:custGeom>
                <a:avLst/>
                <a:gdLst>
                  <a:gd name="T0" fmla="*/ 18 w 108"/>
                  <a:gd name="T1" fmla="*/ 90 h 111"/>
                  <a:gd name="T2" fmla="*/ 5 w 108"/>
                  <a:gd name="T3" fmla="*/ 97 h 111"/>
                  <a:gd name="T4" fmla="*/ 2 w 108"/>
                  <a:gd name="T5" fmla="*/ 106 h 111"/>
                  <a:gd name="T6" fmla="*/ 2 w 108"/>
                  <a:gd name="T7" fmla="*/ 106 h 111"/>
                  <a:gd name="T8" fmla="*/ 12 w 108"/>
                  <a:gd name="T9" fmla="*/ 109 h 111"/>
                  <a:gd name="T10" fmla="*/ 52 w 108"/>
                  <a:gd name="T11" fmla="*/ 88 h 111"/>
                  <a:gd name="T12" fmla="*/ 61 w 108"/>
                  <a:gd name="T13" fmla="*/ 83 h 111"/>
                  <a:gd name="T14" fmla="*/ 75 w 108"/>
                  <a:gd name="T15" fmla="*/ 72 h 111"/>
                  <a:gd name="T16" fmla="*/ 108 w 108"/>
                  <a:gd name="T17" fmla="*/ 50 h 111"/>
                  <a:gd name="T18" fmla="*/ 82 w 108"/>
                  <a:gd name="T19" fmla="*/ 0 h 111"/>
                  <a:gd name="T20" fmla="*/ 63 w 108"/>
                  <a:gd name="T21" fmla="*/ 9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8" h="111">
                    <a:moveTo>
                      <a:pt x="18" y="90"/>
                    </a:moveTo>
                    <a:cubicBezTo>
                      <a:pt x="5" y="97"/>
                      <a:pt x="5" y="97"/>
                      <a:pt x="5" y="97"/>
                    </a:cubicBezTo>
                    <a:cubicBezTo>
                      <a:pt x="2" y="99"/>
                      <a:pt x="0" y="103"/>
                      <a:pt x="2" y="106"/>
                    </a:cubicBezTo>
                    <a:cubicBezTo>
                      <a:pt x="2" y="106"/>
                      <a:pt x="2" y="106"/>
                      <a:pt x="2" y="106"/>
                    </a:cubicBezTo>
                    <a:cubicBezTo>
                      <a:pt x="4" y="110"/>
                      <a:pt x="8" y="111"/>
                      <a:pt x="12" y="109"/>
                    </a:cubicBezTo>
                    <a:cubicBezTo>
                      <a:pt x="52" y="88"/>
                      <a:pt x="52" y="88"/>
                      <a:pt x="52" y="88"/>
                    </a:cubicBezTo>
                    <a:cubicBezTo>
                      <a:pt x="61" y="83"/>
                      <a:pt x="61" y="83"/>
                      <a:pt x="61" y="83"/>
                    </a:cubicBezTo>
                    <a:cubicBezTo>
                      <a:pt x="61" y="83"/>
                      <a:pt x="68" y="80"/>
                      <a:pt x="75" y="72"/>
                    </a:cubicBezTo>
                    <a:cubicBezTo>
                      <a:pt x="82" y="64"/>
                      <a:pt x="91" y="59"/>
                      <a:pt x="108" y="50"/>
                    </a:cubicBezTo>
                    <a:cubicBezTo>
                      <a:pt x="82" y="0"/>
                      <a:pt x="82" y="0"/>
                      <a:pt x="82" y="0"/>
                    </a:cubicBezTo>
                    <a:cubicBezTo>
                      <a:pt x="63" y="9"/>
                      <a:pt x="63" y="9"/>
                      <a:pt x="63" y="9"/>
                    </a:cubicBezTo>
                  </a:path>
                </a:pathLst>
              </a:custGeom>
              <a:noFill/>
              <a:ln w="222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353535"/>
                  </a:solidFill>
                  <a:latin typeface="Segoe UI Semilight"/>
                </a:endParaRPr>
              </a:p>
            </p:txBody>
          </p:sp>
        </p:grpSp>
        <p:sp>
          <p:nvSpPr>
            <p:cNvPr id="175" name="Rectangle 174">
              <a:extLst>
                <a:ext uri="{FF2B5EF4-FFF2-40B4-BE49-F238E27FC236}">
                  <a16:creationId xmlns:a16="http://schemas.microsoft.com/office/drawing/2014/main" id="{AA9F1A10-6C6C-4629-BD0D-DC38EC971595}"/>
                </a:ext>
              </a:extLst>
            </p:cNvPr>
            <p:cNvSpPr/>
            <p:nvPr/>
          </p:nvSpPr>
          <p:spPr bwMode="auto">
            <a:xfrm>
              <a:off x="5933670" y="1956800"/>
              <a:ext cx="1342798" cy="607522"/>
            </a:xfrm>
            <a:prstGeom prst="rect">
              <a:avLst/>
            </a:prstGeom>
            <a:no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3247" rIns="0" bIns="0" numCol="1" spcCol="0" rtlCol="0" fromWordArt="0" anchor="ctr" anchorCtr="0" forceAA="0" compatLnSpc="1">
              <a:prstTxWarp prst="textNoShape">
                <a:avLst/>
              </a:prstTxWarp>
              <a:noAutofit/>
            </a:bodyPr>
            <a:lstStyle/>
            <a:p>
              <a:pPr algn="ctr" defTabSz="950846" fontAlgn="base">
                <a:spcBef>
                  <a:spcPct val="0"/>
                </a:spcBef>
                <a:spcAft>
                  <a:spcPct val="0"/>
                </a:spcAft>
                <a:defRPr/>
              </a:pPr>
              <a:r>
                <a:rPr lang="en-US" sz="1428" dirty="0">
                  <a:solidFill>
                    <a:srgbClr val="002050"/>
                  </a:solidFill>
                  <a:latin typeface="Segoe UI Semibold" panose="020B0702040204020203" pitchFamily="34" charset="0"/>
                  <a:ea typeface="Segoe UI" panose="020B0502040204020203" pitchFamily="34" charset="0"/>
                  <a:cs typeface="Segoe UI Semibold" panose="020B0702040204020203" pitchFamily="34" charset="0"/>
                </a:rPr>
                <a:t>Banking and Capital Markets</a:t>
              </a:r>
            </a:p>
          </p:txBody>
        </p:sp>
        <p:sp>
          <p:nvSpPr>
            <p:cNvPr id="269" name="Rectangle 268">
              <a:extLst>
                <a:ext uri="{FF2B5EF4-FFF2-40B4-BE49-F238E27FC236}">
                  <a16:creationId xmlns:a16="http://schemas.microsoft.com/office/drawing/2014/main" id="{6E65C872-00BB-42A6-A11A-9B7AB0902601}"/>
                </a:ext>
              </a:extLst>
            </p:cNvPr>
            <p:cNvSpPr/>
            <p:nvPr/>
          </p:nvSpPr>
          <p:spPr bwMode="auto">
            <a:xfrm>
              <a:off x="5933670" y="3604619"/>
              <a:ext cx="1342798" cy="2107058"/>
            </a:xfrm>
            <a:prstGeom prst="rect">
              <a:avLst/>
            </a:prstGeom>
            <a:no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50846" fontAlgn="base">
                <a:spcBef>
                  <a:spcPct val="0"/>
                </a:spcBef>
                <a:spcAft>
                  <a:spcPts val="612"/>
                </a:spcAft>
                <a:defRPr/>
              </a:pPr>
              <a:r>
                <a:rPr lang="en-US" sz="1224" dirty="0">
                  <a:solidFill>
                    <a:srgbClr val="353535"/>
                  </a:solidFill>
                  <a:latin typeface="Segoe UI Semilight"/>
                  <a:ea typeface="Segoe UI" panose="020B0502040204020203" pitchFamily="34" charset="0"/>
                  <a:cs typeface="Segoe UI" panose="020B0502040204020203" pitchFamily="34" charset="0"/>
                </a:rPr>
                <a:t>Bond Issuance</a:t>
              </a:r>
            </a:p>
            <a:p>
              <a:pPr algn="ctr" defTabSz="950846" fontAlgn="base">
                <a:spcBef>
                  <a:spcPct val="0"/>
                </a:spcBef>
                <a:spcAft>
                  <a:spcPts val="612"/>
                </a:spcAft>
                <a:defRPr/>
              </a:pPr>
              <a:r>
                <a:rPr lang="en-US" sz="1224" kern="0" dirty="0">
                  <a:solidFill>
                    <a:srgbClr val="353535"/>
                  </a:solidFill>
                  <a:latin typeface="Segoe UI Semilight"/>
                  <a:cs typeface="Segoe UI" pitchFamily="34" charset="0"/>
                </a:rPr>
                <a:t>Trade Finance </a:t>
              </a:r>
            </a:p>
            <a:p>
              <a:pPr algn="ctr" defTabSz="950846" fontAlgn="base">
                <a:spcBef>
                  <a:spcPct val="0"/>
                </a:spcBef>
                <a:spcAft>
                  <a:spcPts val="612"/>
                </a:spcAft>
                <a:defRPr/>
              </a:pPr>
              <a:r>
                <a:rPr lang="en-US" sz="1224" kern="0" dirty="0">
                  <a:solidFill>
                    <a:srgbClr val="353535"/>
                  </a:solidFill>
                  <a:latin typeface="Segoe UI Semilight"/>
                  <a:cs typeface="Segoe UI" pitchFamily="34" charset="0"/>
                </a:rPr>
                <a:t>Loan Syndication </a:t>
              </a:r>
            </a:p>
            <a:p>
              <a:pPr algn="ctr" defTabSz="950846" fontAlgn="base">
                <a:spcBef>
                  <a:spcPct val="0"/>
                </a:spcBef>
                <a:spcAft>
                  <a:spcPts val="612"/>
                </a:spcAft>
                <a:defRPr/>
              </a:pPr>
              <a:r>
                <a:rPr lang="en-US" sz="1224" kern="0" dirty="0">
                  <a:solidFill>
                    <a:srgbClr val="353535"/>
                  </a:solidFill>
                  <a:latin typeface="Segoe UI Semilight"/>
                  <a:cs typeface="Segoe UI" pitchFamily="34" charset="0"/>
                </a:rPr>
                <a:t>Post Trade Settlement</a:t>
              </a:r>
            </a:p>
            <a:p>
              <a:pPr algn="ctr" defTabSz="950846" fontAlgn="base">
                <a:spcBef>
                  <a:spcPct val="0"/>
                </a:spcBef>
                <a:spcAft>
                  <a:spcPts val="612"/>
                </a:spcAft>
                <a:defRPr/>
              </a:pPr>
              <a:r>
                <a:rPr lang="en-US" sz="1224" kern="0" dirty="0">
                  <a:solidFill>
                    <a:srgbClr val="353535"/>
                  </a:solidFill>
                  <a:latin typeface="Segoe UI Semilight"/>
                  <a:cs typeface="Segoe UI" pitchFamily="34" charset="0"/>
                </a:rPr>
                <a:t>Cross Border Payments</a:t>
              </a:r>
            </a:p>
            <a:p>
              <a:pPr algn="ctr" defTabSz="950846" fontAlgn="base">
                <a:spcBef>
                  <a:spcPct val="0"/>
                </a:spcBef>
                <a:spcAft>
                  <a:spcPts val="612"/>
                </a:spcAft>
                <a:defRPr/>
              </a:pPr>
              <a:r>
                <a:rPr lang="en-US" sz="1224" kern="0" dirty="0">
                  <a:solidFill>
                    <a:srgbClr val="353535"/>
                  </a:solidFill>
                  <a:latin typeface="Segoe UI Semilight"/>
                  <a:cs typeface="Segoe UI" pitchFamily="34" charset="0"/>
                </a:rPr>
                <a:t>Derivatives Trading</a:t>
              </a:r>
            </a:p>
            <a:p>
              <a:pPr algn="ctr" defTabSz="950846" fontAlgn="base">
                <a:spcBef>
                  <a:spcPct val="0"/>
                </a:spcBef>
                <a:spcAft>
                  <a:spcPts val="612"/>
                </a:spcAft>
                <a:defRPr/>
              </a:pPr>
              <a:r>
                <a:rPr lang="en-US" sz="1224" kern="0" dirty="0">
                  <a:solidFill>
                    <a:srgbClr val="353535"/>
                  </a:solidFill>
                  <a:latin typeface="Segoe UI Semilight"/>
                  <a:cs typeface="Segoe UI" pitchFamily="34" charset="0"/>
                </a:rPr>
                <a:t>KYC/AML</a:t>
              </a:r>
            </a:p>
          </p:txBody>
        </p:sp>
        <p:sp>
          <p:nvSpPr>
            <p:cNvPr id="4" name="Hexagon 3">
              <a:extLst>
                <a:ext uri="{FF2B5EF4-FFF2-40B4-BE49-F238E27FC236}">
                  <a16:creationId xmlns:a16="http://schemas.microsoft.com/office/drawing/2014/main" id="{B3A16D8C-B728-4587-A3EA-6FD148995101}"/>
                </a:ext>
              </a:extLst>
            </p:cNvPr>
            <p:cNvSpPr/>
            <p:nvPr/>
          </p:nvSpPr>
          <p:spPr bwMode="auto">
            <a:xfrm rot="16200000">
              <a:off x="6194341" y="2694037"/>
              <a:ext cx="821455" cy="748344"/>
            </a:xfrm>
            <a:prstGeom prst="hexagon">
              <a:avLst/>
            </a:prstGeom>
            <a:solidFill>
              <a:srgbClr val="002050"/>
            </a:solidFill>
            <a:ln w="28575">
              <a:solidFill>
                <a:srgbClr val="0D2B5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93247"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1224"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34" name="Freeform 106">
              <a:extLst>
                <a:ext uri="{FF2B5EF4-FFF2-40B4-BE49-F238E27FC236}">
                  <a16:creationId xmlns:a16="http://schemas.microsoft.com/office/drawing/2014/main" id="{6BEA56D3-DC4A-4391-8D55-3D1FECB7998D}"/>
                </a:ext>
              </a:extLst>
            </p:cNvPr>
            <p:cNvSpPr>
              <a:spLocks/>
            </p:cNvSpPr>
            <p:nvPr/>
          </p:nvSpPr>
          <p:spPr bwMode="auto">
            <a:xfrm>
              <a:off x="6504955" y="2885355"/>
              <a:ext cx="210980" cy="363767"/>
            </a:xfrm>
            <a:custGeom>
              <a:avLst/>
              <a:gdLst>
                <a:gd name="connsiteX0" fmla="*/ 797477 w 1944580"/>
                <a:gd name="connsiteY0" fmla="*/ 122238 h 3352800"/>
                <a:gd name="connsiteX1" fmla="*/ 800524 w 1944580"/>
                <a:gd name="connsiteY1" fmla="*/ 426082 h 3352800"/>
                <a:gd name="connsiteX2" fmla="*/ 751774 w 1944580"/>
                <a:gd name="connsiteY2" fmla="*/ 486851 h 3352800"/>
                <a:gd name="connsiteX3" fmla="*/ 142404 w 1944580"/>
                <a:gd name="connsiteY3" fmla="*/ 1036809 h 3352800"/>
                <a:gd name="connsiteX4" fmla="*/ 142404 w 1944580"/>
                <a:gd name="connsiteY4" fmla="*/ 1039847 h 3352800"/>
                <a:gd name="connsiteX5" fmla="*/ 763962 w 1944580"/>
                <a:gd name="connsiteY5" fmla="*/ 1945303 h 3352800"/>
                <a:gd name="connsiteX6" fmla="*/ 989429 w 1944580"/>
                <a:gd name="connsiteY6" fmla="*/ 2072917 h 3352800"/>
                <a:gd name="connsiteX7" fmla="*/ 1038178 w 1944580"/>
                <a:gd name="connsiteY7" fmla="*/ 2252185 h 3352800"/>
                <a:gd name="connsiteX8" fmla="*/ 891929 w 1944580"/>
                <a:gd name="connsiteY8" fmla="*/ 2361569 h 3352800"/>
                <a:gd name="connsiteX9" fmla="*/ 837086 w 1944580"/>
                <a:gd name="connsiteY9" fmla="*/ 2364607 h 3352800"/>
                <a:gd name="connsiteX10" fmla="*/ 154592 w 1944580"/>
                <a:gd name="connsiteY10" fmla="*/ 2109379 h 3352800"/>
                <a:gd name="connsiteX11" fmla="*/ 154592 w 1944580"/>
                <a:gd name="connsiteY11" fmla="*/ 2750489 h 3352800"/>
                <a:gd name="connsiteX12" fmla="*/ 745681 w 1944580"/>
                <a:gd name="connsiteY12" fmla="*/ 2890258 h 3352800"/>
                <a:gd name="connsiteX13" fmla="*/ 803571 w 1944580"/>
                <a:gd name="connsiteY13" fmla="*/ 2951027 h 3352800"/>
                <a:gd name="connsiteX14" fmla="*/ 803571 w 1944580"/>
                <a:gd name="connsiteY14" fmla="*/ 3230563 h 3352800"/>
                <a:gd name="connsiteX15" fmla="*/ 1211849 w 1944580"/>
                <a:gd name="connsiteY15" fmla="*/ 3230563 h 3352800"/>
                <a:gd name="connsiteX16" fmla="*/ 1211849 w 1944580"/>
                <a:gd name="connsiteY16" fmla="*/ 2890258 h 3352800"/>
                <a:gd name="connsiteX17" fmla="*/ 1254505 w 1944580"/>
                <a:gd name="connsiteY17" fmla="*/ 2832527 h 3352800"/>
                <a:gd name="connsiteX18" fmla="*/ 1818172 w 1944580"/>
                <a:gd name="connsiteY18" fmla="*/ 2197493 h 3352800"/>
                <a:gd name="connsiteX19" fmla="*/ 1818172 w 1944580"/>
                <a:gd name="connsiteY19" fmla="*/ 2194455 h 3352800"/>
                <a:gd name="connsiteX20" fmla="*/ 1141771 w 1944580"/>
                <a:gd name="connsiteY20" fmla="*/ 1386230 h 3352800"/>
                <a:gd name="connsiteX21" fmla="*/ 925445 w 1944580"/>
                <a:gd name="connsiteY21" fmla="*/ 1261654 h 3352800"/>
                <a:gd name="connsiteX22" fmla="*/ 864508 w 1944580"/>
                <a:gd name="connsiteY22" fmla="*/ 1118847 h 3352800"/>
                <a:gd name="connsiteX23" fmla="*/ 949820 w 1944580"/>
                <a:gd name="connsiteY23" fmla="*/ 1006424 h 3352800"/>
                <a:gd name="connsiteX24" fmla="*/ 1096068 w 1944580"/>
                <a:gd name="connsiteY24" fmla="*/ 976040 h 3352800"/>
                <a:gd name="connsiteX25" fmla="*/ 1708485 w 1944580"/>
                <a:gd name="connsiteY25" fmla="*/ 1149231 h 3352800"/>
                <a:gd name="connsiteX26" fmla="*/ 1708485 w 1944580"/>
                <a:gd name="connsiteY26" fmla="*/ 532428 h 3352800"/>
                <a:gd name="connsiteX27" fmla="*/ 1263645 w 1944580"/>
                <a:gd name="connsiteY27" fmla="*/ 456467 h 3352800"/>
                <a:gd name="connsiteX28" fmla="*/ 1205755 w 1944580"/>
                <a:gd name="connsiteY28" fmla="*/ 395698 h 3352800"/>
                <a:gd name="connsiteX29" fmla="*/ 1205755 w 1944580"/>
                <a:gd name="connsiteY29" fmla="*/ 122238 h 3352800"/>
                <a:gd name="connsiteX30" fmla="*/ 797477 w 1944580"/>
                <a:gd name="connsiteY30" fmla="*/ 122238 h 3352800"/>
                <a:gd name="connsiteX31" fmla="*/ 733507 w 1944580"/>
                <a:gd name="connsiteY31" fmla="*/ 0 h 3352800"/>
                <a:gd name="connsiteX32" fmla="*/ 1266348 w 1944580"/>
                <a:gd name="connsiteY32" fmla="*/ 0 h 3352800"/>
                <a:gd name="connsiteX33" fmla="*/ 1327244 w 1944580"/>
                <a:gd name="connsiteY33" fmla="*/ 60794 h 3352800"/>
                <a:gd name="connsiteX34" fmla="*/ 1327244 w 1944580"/>
                <a:gd name="connsiteY34" fmla="*/ 340448 h 3352800"/>
                <a:gd name="connsiteX35" fmla="*/ 1741337 w 1944580"/>
                <a:gd name="connsiteY35" fmla="*/ 416440 h 3352800"/>
                <a:gd name="connsiteX36" fmla="*/ 1783964 w 1944580"/>
                <a:gd name="connsiteY36" fmla="*/ 428599 h 3352800"/>
                <a:gd name="connsiteX37" fmla="*/ 1829636 w 1944580"/>
                <a:gd name="connsiteY37" fmla="*/ 486354 h 3352800"/>
                <a:gd name="connsiteX38" fmla="*/ 1829636 w 1944580"/>
                <a:gd name="connsiteY38" fmla="*/ 1249321 h 3352800"/>
                <a:gd name="connsiteX39" fmla="*/ 1799188 w 1944580"/>
                <a:gd name="connsiteY39" fmla="*/ 1300996 h 3352800"/>
                <a:gd name="connsiteX40" fmla="*/ 1741337 w 1944580"/>
                <a:gd name="connsiteY40" fmla="*/ 1304036 h 3352800"/>
                <a:gd name="connsiteX41" fmla="*/ 1653038 w 1944580"/>
                <a:gd name="connsiteY41" fmla="*/ 1258440 h 3352800"/>
                <a:gd name="connsiteX42" fmla="*/ 1095839 w 1944580"/>
                <a:gd name="connsiteY42" fmla="*/ 1097335 h 3352800"/>
                <a:gd name="connsiteX43" fmla="*/ 1016674 w 1944580"/>
                <a:gd name="connsiteY43" fmla="*/ 1109494 h 3352800"/>
                <a:gd name="connsiteX44" fmla="*/ 1013629 w 1944580"/>
                <a:gd name="connsiteY44" fmla="*/ 1112534 h 3352800"/>
                <a:gd name="connsiteX45" fmla="*/ 1001450 w 1944580"/>
                <a:gd name="connsiteY45" fmla="*/ 1115574 h 3352800"/>
                <a:gd name="connsiteX46" fmla="*/ 995360 w 1944580"/>
                <a:gd name="connsiteY46" fmla="*/ 1118613 h 3352800"/>
                <a:gd name="connsiteX47" fmla="*/ 986226 w 1944580"/>
                <a:gd name="connsiteY47" fmla="*/ 1133812 h 3352800"/>
                <a:gd name="connsiteX48" fmla="*/ 995360 w 1944580"/>
                <a:gd name="connsiteY48" fmla="*/ 1161169 h 3352800"/>
                <a:gd name="connsiteX49" fmla="*/ 1004495 w 1944580"/>
                <a:gd name="connsiteY49" fmla="*/ 1167249 h 3352800"/>
                <a:gd name="connsiteX50" fmla="*/ 1019719 w 1944580"/>
                <a:gd name="connsiteY50" fmla="*/ 1182447 h 3352800"/>
                <a:gd name="connsiteX51" fmla="*/ 1022764 w 1944580"/>
                <a:gd name="connsiteY51" fmla="*/ 1188527 h 3352800"/>
                <a:gd name="connsiteX52" fmla="*/ 1193273 w 1944580"/>
                <a:gd name="connsiteY52" fmla="*/ 1273639 h 3352800"/>
                <a:gd name="connsiteX53" fmla="*/ 1939249 w 1944580"/>
                <a:gd name="connsiteY53" fmla="*/ 2209869 h 3352800"/>
                <a:gd name="connsiteX54" fmla="*/ 1333334 w 1944580"/>
                <a:gd name="connsiteY54" fmla="*/ 2936360 h 3352800"/>
                <a:gd name="connsiteX55" fmla="*/ 1333334 w 1944580"/>
                <a:gd name="connsiteY55" fmla="*/ 3292006 h 3352800"/>
                <a:gd name="connsiteX56" fmla="*/ 1272437 w 1944580"/>
                <a:gd name="connsiteY56" fmla="*/ 3352800 h 3352800"/>
                <a:gd name="connsiteX57" fmla="*/ 742642 w 1944580"/>
                <a:gd name="connsiteY57" fmla="*/ 3352800 h 3352800"/>
                <a:gd name="connsiteX58" fmla="*/ 681746 w 1944580"/>
                <a:gd name="connsiteY58" fmla="*/ 3292006 h 3352800"/>
                <a:gd name="connsiteX59" fmla="*/ 681746 w 1944580"/>
                <a:gd name="connsiteY59" fmla="*/ 3009313 h 3352800"/>
                <a:gd name="connsiteX60" fmla="*/ 84964 w 1944580"/>
                <a:gd name="connsiteY60" fmla="*/ 2851248 h 3352800"/>
                <a:gd name="connsiteX61" fmla="*/ 60606 w 1944580"/>
                <a:gd name="connsiteY61" fmla="*/ 2833010 h 3352800"/>
                <a:gd name="connsiteX62" fmla="*/ 33203 w 1944580"/>
                <a:gd name="connsiteY62" fmla="*/ 2784374 h 3352800"/>
                <a:gd name="connsiteX63" fmla="*/ 33203 w 1944580"/>
                <a:gd name="connsiteY63" fmla="*/ 1978851 h 3352800"/>
                <a:gd name="connsiteX64" fmla="*/ 66696 w 1944580"/>
                <a:gd name="connsiteY64" fmla="*/ 1924137 h 3352800"/>
                <a:gd name="connsiteX65" fmla="*/ 133681 w 1944580"/>
                <a:gd name="connsiteY65" fmla="*/ 1933256 h 3352800"/>
                <a:gd name="connsiteX66" fmla="*/ 231115 w 1944580"/>
                <a:gd name="connsiteY66" fmla="*/ 2015328 h 3352800"/>
                <a:gd name="connsiteX67" fmla="*/ 837031 w 1944580"/>
                <a:gd name="connsiteY67" fmla="*/ 2243306 h 3352800"/>
                <a:gd name="connsiteX68" fmla="*/ 879658 w 1944580"/>
                <a:gd name="connsiteY68" fmla="*/ 2240266 h 3352800"/>
                <a:gd name="connsiteX69" fmla="*/ 919240 w 1944580"/>
                <a:gd name="connsiteY69" fmla="*/ 2215949 h 3352800"/>
                <a:gd name="connsiteX70" fmla="*/ 910106 w 1944580"/>
                <a:gd name="connsiteY70" fmla="*/ 2167313 h 3352800"/>
                <a:gd name="connsiteX71" fmla="*/ 904016 w 1944580"/>
                <a:gd name="connsiteY71" fmla="*/ 2161234 h 3352800"/>
                <a:gd name="connsiteX72" fmla="*/ 894882 w 1944580"/>
                <a:gd name="connsiteY72" fmla="*/ 2152115 h 3352800"/>
                <a:gd name="connsiteX73" fmla="*/ 891837 w 1944580"/>
                <a:gd name="connsiteY73" fmla="*/ 2146035 h 3352800"/>
                <a:gd name="connsiteX74" fmla="*/ 715239 w 1944580"/>
                <a:gd name="connsiteY74" fmla="*/ 2057884 h 3352800"/>
                <a:gd name="connsiteX75" fmla="*/ 21024 w 1944580"/>
                <a:gd name="connsiteY75" fmla="*/ 1015263 h 3352800"/>
                <a:gd name="connsiteX76" fmla="*/ 678701 w 1944580"/>
                <a:gd name="connsiteY76" fmla="*/ 376924 h 3352800"/>
                <a:gd name="connsiteX77" fmla="*/ 672611 w 1944580"/>
                <a:gd name="connsiteY77" fmla="*/ 63834 h 3352800"/>
                <a:gd name="connsiteX78" fmla="*/ 690880 w 1944580"/>
                <a:gd name="connsiteY78" fmla="*/ 18238 h 3352800"/>
                <a:gd name="connsiteX79" fmla="*/ 733507 w 1944580"/>
                <a:gd name="connsiteY79" fmla="*/ 0 h 335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1944580" h="3352800">
                  <a:moveTo>
                    <a:pt x="797477" y="122238"/>
                  </a:moveTo>
                  <a:cubicBezTo>
                    <a:pt x="800524" y="426082"/>
                    <a:pt x="800524" y="426082"/>
                    <a:pt x="800524" y="426082"/>
                  </a:cubicBezTo>
                  <a:cubicBezTo>
                    <a:pt x="803571" y="456467"/>
                    <a:pt x="782243" y="480774"/>
                    <a:pt x="751774" y="486851"/>
                  </a:cubicBezTo>
                  <a:cubicBezTo>
                    <a:pt x="696931" y="495966"/>
                    <a:pt x="218576" y="593196"/>
                    <a:pt x="142404" y="1036809"/>
                  </a:cubicBezTo>
                  <a:cubicBezTo>
                    <a:pt x="142404" y="1039847"/>
                    <a:pt x="142404" y="1039847"/>
                    <a:pt x="142404" y="1039847"/>
                  </a:cubicBezTo>
                  <a:cubicBezTo>
                    <a:pt x="23577" y="1632343"/>
                    <a:pt x="468417" y="1820727"/>
                    <a:pt x="763962" y="1945303"/>
                  </a:cubicBezTo>
                  <a:cubicBezTo>
                    <a:pt x="882789" y="1996956"/>
                    <a:pt x="958960" y="2030379"/>
                    <a:pt x="989429" y="2072917"/>
                  </a:cubicBezTo>
                  <a:cubicBezTo>
                    <a:pt x="1038178" y="2115455"/>
                    <a:pt x="1056459" y="2188378"/>
                    <a:pt x="1038178" y="2252185"/>
                  </a:cubicBezTo>
                  <a:cubicBezTo>
                    <a:pt x="1016850" y="2312954"/>
                    <a:pt x="965054" y="2352454"/>
                    <a:pt x="891929" y="2361569"/>
                  </a:cubicBezTo>
                  <a:cubicBezTo>
                    <a:pt x="873648" y="2361569"/>
                    <a:pt x="855367" y="2364607"/>
                    <a:pt x="837086" y="2364607"/>
                  </a:cubicBezTo>
                  <a:cubicBezTo>
                    <a:pt x="651228" y="2364607"/>
                    <a:pt x="358731" y="2285608"/>
                    <a:pt x="154592" y="2109379"/>
                  </a:cubicBezTo>
                  <a:cubicBezTo>
                    <a:pt x="154592" y="2750489"/>
                    <a:pt x="154592" y="2750489"/>
                    <a:pt x="154592" y="2750489"/>
                  </a:cubicBezTo>
                  <a:cubicBezTo>
                    <a:pt x="255138" y="2817335"/>
                    <a:pt x="514120" y="2878104"/>
                    <a:pt x="745681" y="2890258"/>
                  </a:cubicBezTo>
                  <a:cubicBezTo>
                    <a:pt x="776149" y="2893296"/>
                    <a:pt x="803571" y="2920642"/>
                    <a:pt x="803571" y="2951027"/>
                  </a:cubicBezTo>
                  <a:lnTo>
                    <a:pt x="803571" y="3230563"/>
                  </a:lnTo>
                  <a:cubicBezTo>
                    <a:pt x="1211849" y="3230563"/>
                    <a:pt x="1211849" y="3230563"/>
                    <a:pt x="1211849" y="3230563"/>
                  </a:cubicBezTo>
                  <a:cubicBezTo>
                    <a:pt x="1211849" y="2890258"/>
                    <a:pt x="1211849" y="2890258"/>
                    <a:pt x="1211849" y="2890258"/>
                  </a:cubicBezTo>
                  <a:cubicBezTo>
                    <a:pt x="1211849" y="2865950"/>
                    <a:pt x="1227083" y="2841643"/>
                    <a:pt x="1254505" y="2832527"/>
                  </a:cubicBezTo>
                  <a:cubicBezTo>
                    <a:pt x="1492159" y="2756566"/>
                    <a:pt x="1784657" y="2583375"/>
                    <a:pt x="1818172" y="2197493"/>
                  </a:cubicBezTo>
                  <a:cubicBezTo>
                    <a:pt x="1818172" y="2197493"/>
                    <a:pt x="1818172" y="2194455"/>
                    <a:pt x="1818172" y="2194455"/>
                  </a:cubicBezTo>
                  <a:cubicBezTo>
                    <a:pt x="1873015" y="1717420"/>
                    <a:pt x="1434269" y="1516883"/>
                    <a:pt x="1141771" y="1386230"/>
                  </a:cubicBezTo>
                  <a:cubicBezTo>
                    <a:pt x="1010757" y="1325461"/>
                    <a:pt x="949820" y="1298115"/>
                    <a:pt x="925445" y="1261654"/>
                  </a:cubicBezTo>
                  <a:cubicBezTo>
                    <a:pt x="882789" y="1234308"/>
                    <a:pt x="858414" y="1176577"/>
                    <a:pt x="864508" y="1118847"/>
                  </a:cubicBezTo>
                  <a:cubicBezTo>
                    <a:pt x="870602" y="1067193"/>
                    <a:pt x="904117" y="1024655"/>
                    <a:pt x="949820" y="1006424"/>
                  </a:cubicBezTo>
                  <a:cubicBezTo>
                    <a:pt x="983335" y="985155"/>
                    <a:pt x="1032085" y="976040"/>
                    <a:pt x="1096068" y="976040"/>
                  </a:cubicBezTo>
                  <a:cubicBezTo>
                    <a:pt x="1263645" y="976040"/>
                    <a:pt x="1510440" y="1045924"/>
                    <a:pt x="1708485" y="1149231"/>
                  </a:cubicBezTo>
                  <a:cubicBezTo>
                    <a:pt x="1708485" y="532428"/>
                    <a:pt x="1708485" y="532428"/>
                    <a:pt x="1708485" y="532428"/>
                  </a:cubicBezTo>
                  <a:cubicBezTo>
                    <a:pt x="1543955" y="486851"/>
                    <a:pt x="1412941" y="465582"/>
                    <a:pt x="1263645" y="456467"/>
                  </a:cubicBezTo>
                  <a:cubicBezTo>
                    <a:pt x="1230130" y="456467"/>
                    <a:pt x="1205755" y="429121"/>
                    <a:pt x="1205755" y="395698"/>
                  </a:cubicBezTo>
                  <a:cubicBezTo>
                    <a:pt x="1205755" y="122238"/>
                    <a:pt x="1205755" y="122238"/>
                    <a:pt x="1205755" y="122238"/>
                  </a:cubicBezTo>
                  <a:cubicBezTo>
                    <a:pt x="797477" y="122238"/>
                    <a:pt x="797477" y="122238"/>
                    <a:pt x="797477" y="122238"/>
                  </a:cubicBezTo>
                  <a:close/>
                  <a:moveTo>
                    <a:pt x="733507" y="0"/>
                  </a:moveTo>
                  <a:cubicBezTo>
                    <a:pt x="1266348" y="0"/>
                    <a:pt x="1266348" y="0"/>
                    <a:pt x="1266348" y="0"/>
                  </a:cubicBezTo>
                  <a:cubicBezTo>
                    <a:pt x="1299841" y="0"/>
                    <a:pt x="1327244" y="27357"/>
                    <a:pt x="1327244" y="60794"/>
                  </a:cubicBezTo>
                  <a:cubicBezTo>
                    <a:pt x="1327244" y="340448"/>
                    <a:pt x="1327244" y="340448"/>
                    <a:pt x="1327244" y="340448"/>
                  </a:cubicBezTo>
                  <a:cubicBezTo>
                    <a:pt x="1464260" y="349567"/>
                    <a:pt x="1589097" y="373884"/>
                    <a:pt x="1741337" y="416440"/>
                  </a:cubicBezTo>
                  <a:cubicBezTo>
                    <a:pt x="1783964" y="428599"/>
                    <a:pt x="1783964" y="428599"/>
                    <a:pt x="1783964" y="428599"/>
                  </a:cubicBezTo>
                  <a:cubicBezTo>
                    <a:pt x="1811368" y="434679"/>
                    <a:pt x="1829636" y="458996"/>
                    <a:pt x="1829636" y="486354"/>
                  </a:cubicBezTo>
                  <a:cubicBezTo>
                    <a:pt x="1829636" y="1249321"/>
                    <a:pt x="1829636" y="1249321"/>
                    <a:pt x="1829636" y="1249321"/>
                  </a:cubicBezTo>
                  <a:cubicBezTo>
                    <a:pt x="1829636" y="1270599"/>
                    <a:pt x="1817457" y="1291877"/>
                    <a:pt x="1799188" y="1300996"/>
                  </a:cubicBezTo>
                  <a:cubicBezTo>
                    <a:pt x="1780920" y="1313155"/>
                    <a:pt x="1759606" y="1313155"/>
                    <a:pt x="1741337" y="1304036"/>
                  </a:cubicBezTo>
                  <a:cubicBezTo>
                    <a:pt x="1653038" y="1258440"/>
                    <a:pt x="1653038" y="1258440"/>
                    <a:pt x="1653038" y="1258440"/>
                  </a:cubicBezTo>
                  <a:cubicBezTo>
                    <a:pt x="1470350" y="1161169"/>
                    <a:pt x="1248079" y="1097335"/>
                    <a:pt x="1095839" y="1097335"/>
                  </a:cubicBezTo>
                  <a:cubicBezTo>
                    <a:pt x="1034943" y="1097335"/>
                    <a:pt x="1016674" y="1109494"/>
                    <a:pt x="1016674" y="1109494"/>
                  </a:cubicBezTo>
                  <a:cubicBezTo>
                    <a:pt x="1013629" y="1112534"/>
                    <a:pt x="1013629" y="1112534"/>
                    <a:pt x="1013629" y="1112534"/>
                  </a:cubicBezTo>
                  <a:cubicBezTo>
                    <a:pt x="1007540" y="1112534"/>
                    <a:pt x="1004495" y="1115574"/>
                    <a:pt x="1001450" y="1115574"/>
                  </a:cubicBezTo>
                  <a:cubicBezTo>
                    <a:pt x="995360" y="1118613"/>
                    <a:pt x="995360" y="1118613"/>
                    <a:pt x="995360" y="1118613"/>
                  </a:cubicBezTo>
                  <a:cubicBezTo>
                    <a:pt x="992316" y="1121653"/>
                    <a:pt x="989271" y="1121653"/>
                    <a:pt x="986226" y="1133812"/>
                  </a:cubicBezTo>
                  <a:cubicBezTo>
                    <a:pt x="986226" y="1145971"/>
                    <a:pt x="992316" y="1161169"/>
                    <a:pt x="995360" y="1161169"/>
                  </a:cubicBezTo>
                  <a:cubicBezTo>
                    <a:pt x="1004495" y="1167249"/>
                    <a:pt x="1004495" y="1167249"/>
                    <a:pt x="1004495" y="1167249"/>
                  </a:cubicBezTo>
                  <a:cubicBezTo>
                    <a:pt x="1010584" y="1173328"/>
                    <a:pt x="1013629" y="1176368"/>
                    <a:pt x="1019719" y="1182447"/>
                  </a:cubicBezTo>
                  <a:cubicBezTo>
                    <a:pt x="1022764" y="1188527"/>
                    <a:pt x="1022764" y="1188527"/>
                    <a:pt x="1022764" y="1188527"/>
                  </a:cubicBezTo>
                  <a:cubicBezTo>
                    <a:pt x="1044077" y="1206765"/>
                    <a:pt x="1141511" y="1252361"/>
                    <a:pt x="1193273" y="1273639"/>
                  </a:cubicBezTo>
                  <a:cubicBezTo>
                    <a:pt x="1476439" y="1404346"/>
                    <a:pt x="2003190" y="1641444"/>
                    <a:pt x="1939249" y="2209869"/>
                  </a:cubicBezTo>
                  <a:cubicBezTo>
                    <a:pt x="1899667" y="2656707"/>
                    <a:pt x="1558649" y="2854288"/>
                    <a:pt x="1333334" y="2936360"/>
                  </a:cubicBezTo>
                  <a:cubicBezTo>
                    <a:pt x="1333334" y="3292006"/>
                    <a:pt x="1333334" y="3292006"/>
                    <a:pt x="1333334" y="3292006"/>
                  </a:cubicBezTo>
                  <a:cubicBezTo>
                    <a:pt x="1333334" y="3325443"/>
                    <a:pt x="1305930" y="3352800"/>
                    <a:pt x="1272437" y="3352800"/>
                  </a:cubicBezTo>
                  <a:cubicBezTo>
                    <a:pt x="742642" y="3352800"/>
                    <a:pt x="742642" y="3352800"/>
                    <a:pt x="742642" y="3352800"/>
                  </a:cubicBezTo>
                  <a:cubicBezTo>
                    <a:pt x="709149" y="3352800"/>
                    <a:pt x="681746" y="3325443"/>
                    <a:pt x="681746" y="3292006"/>
                  </a:cubicBezTo>
                  <a:cubicBezTo>
                    <a:pt x="681746" y="3009313"/>
                    <a:pt x="681746" y="3009313"/>
                    <a:pt x="681746" y="3009313"/>
                  </a:cubicBezTo>
                  <a:cubicBezTo>
                    <a:pt x="441206" y="2988035"/>
                    <a:pt x="197622" y="2924201"/>
                    <a:pt x="84964" y="2851248"/>
                  </a:cubicBezTo>
                  <a:cubicBezTo>
                    <a:pt x="60606" y="2833010"/>
                    <a:pt x="60606" y="2833010"/>
                    <a:pt x="60606" y="2833010"/>
                  </a:cubicBezTo>
                  <a:cubicBezTo>
                    <a:pt x="42337" y="2823891"/>
                    <a:pt x="33203" y="2802613"/>
                    <a:pt x="33203" y="2784374"/>
                  </a:cubicBezTo>
                  <a:cubicBezTo>
                    <a:pt x="33203" y="1978851"/>
                    <a:pt x="33203" y="1978851"/>
                    <a:pt x="33203" y="1978851"/>
                  </a:cubicBezTo>
                  <a:cubicBezTo>
                    <a:pt x="33203" y="1954534"/>
                    <a:pt x="45382" y="1933256"/>
                    <a:pt x="66696" y="1924137"/>
                  </a:cubicBezTo>
                  <a:cubicBezTo>
                    <a:pt x="88009" y="1911978"/>
                    <a:pt x="115412" y="1918057"/>
                    <a:pt x="133681" y="1933256"/>
                  </a:cubicBezTo>
                  <a:cubicBezTo>
                    <a:pt x="231115" y="2015328"/>
                    <a:pt x="231115" y="2015328"/>
                    <a:pt x="231115" y="2015328"/>
                  </a:cubicBezTo>
                  <a:cubicBezTo>
                    <a:pt x="410758" y="2170353"/>
                    <a:pt x="672611" y="2243306"/>
                    <a:pt x="837031" y="2243306"/>
                  </a:cubicBezTo>
                  <a:cubicBezTo>
                    <a:pt x="852255" y="2243306"/>
                    <a:pt x="867479" y="2243306"/>
                    <a:pt x="879658" y="2240266"/>
                  </a:cubicBezTo>
                  <a:cubicBezTo>
                    <a:pt x="913151" y="2237227"/>
                    <a:pt x="919240" y="2222028"/>
                    <a:pt x="919240" y="2215949"/>
                  </a:cubicBezTo>
                  <a:cubicBezTo>
                    <a:pt x="925330" y="2197710"/>
                    <a:pt x="919240" y="2173393"/>
                    <a:pt x="910106" y="2167313"/>
                  </a:cubicBezTo>
                  <a:cubicBezTo>
                    <a:pt x="904016" y="2161234"/>
                    <a:pt x="904016" y="2161234"/>
                    <a:pt x="904016" y="2161234"/>
                  </a:cubicBezTo>
                  <a:cubicBezTo>
                    <a:pt x="900972" y="2158194"/>
                    <a:pt x="897927" y="2155154"/>
                    <a:pt x="894882" y="2152115"/>
                  </a:cubicBezTo>
                  <a:cubicBezTo>
                    <a:pt x="891837" y="2146035"/>
                    <a:pt x="891837" y="2146035"/>
                    <a:pt x="891837" y="2146035"/>
                  </a:cubicBezTo>
                  <a:cubicBezTo>
                    <a:pt x="873568" y="2124757"/>
                    <a:pt x="773090" y="2082201"/>
                    <a:pt x="715239" y="2057884"/>
                  </a:cubicBezTo>
                  <a:cubicBezTo>
                    <a:pt x="425982" y="1933256"/>
                    <a:pt x="-112948" y="1705277"/>
                    <a:pt x="21024" y="1015263"/>
                  </a:cubicBezTo>
                  <a:cubicBezTo>
                    <a:pt x="88009" y="641379"/>
                    <a:pt x="404669" y="440758"/>
                    <a:pt x="678701" y="376924"/>
                  </a:cubicBezTo>
                  <a:cubicBezTo>
                    <a:pt x="672611" y="63834"/>
                    <a:pt x="672611" y="63834"/>
                    <a:pt x="672611" y="63834"/>
                  </a:cubicBezTo>
                  <a:cubicBezTo>
                    <a:pt x="672611" y="45596"/>
                    <a:pt x="678701" y="30397"/>
                    <a:pt x="690880" y="18238"/>
                  </a:cubicBezTo>
                  <a:cubicBezTo>
                    <a:pt x="703059" y="9119"/>
                    <a:pt x="718283" y="0"/>
                    <a:pt x="733507" y="0"/>
                  </a:cubicBezTo>
                  <a:close/>
                </a:path>
              </a:pathLst>
            </a:custGeom>
            <a:solidFill>
              <a:schemeClr val="bg1"/>
            </a:solidFill>
            <a:ln w="3175">
              <a:solidFill>
                <a:schemeClr val="bg1"/>
              </a:solidFill>
            </a:ln>
          </p:spPr>
          <p:txBody>
            <a:bodyPr vert="horz" wrap="square" lIns="93247" tIns="46623" rIns="93247" bIns="46623" numCol="1" anchor="t" anchorCtr="0" compatLnSpc="1">
              <a:prstTxWarp prst="textNoShape">
                <a:avLst/>
              </a:prstTxWarp>
              <a:noAutofit/>
            </a:bodyPr>
            <a:lstStyle/>
            <a:p>
              <a:pPr defTabSz="932418">
                <a:defRPr/>
              </a:pPr>
              <a:endParaRPr lang="en-US" sz="1836" kern="0">
                <a:solidFill>
                  <a:srgbClr val="353535"/>
                </a:solidFill>
                <a:latin typeface="Segoe UI Semilight"/>
              </a:endParaRPr>
            </a:p>
          </p:txBody>
        </p:sp>
        <p:sp>
          <p:nvSpPr>
            <p:cNvPr id="200" name="Rectangle 199">
              <a:extLst>
                <a:ext uri="{FF2B5EF4-FFF2-40B4-BE49-F238E27FC236}">
                  <a16:creationId xmlns:a16="http://schemas.microsoft.com/office/drawing/2014/main" id="{99343344-2789-460D-A833-8ED7C1BA1E82}"/>
                </a:ext>
              </a:extLst>
            </p:cNvPr>
            <p:cNvSpPr/>
            <p:nvPr/>
          </p:nvSpPr>
          <p:spPr bwMode="auto">
            <a:xfrm>
              <a:off x="7447298" y="1956800"/>
              <a:ext cx="1220726" cy="607522"/>
            </a:xfrm>
            <a:prstGeom prst="rect">
              <a:avLst/>
            </a:prstGeom>
            <a:no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3247" rIns="0" bIns="0" numCol="1" spcCol="0" rtlCol="0" fromWordArt="0" anchor="ctr" anchorCtr="0" forceAA="0" compatLnSpc="1">
              <a:prstTxWarp prst="textNoShape">
                <a:avLst/>
              </a:prstTxWarp>
              <a:noAutofit/>
            </a:bodyPr>
            <a:lstStyle/>
            <a:p>
              <a:pPr algn="ctr" defTabSz="950846" fontAlgn="base">
                <a:spcBef>
                  <a:spcPct val="0"/>
                </a:spcBef>
                <a:spcAft>
                  <a:spcPct val="0"/>
                </a:spcAft>
                <a:defRPr/>
              </a:pPr>
              <a:r>
                <a:rPr lang="en-US" sz="1428" dirty="0">
                  <a:solidFill>
                    <a:srgbClr val="002050"/>
                  </a:solidFill>
                  <a:latin typeface="Segoe UI Semibold" panose="020B0702040204020203" pitchFamily="34" charset="0"/>
                  <a:ea typeface="Segoe UI" panose="020B0502040204020203" pitchFamily="34" charset="0"/>
                  <a:cs typeface="Segoe UI Semibold" panose="020B0702040204020203" pitchFamily="34" charset="0"/>
                </a:rPr>
                <a:t>Government</a:t>
              </a:r>
            </a:p>
          </p:txBody>
        </p:sp>
        <p:sp>
          <p:nvSpPr>
            <p:cNvPr id="271" name="Rectangle 270">
              <a:extLst>
                <a:ext uri="{FF2B5EF4-FFF2-40B4-BE49-F238E27FC236}">
                  <a16:creationId xmlns:a16="http://schemas.microsoft.com/office/drawing/2014/main" id="{7CCD42EE-3587-4C44-8902-E58206FCF65C}"/>
                </a:ext>
              </a:extLst>
            </p:cNvPr>
            <p:cNvSpPr/>
            <p:nvPr/>
          </p:nvSpPr>
          <p:spPr bwMode="auto">
            <a:xfrm>
              <a:off x="7447298" y="3604619"/>
              <a:ext cx="1220726" cy="2107058"/>
            </a:xfrm>
            <a:prstGeom prst="rect">
              <a:avLst/>
            </a:prstGeom>
            <a:no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50846" fontAlgn="base">
                <a:spcBef>
                  <a:spcPct val="0"/>
                </a:spcBef>
                <a:spcAft>
                  <a:spcPts val="612"/>
                </a:spcAft>
                <a:defRPr/>
              </a:pPr>
              <a:r>
                <a:rPr lang="en-US" sz="1224" kern="0" dirty="0">
                  <a:solidFill>
                    <a:srgbClr val="353535"/>
                  </a:solidFill>
                  <a:latin typeface="Segoe UI Semilight"/>
                  <a:cs typeface="Segoe UI" pitchFamily="34" charset="0"/>
                </a:rPr>
                <a:t>Licensing and ID</a:t>
              </a:r>
            </a:p>
            <a:p>
              <a:pPr algn="ctr" defTabSz="950846" fontAlgn="base">
                <a:spcBef>
                  <a:spcPct val="0"/>
                </a:spcBef>
                <a:spcAft>
                  <a:spcPts val="612"/>
                </a:spcAft>
                <a:defRPr/>
              </a:pPr>
              <a:r>
                <a:rPr lang="en-US" sz="1224" kern="0" dirty="0">
                  <a:solidFill>
                    <a:srgbClr val="353535"/>
                  </a:solidFill>
                  <a:latin typeface="Segoe UI Semilight"/>
                  <a:cs typeface="Segoe UI" pitchFamily="34" charset="0"/>
                </a:rPr>
                <a:t>Benefits distribution</a:t>
              </a:r>
            </a:p>
            <a:p>
              <a:pPr algn="ctr" defTabSz="950846" fontAlgn="base">
                <a:spcBef>
                  <a:spcPct val="0"/>
                </a:spcBef>
                <a:spcAft>
                  <a:spcPts val="612"/>
                </a:spcAft>
                <a:defRPr/>
              </a:pPr>
              <a:r>
                <a:rPr lang="en-US" sz="1224" kern="0" dirty="0">
                  <a:solidFill>
                    <a:srgbClr val="353535"/>
                  </a:solidFill>
                  <a:latin typeface="Segoe UI Semilight"/>
                  <a:cs typeface="Segoe UI" pitchFamily="34" charset="0"/>
                </a:rPr>
                <a:t>Aid tracking</a:t>
              </a:r>
            </a:p>
            <a:p>
              <a:pPr algn="ctr" defTabSz="950846" fontAlgn="base">
                <a:spcBef>
                  <a:spcPct val="0"/>
                </a:spcBef>
                <a:spcAft>
                  <a:spcPts val="612"/>
                </a:spcAft>
                <a:defRPr/>
              </a:pPr>
              <a:r>
                <a:rPr lang="en-US" sz="1224" kern="0" dirty="0">
                  <a:solidFill>
                    <a:srgbClr val="353535"/>
                  </a:solidFill>
                  <a:latin typeface="Segoe UI Semilight"/>
                  <a:cs typeface="Segoe UI" pitchFamily="34" charset="0"/>
                </a:rPr>
                <a:t>Military security </a:t>
              </a:r>
            </a:p>
          </p:txBody>
        </p:sp>
        <p:sp>
          <p:nvSpPr>
            <p:cNvPr id="199" name="Hexagon 198">
              <a:extLst>
                <a:ext uri="{FF2B5EF4-FFF2-40B4-BE49-F238E27FC236}">
                  <a16:creationId xmlns:a16="http://schemas.microsoft.com/office/drawing/2014/main" id="{4A280F3F-FDC6-40AD-BC44-F4AA1008259A}"/>
                </a:ext>
              </a:extLst>
            </p:cNvPr>
            <p:cNvSpPr/>
            <p:nvPr/>
          </p:nvSpPr>
          <p:spPr bwMode="auto">
            <a:xfrm rot="16200000">
              <a:off x="7646934" y="2694037"/>
              <a:ext cx="821455" cy="748344"/>
            </a:xfrm>
            <a:prstGeom prst="hexagon">
              <a:avLst/>
            </a:prstGeom>
            <a:solidFill>
              <a:srgbClr val="002050"/>
            </a:solidFill>
            <a:ln w="28575">
              <a:solidFill>
                <a:srgbClr val="0D2B5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93247"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1224"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5" name="Freeform: Shape 264">
              <a:extLst>
                <a:ext uri="{FF2B5EF4-FFF2-40B4-BE49-F238E27FC236}">
                  <a16:creationId xmlns:a16="http://schemas.microsoft.com/office/drawing/2014/main" id="{32A35E9B-65C4-4DD4-BF4A-E5615A6C47FC}"/>
                </a:ext>
              </a:extLst>
            </p:cNvPr>
            <p:cNvSpPr/>
            <p:nvPr/>
          </p:nvSpPr>
          <p:spPr bwMode="auto">
            <a:xfrm>
              <a:off x="7894658" y="2874819"/>
              <a:ext cx="322920" cy="357053"/>
            </a:xfrm>
            <a:custGeom>
              <a:avLst/>
              <a:gdLst>
                <a:gd name="connsiteX0" fmla="*/ 15996 w 322965"/>
                <a:gd name="connsiteY0" fmla="*/ 277950 h 357104"/>
                <a:gd name="connsiteX1" fmla="*/ 306969 w 322965"/>
                <a:gd name="connsiteY1" fmla="*/ 277950 h 357104"/>
                <a:gd name="connsiteX2" fmla="*/ 306969 w 322965"/>
                <a:gd name="connsiteY2" fmla="*/ 315658 h 357104"/>
                <a:gd name="connsiteX3" fmla="*/ 321518 w 322965"/>
                <a:gd name="connsiteY3" fmla="*/ 315658 h 357104"/>
                <a:gd name="connsiteX4" fmla="*/ 321518 w 322965"/>
                <a:gd name="connsiteY4" fmla="*/ 357104 h 357104"/>
                <a:gd name="connsiteX5" fmla="*/ 1447 w 322965"/>
                <a:gd name="connsiteY5" fmla="*/ 357104 h 357104"/>
                <a:gd name="connsiteX6" fmla="*/ 1447 w 322965"/>
                <a:gd name="connsiteY6" fmla="*/ 315658 h 357104"/>
                <a:gd name="connsiteX7" fmla="*/ 15996 w 322965"/>
                <a:gd name="connsiteY7" fmla="*/ 315658 h 357104"/>
                <a:gd name="connsiteX8" fmla="*/ 238320 w 322965"/>
                <a:gd name="connsiteY8" fmla="*/ 94407 h 357104"/>
                <a:gd name="connsiteX9" fmla="*/ 275069 w 322965"/>
                <a:gd name="connsiteY9" fmla="*/ 94407 h 357104"/>
                <a:gd name="connsiteX10" fmla="*/ 275069 w 322965"/>
                <a:gd name="connsiteY10" fmla="*/ 271460 h 357104"/>
                <a:gd name="connsiteX11" fmla="*/ 238320 w 322965"/>
                <a:gd name="connsiteY11" fmla="*/ 271460 h 357104"/>
                <a:gd name="connsiteX12" fmla="*/ 141772 w 322965"/>
                <a:gd name="connsiteY12" fmla="*/ 94407 h 357104"/>
                <a:gd name="connsiteX13" fmla="*/ 178521 w 322965"/>
                <a:gd name="connsiteY13" fmla="*/ 94407 h 357104"/>
                <a:gd name="connsiteX14" fmla="*/ 178521 w 322965"/>
                <a:gd name="connsiteY14" fmla="*/ 271459 h 357104"/>
                <a:gd name="connsiteX15" fmla="*/ 141772 w 322965"/>
                <a:gd name="connsiteY15" fmla="*/ 271459 h 357104"/>
                <a:gd name="connsiteX16" fmla="*/ 45225 w 322965"/>
                <a:gd name="connsiteY16" fmla="*/ 94404 h 357104"/>
                <a:gd name="connsiteX17" fmla="*/ 81974 w 322965"/>
                <a:gd name="connsiteY17" fmla="*/ 94404 h 357104"/>
                <a:gd name="connsiteX18" fmla="*/ 81974 w 322965"/>
                <a:gd name="connsiteY18" fmla="*/ 271457 h 357104"/>
                <a:gd name="connsiteX19" fmla="*/ 45225 w 322965"/>
                <a:gd name="connsiteY19" fmla="*/ 271457 h 357104"/>
                <a:gd name="connsiteX20" fmla="*/ 161483 w 322965"/>
                <a:gd name="connsiteY20" fmla="*/ 0 h 357104"/>
                <a:gd name="connsiteX21" fmla="*/ 322965 w 322965"/>
                <a:gd name="connsiteY21" fmla="*/ 92497 h 357104"/>
                <a:gd name="connsiteX22" fmla="*/ 0 w 322965"/>
                <a:gd name="connsiteY22" fmla="*/ 92497 h 357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22965" h="357104">
                  <a:moveTo>
                    <a:pt x="15996" y="277950"/>
                  </a:moveTo>
                  <a:lnTo>
                    <a:pt x="306969" y="277950"/>
                  </a:lnTo>
                  <a:lnTo>
                    <a:pt x="306969" y="315658"/>
                  </a:lnTo>
                  <a:lnTo>
                    <a:pt x="321518" y="315658"/>
                  </a:lnTo>
                  <a:lnTo>
                    <a:pt x="321518" y="357104"/>
                  </a:lnTo>
                  <a:lnTo>
                    <a:pt x="1447" y="357104"/>
                  </a:lnTo>
                  <a:lnTo>
                    <a:pt x="1447" y="315658"/>
                  </a:lnTo>
                  <a:lnTo>
                    <a:pt x="15996" y="315658"/>
                  </a:lnTo>
                  <a:close/>
                  <a:moveTo>
                    <a:pt x="238320" y="94407"/>
                  </a:moveTo>
                  <a:lnTo>
                    <a:pt x="275069" y="94407"/>
                  </a:lnTo>
                  <a:lnTo>
                    <a:pt x="275069" y="271460"/>
                  </a:lnTo>
                  <a:lnTo>
                    <a:pt x="238320" y="271460"/>
                  </a:lnTo>
                  <a:close/>
                  <a:moveTo>
                    <a:pt x="141772" y="94407"/>
                  </a:moveTo>
                  <a:lnTo>
                    <a:pt x="178521" y="94407"/>
                  </a:lnTo>
                  <a:lnTo>
                    <a:pt x="178521" y="271459"/>
                  </a:lnTo>
                  <a:lnTo>
                    <a:pt x="141772" y="271459"/>
                  </a:lnTo>
                  <a:close/>
                  <a:moveTo>
                    <a:pt x="45225" y="94404"/>
                  </a:moveTo>
                  <a:lnTo>
                    <a:pt x="81974" y="94404"/>
                  </a:lnTo>
                  <a:lnTo>
                    <a:pt x="81974" y="271457"/>
                  </a:lnTo>
                  <a:lnTo>
                    <a:pt x="45225" y="271457"/>
                  </a:lnTo>
                  <a:close/>
                  <a:moveTo>
                    <a:pt x="161483" y="0"/>
                  </a:moveTo>
                  <a:lnTo>
                    <a:pt x="322965" y="92497"/>
                  </a:lnTo>
                  <a:lnTo>
                    <a:pt x="0" y="92497"/>
                  </a:lnTo>
                  <a:close/>
                </a:path>
              </a:pathLst>
            </a:custGeom>
            <a:no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3247" tIns="46623" rIns="46623" bIns="93247" numCol="1" spcCol="0" rtlCol="0" fromWordArt="0" anchor="b" anchorCtr="0" forceAA="0" compatLnSpc="1">
              <a:prstTxWarp prst="textNoShape">
                <a:avLst/>
              </a:prstTxWarp>
              <a:noAutofit/>
            </a:bodyPr>
            <a:lstStyle/>
            <a:p>
              <a:pPr defTabSz="932418">
                <a:defRPr/>
              </a:pPr>
              <a:endParaRPr lang="en-US" sz="1836">
                <a:solidFill>
                  <a:srgbClr val="FFFFFF"/>
                </a:solidFill>
                <a:latin typeface="Segoe UI Semilight"/>
              </a:endParaRPr>
            </a:p>
          </p:txBody>
        </p:sp>
        <p:sp>
          <p:nvSpPr>
            <p:cNvPr id="211" name="Rectangle 210">
              <a:extLst>
                <a:ext uri="{FF2B5EF4-FFF2-40B4-BE49-F238E27FC236}">
                  <a16:creationId xmlns:a16="http://schemas.microsoft.com/office/drawing/2014/main" id="{A15C36AF-9161-4A81-B3F3-3FD6BCA597CD}"/>
                </a:ext>
              </a:extLst>
            </p:cNvPr>
            <p:cNvSpPr/>
            <p:nvPr/>
          </p:nvSpPr>
          <p:spPr bwMode="auto">
            <a:xfrm>
              <a:off x="8838854" y="1956800"/>
              <a:ext cx="1220726" cy="607522"/>
            </a:xfrm>
            <a:prstGeom prst="rect">
              <a:avLst/>
            </a:prstGeom>
            <a:no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3247" rIns="0" bIns="0" numCol="1" spcCol="0" rtlCol="0" fromWordArt="0" anchor="ctr" anchorCtr="0" forceAA="0" compatLnSpc="1">
              <a:prstTxWarp prst="textNoShape">
                <a:avLst/>
              </a:prstTxWarp>
              <a:noAutofit/>
            </a:bodyPr>
            <a:lstStyle/>
            <a:p>
              <a:pPr algn="ctr" defTabSz="950846" fontAlgn="base">
                <a:spcBef>
                  <a:spcPct val="0"/>
                </a:spcBef>
                <a:spcAft>
                  <a:spcPct val="0"/>
                </a:spcAft>
                <a:defRPr/>
              </a:pPr>
              <a:r>
                <a:rPr lang="en-US" sz="1428" dirty="0">
                  <a:solidFill>
                    <a:srgbClr val="002050"/>
                  </a:solidFill>
                  <a:latin typeface="Segoe UI Semibold" panose="020B0702040204020203" pitchFamily="34" charset="0"/>
                  <a:ea typeface="Segoe UI" panose="020B0502040204020203" pitchFamily="34" charset="0"/>
                  <a:cs typeface="Segoe UI Semibold" panose="020B0702040204020203" pitchFamily="34" charset="0"/>
                </a:rPr>
                <a:t>Health</a:t>
              </a:r>
            </a:p>
          </p:txBody>
        </p:sp>
        <p:sp>
          <p:nvSpPr>
            <p:cNvPr id="273" name="Rectangle 272">
              <a:extLst>
                <a:ext uri="{FF2B5EF4-FFF2-40B4-BE49-F238E27FC236}">
                  <a16:creationId xmlns:a16="http://schemas.microsoft.com/office/drawing/2014/main" id="{D3729236-9126-421D-A9B4-EA0AF6616C87}"/>
                </a:ext>
              </a:extLst>
            </p:cNvPr>
            <p:cNvSpPr/>
            <p:nvPr/>
          </p:nvSpPr>
          <p:spPr bwMode="auto">
            <a:xfrm>
              <a:off x="8838854" y="3604619"/>
              <a:ext cx="1220726" cy="2107058"/>
            </a:xfrm>
            <a:prstGeom prst="rect">
              <a:avLst/>
            </a:prstGeom>
            <a:no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50846" fontAlgn="base">
                <a:spcBef>
                  <a:spcPct val="0"/>
                </a:spcBef>
                <a:spcAft>
                  <a:spcPts val="612"/>
                </a:spcAft>
                <a:defRPr/>
              </a:pPr>
              <a:r>
                <a:rPr lang="en-US" sz="1224" kern="0" dirty="0">
                  <a:solidFill>
                    <a:srgbClr val="353535"/>
                  </a:solidFill>
                  <a:latin typeface="Segoe UI Semilight"/>
                  <a:cs typeface="Segoe UI" pitchFamily="34" charset="0"/>
                </a:rPr>
                <a:t>Personalized medicine</a:t>
              </a:r>
            </a:p>
            <a:p>
              <a:pPr algn="ctr" defTabSz="950846" fontAlgn="base">
                <a:spcBef>
                  <a:spcPct val="0"/>
                </a:spcBef>
                <a:spcAft>
                  <a:spcPts val="612"/>
                </a:spcAft>
                <a:defRPr/>
              </a:pPr>
              <a:r>
                <a:rPr lang="en-US" sz="1224" kern="0" dirty="0">
                  <a:solidFill>
                    <a:srgbClr val="353535"/>
                  </a:solidFill>
                  <a:latin typeface="Segoe UI Semilight"/>
                  <a:cs typeface="Segoe UI" pitchFamily="34" charset="0"/>
                </a:rPr>
                <a:t>Records sharing</a:t>
              </a:r>
            </a:p>
            <a:p>
              <a:pPr algn="ctr" defTabSz="950846" fontAlgn="base">
                <a:spcBef>
                  <a:spcPct val="0"/>
                </a:spcBef>
                <a:spcAft>
                  <a:spcPts val="612"/>
                </a:spcAft>
                <a:defRPr/>
              </a:pPr>
              <a:r>
                <a:rPr lang="en-US" sz="1224" kern="0" dirty="0">
                  <a:solidFill>
                    <a:srgbClr val="353535"/>
                  </a:solidFill>
                  <a:latin typeface="Segoe UI Semilight"/>
                  <a:cs typeface="Segoe UI" pitchFamily="34" charset="0"/>
                </a:rPr>
                <a:t>Compliance</a:t>
              </a:r>
              <a:endParaRPr lang="en-US" sz="1224" dirty="0">
                <a:solidFill>
                  <a:srgbClr val="353535"/>
                </a:solidFill>
                <a:latin typeface="Segoe UI Semilight"/>
                <a:ea typeface="Segoe UI" panose="020B0502040204020203" pitchFamily="34" charset="0"/>
                <a:cs typeface="Segoe UI" panose="020B0502040204020203" pitchFamily="34" charset="0"/>
              </a:endParaRPr>
            </a:p>
          </p:txBody>
        </p:sp>
        <p:sp>
          <p:nvSpPr>
            <p:cNvPr id="209" name="Hexagon 208">
              <a:extLst>
                <a:ext uri="{FF2B5EF4-FFF2-40B4-BE49-F238E27FC236}">
                  <a16:creationId xmlns:a16="http://schemas.microsoft.com/office/drawing/2014/main" id="{E8A1D425-4CB3-40F6-9834-5B3A5450B521}"/>
                </a:ext>
              </a:extLst>
            </p:cNvPr>
            <p:cNvSpPr/>
            <p:nvPr/>
          </p:nvSpPr>
          <p:spPr bwMode="auto">
            <a:xfrm rot="16200000">
              <a:off x="9038490" y="2694037"/>
              <a:ext cx="821455" cy="748344"/>
            </a:xfrm>
            <a:prstGeom prst="hexagon">
              <a:avLst/>
            </a:prstGeom>
            <a:solidFill>
              <a:srgbClr val="002050"/>
            </a:solidFill>
            <a:ln w="28575">
              <a:solidFill>
                <a:srgbClr val="0D2B5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93247"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1224"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1" name="Rectangle 138">
              <a:extLst>
                <a:ext uri="{FF2B5EF4-FFF2-40B4-BE49-F238E27FC236}">
                  <a16:creationId xmlns:a16="http://schemas.microsoft.com/office/drawing/2014/main" id="{20B94EC7-392A-4855-85DC-766C2B3E3EA5}"/>
                </a:ext>
              </a:extLst>
            </p:cNvPr>
            <p:cNvSpPr>
              <a:spLocks noChangeAspect="1"/>
            </p:cNvSpPr>
            <p:nvPr/>
          </p:nvSpPr>
          <p:spPr bwMode="auto">
            <a:xfrm rot="5400000">
              <a:off x="9263628" y="2886940"/>
              <a:ext cx="367554" cy="367555"/>
            </a:xfrm>
            <a:custGeom>
              <a:avLst/>
              <a:gdLst/>
              <a:ahLst/>
              <a:cxnLst/>
              <a:rect l="l" t="t" r="r" b="b"/>
              <a:pathLst>
                <a:path w="3221975" h="3221974">
                  <a:moveTo>
                    <a:pt x="695463" y="1877687"/>
                  </a:moveTo>
                  <a:lnTo>
                    <a:pt x="1344288" y="1877687"/>
                  </a:lnTo>
                  <a:lnTo>
                    <a:pt x="1344288" y="2526511"/>
                  </a:lnTo>
                  <a:lnTo>
                    <a:pt x="1877688" y="2526511"/>
                  </a:lnTo>
                  <a:lnTo>
                    <a:pt x="1877688" y="1877687"/>
                  </a:lnTo>
                  <a:lnTo>
                    <a:pt x="2526513" y="1877687"/>
                  </a:lnTo>
                  <a:lnTo>
                    <a:pt x="2526513" y="1344287"/>
                  </a:lnTo>
                  <a:lnTo>
                    <a:pt x="1877688" y="1344287"/>
                  </a:lnTo>
                  <a:lnTo>
                    <a:pt x="1877688" y="695462"/>
                  </a:lnTo>
                  <a:lnTo>
                    <a:pt x="1344288" y="695462"/>
                  </a:lnTo>
                  <a:lnTo>
                    <a:pt x="1344288" y="1344287"/>
                  </a:lnTo>
                  <a:lnTo>
                    <a:pt x="695463" y="1344287"/>
                  </a:lnTo>
                  <a:close/>
                  <a:moveTo>
                    <a:pt x="0" y="1610987"/>
                  </a:moveTo>
                  <a:cubicBezTo>
                    <a:pt x="0" y="721263"/>
                    <a:pt x="721264" y="0"/>
                    <a:pt x="1610988" y="0"/>
                  </a:cubicBezTo>
                  <a:cubicBezTo>
                    <a:pt x="2500712" y="0"/>
                    <a:pt x="3221975" y="721263"/>
                    <a:pt x="3221975" y="1610987"/>
                  </a:cubicBezTo>
                  <a:cubicBezTo>
                    <a:pt x="3221975" y="2500711"/>
                    <a:pt x="2500712" y="3221974"/>
                    <a:pt x="1610988" y="3221974"/>
                  </a:cubicBezTo>
                  <a:cubicBezTo>
                    <a:pt x="721264" y="3221974"/>
                    <a:pt x="0" y="2500711"/>
                    <a:pt x="0" y="1610987"/>
                  </a:cubicBezTo>
                  <a:close/>
                </a:path>
              </a:pathLst>
            </a:custGeom>
            <a:noFill/>
            <a:ln w="2222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46623" rIns="46623" bIns="93247" numCol="1" spcCol="0" rtlCol="0" fromWordArt="0" anchor="b" anchorCtr="0" forceAA="0" compatLnSpc="1">
              <a:prstTxWarp prst="textNoShape">
                <a:avLst/>
              </a:prstTxWarp>
              <a:noAutofit/>
            </a:bodyPr>
            <a:lstStyle/>
            <a:p>
              <a:pPr algn="ctr" defTabSz="932111" fontAlgn="base">
                <a:defRPr/>
              </a:pPr>
              <a:endParaRPr lang="en-US" sz="1836" spc="-51" dirty="0" err="1">
                <a:solidFill>
                  <a:srgbClr val="00188F"/>
                </a:solidFill>
                <a:latin typeface="Segoe UI" pitchFamily="34" charset="0"/>
                <a:ea typeface="Segoe UI" pitchFamily="34" charset="0"/>
                <a:cs typeface="Segoe UI" pitchFamily="34" charset="0"/>
              </a:endParaRPr>
            </a:p>
          </p:txBody>
        </p:sp>
      </p:grpSp>
    </p:spTree>
    <p:extLst>
      <p:ext uri="{BB962C8B-B14F-4D97-AF65-F5344CB8AC3E}">
        <p14:creationId xmlns:p14="http://schemas.microsoft.com/office/powerpoint/2010/main" val="30767560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80449" y="1"/>
            <a:ext cx="4780576" cy="699452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 name="Title 1"/>
          <p:cNvSpPr>
            <a:spLocks noGrp="1"/>
          </p:cNvSpPr>
          <p:nvPr>
            <p:ph type="title"/>
          </p:nvPr>
        </p:nvSpPr>
        <p:spPr>
          <a:xfrm>
            <a:off x="733300" y="852243"/>
            <a:ext cx="2745785" cy="1449893"/>
          </a:xfrm>
        </p:spPr>
        <p:txBody>
          <a:bodyPr>
            <a:noAutofit/>
          </a:bodyPr>
          <a:lstStyle/>
          <a:p>
            <a:pPr algn="ctr"/>
            <a:r>
              <a:rPr lang="en-US" dirty="0">
                <a:solidFill>
                  <a:schemeClr val="bg1"/>
                </a:solidFill>
                <a:cs typeface="+mn-cs"/>
              </a:rPr>
              <a:t>Market Challenges</a:t>
            </a:r>
          </a:p>
        </p:txBody>
      </p:sp>
      <p:pic>
        <p:nvPicPr>
          <p:cNvPr id="7170" name="Picture 2" descr="Image result for challenge ic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82385" y="2548684"/>
            <a:ext cx="2342831" cy="2342831"/>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oup 1"/>
          <p:cNvGrpSpPr/>
          <p:nvPr/>
        </p:nvGrpSpPr>
        <p:grpSpPr>
          <a:xfrm>
            <a:off x="4129134" y="1288247"/>
            <a:ext cx="8563178" cy="4863706"/>
            <a:chOff x="4131563" y="423449"/>
            <a:chExt cx="8396035" cy="4768772"/>
          </a:xfrm>
        </p:grpSpPr>
        <p:sp>
          <p:nvSpPr>
            <p:cNvPr id="13" name="Rectangle 12"/>
            <p:cNvSpPr/>
            <p:nvPr/>
          </p:nvSpPr>
          <p:spPr>
            <a:xfrm>
              <a:off x="5287745" y="672198"/>
              <a:ext cx="7239853" cy="657359"/>
            </a:xfrm>
            <a:prstGeom prst="rect">
              <a:avLst/>
            </a:prstGeom>
          </p:spPr>
          <p:txBody>
            <a:bodyPr wrap="square">
              <a:spAutoFit/>
            </a:bodyPr>
            <a:lstStyle/>
            <a:p>
              <a:pPr defTabSz="932597">
                <a:defRPr/>
              </a:pPr>
              <a:r>
                <a:rPr lang="en-US" sz="1836" b="1" dirty="0">
                  <a:solidFill>
                    <a:srgbClr val="0072C6"/>
                  </a:solidFill>
                  <a:latin typeface="Segoe UI Light" panose="020B0502040204020203" pitchFamily="34" charset="0"/>
                  <a:cs typeface="Segoe UI Light" panose="020B0502040204020203" pitchFamily="34" charset="0"/>
                </a:rPr>
                <a:t>HYPE</a:t>
              </a:r>
            </a:p>
            <a:p>
              <a:pPr defTabSz="932597">
                <a:defRPr/>
              </a:pPr>
              <a:r>
                <a:rPr lang="en-US" sz="1836" dirty="0">
                  <a:gradFill>
                    <a:gsLst>
                      <a:gs pos="0">
                        <a:srgbClr val="505050"/>
                      </a:gs>
                      <a:gs pos="100000">
                        <a:srgbClr val="505050"/>
                      </a:gs>
                    </a:gsLst>
                    <a:lin ang="5400000" scaled="0"/>
                  </a:gradFill>
                  <a:latin typeface="Segoe UI Light" panose="020B0502040204020203" pitchFamily="34" charset="0"/>
                  <a:cs typeface="Segoe UI Light" panose="020B0502040204020203" pitchFamily="34" charset="0"/>
                </a:rPr>
                <a:t>Lots of hype and noise.</a:t>
              </a:r>
            </a:p>
          </p:txBody>
        </p:sp>
        <p:sp>
          <p:nvSpPr>
            <p:cNvPr id="14" name="Rectangle 13"/>
            <p:cNvSpPr/>
            <p:nvPr/>
          </p:nvSpPr>
          <p:spPr>
            <a:xfrm>
              <a:off x="5287745" y="1923043"/>
              <a:ext cx="7239853" cy="657359"/>
            </a:xfrm>
            <a:prstGeom prst="rect">
              <a:avLst/>
            </a:prstGeom>
          </p:spPr>
          <p:txBody>
            <a:bodyPr wrap="square">
              <a:spAutoFit/>
            </a:bodyPr>
            <a:lstStyle/>
            <a:p>
              <a:pPr defTabSz="932597">
                <a:defRPr/>
              </a:pPr>
              <a:r>
                <a:rPr lang="en-US" sz="1836" b="1" dirty="0">
                  <a:solidFill>
                    <a:srgbClr val="0072C6"/>
                  </a:solidFill>
                  <a:latin typeface="Segoe UI Light" panose="020B0502040204020203" pitchFamily="34" charset="0"/>
                  <a:cs typeface="Segoe UI Light" panose="020B0502040204020203" pitchFamily="34" charset="0"/>
                </a:rPr>
                <a:t>IMMATURE</a:t>
              </a:r>
              <a:br>
                <a:rPr lang="en-US" sz="1836" b="1" dirty="0">
                  <a:gradFill>
                    <a:gsLst>
                      <a:gs pos="0">
                        <a:srgbClr val="68217A"/>
                      </a:gs>
                      <a:gs pos="100000">
                        <a:srgbClr val="68217A"/>
                      </a:gs>
                    </a:gsLst>
                    <a:lin ang="5400000" scaled="0"/>
                  </a:gradFill>
                  <a:latin typeface="Segoe UI Light" panose="020B0502040204020203" pitchFamily="34" charset="0"/>
                  <a:cs typeface="Segoe UI Light" panose="020B0502040204020203" pitchFamily="34" charset="0"/>
                </a:rPr>
              </a:br>
              <a:r>
                <a:rPr lang="en-US" sz="1836" dirty="0">
                  <a:gradFill>
                    <a:gsLst>
                      <a:gs pos="0">
                        <a:srgbClr val="505050"/>
                      </a:gs>
                      <a:gs pos="100000">
                        <a:srgbClr val="505050"/>
                      </a:gs>
                    </a:gsLst>
                    <a:lin ang="5400000" scaled="0"/>
                  </a:gradFill>
                  <a:latin typeface="Segoe UI Light" panose="020B0502040204020203" pitchFamily="34" charset="0"/>
                  <a:cs typeface="Segoe UI Light" panose="020B0502040204020203" pitchFamily="34" charset="0"/>
                </a:rPr>
                <a:t>Many offerings are immature and early.</a:t>
              </a:r>
            </a:p>
          </p:txBody>
        </p:sp>
        <p:sp>
          <p:nvSpPr>
            <p:cNvPr id="15" name="Rectangle 14"/>
            <p:cNvSpPr/>
            <p:nvPr/>
          </p:nvSpPr>
          <p:spPr>
            <a:xfrm>
              <a:off x="5287745" y="3173888"/>
              <a:ext cx="7057290" cy="657359"/>
            </a:xfrm>
            <a:prstGeom prst="rect">
              <a:avLst/>
            </a:prstGeom>
          </p:spPr>
          <p:txBody>
            <a:bodyPr wrap="square">
              <a:spAutoFit/>
            </a:bodyPr>
            <a:lstStyle/>
            <a:p>
              <a:pPr defTabSz="932597">
                <a:defRPr/>
              </a:pPr>
              <a:r>
                <a:rPr lang="en-US" sz="1836" b="1">
                  <a:solidFill>
                    <a:srgbClr val="0072C6"/>
                  </a:solidFill>
                  <a:latin typeface="Segoe UI Light" panose="020B0502040204020203" pitchFamily="34" charset="0"/>
                  <a:cs typeface="Segoe UI Light" panose="020B0502040204020203" pitchFamily="34" charset="0"/>
                </a:rPr>
                <a:t>NOT ENTERPRISE READY</a:t>
              </a:r>
              <a:endParaRPr lang="en-US" sz="1836" b="1" dirty="0">
                <a:solidFill>
                  <a:srgbClr val="0072C6"/>
                </a:solidFill>
                <a:latin typeface="Segoe UI Light" panose="020B0502040204020203" pitchFamily="34" charset="0"/>
                <a:cs typeface="Segoe UI Light" panose="020B0502040204020203" pitchFamily="34" charset="0"/>
              </a:endParaRPr>
            </a:p>
            <a:p>
              <a:pPr defTabSz="932597">
                <a:defRPr/>
              </a:pPr>
              <a:r>
                <a:rPr lang="en-US" sz="1836" dirty="0">
                  <a:gradFill>
                    <a:gsLst>
                      <a:gs pos="0">
                        <a:srgbClr val="505050"/>
                      </a:gs>
                      <a:gs pos="100000">
                        <a:srgbClr val="505050"/>
                      </a:gs>
                    </a:gsLst>
                    <a:lin ang="5400000" scaled="0"/>
                  </a:gradFill>
                  <a:latin typeface="Segoe UI Light" panose="020B0502040204020203" pitchFamily="34" charset="0"/>
                  <a:cs typeface="Segoe UI Light" panose="020B0502040204020203" pitchFamily="34" charset="0"/>
                </a:rPr>
                <a:t>Most technology providers don’t have enterprise DNA.</a:t>
              </a:r>
            </a:p>
          </p:txBody>
        </p:sp>
        <p:sp>
          <p:nvSpPr>
            <p:cNvPr id="16" name="Rectangle 15"/>
            <p:cNvSpPr/>
            <p:nvPr/>
          </p:nvSpPr>
          <p:spPr>
            <a:xfrm>
              <a:off x="5287744" y="4424733"/>
              <a:ext cx="7239854" cy="657359"/>
            </a:xfrm>
            <a:prstGeom prst="rect">
              <a:avLst/>
            </a:prstGeom>
          </p:spPr>
          <p:txBody>
            <a:bodyPr wrap="square">
              <a:spAutoFit/>
            </a:bodyPr>
            <a:lstStyle/>
            <a:p>
              <a:pPr defTabSz="932597">
                <a:defRPr/>
              </a:pPr>
              <a:r>
                <a:rPr lang="en-US" sz="1836" b="1" dirty="0">
                  <a:solidFill>
                    <a:srgbClr val="0072C6"/>
                  </a:solidFill>
                  <a:latin typeface="Segoe UI Light" panose="020B0502040204020203" pitchFamily="34" charset="0"/>
                  <a:cs typeface="Segoe UI Light" panose="020B0502040204020203" pitchFamily="34" charset="0"/>
                </a:rPr>
                <a:t>PATH TO PRODUCTION IS AMBIGUOUS</a:t>
              </a:r>
              <a:br>
                <a:rPr lang="en-US" sz="1836" b="1" dirty="0">
                  <a:gradFill>
                    <a:gsLst>
                      <a:gs pos="0">
                        <a:srgbClr val="68217A"/>
                      </a:gs>
                      <a:gs pos="100000">
                        <a:srgbClr val="68217A"/>
                      </a:gs>
                    </a:gsLst>
                    <a:lin ang="5400000" scaled="0"/>
                  </a:gradFill>
                  <a:latin typeface="Segoe UI Light" panose="020B0502040204020203" pitchFamily="34" charset="0"/>
                  <a:cs typeface="Segoe UI Light" panose="020B0502040204020203" pitchFamily="34" charset="0"/>
                </a:rPr>
              </a:br>
              <a:r>
                <a:rPr lang="en-US" sz="1836" dirty="0">
                  <a:gradFill>
                    <a:gsLst>
                      <a:gs pos="0">
                        <a:srgbClr val="505050"/>
                      </a:gs>
                      <a:gs pos="100000">
                        <a:srgbClr val="505050"/>
                      </a:gs>
                    </a:gsLst>
                    <a:lin ang="5400000" scaled="0"/>
                  </a:gradFill>
                  <a:latin typeface="Segoe UI Light" panose="020B0502040204020203" pitchFamily="34" charset="0"/>
                  <a:cs typeface="Segoe UI Light" panose="020B0502040204020203" pitchFamily="34" charset="0"/>
                </a:rPr>
                <a:t>Not always clear to go from concept to production. </a:t>
              </a:r>
            </a:p>
          </p:txBody>
        </p:sp>
        <p:sp>
          <p:nvSpPr>
            <p:cNvPr id="19" name="Oval 18"/>
            <p:cNvSpPr/>
            <p:nvPr/>
          </p:nvSpPr>
          <p:spPr bwMode="auto">
            <a:xfrm>
              <a:off x="4131563" y="423449"/>
              <a:ext cx="1016237" cy="1016237"/>
            </a:xfrm>
            <a:prstGeom prst="ellipse">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1" name="Group 20"/>
            <p:cNvGrpSpPr/>
            <p:nvPr/>
          </p:nvGrpSpPr>
          <p:grpSpPr>
            <a:xfrm>
              <a:off x="4131563" y="4175984"/>
              <a:ext cx="1016237" cy="1016237"/>
              <a:chOff x="3409613" y="4239780"/>
              <a:chExt cx="1016237" cy="1016237"/>
            </a:xfrm>
          </p:grpSpPr>
          <p:sp>
            <p:nvSpPr>
              <p:cNvPr id="22" name="Oval 21"/>
              <p:cNvSpPr/>
              <p:nvPr/>
            </p:nvSpPr>
            <p:spPr bwMode="auto">
              <a:xfrm>
                <a:off x="3409613" y="4239780"/>
                <a:ext cx="1016237" cy="1016237"/>
              </a:xfrm>
              <a:prstGeom prst="ellipse">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3" name="Group 22"/>
              <p:cNvGrpSpPr>
                <a:grpSpLocks noChangeAspect="1"/>
              </p:cNvGrpSpPr>
              <p:nvPr/>
            </p:nvGrpSpPr>
            <p:grpSpPr bwMode="auto">
              <a:xfrm>
                <a:off x="3620232" y="4465127"/>
                <a:ext cx="594998" cy="565542"/>
                <a:chOff x="3711" y="2011"/>
                <a:chExt cx="404" cy="384"/>
              </a:xfrm>
            </p:grpSpPr>
            <p:sp>
              <p:nvSpPr>
                <p:cNvPr id="24" name="Line 9"/>
                <p:cNvSpPr>
                  <a:spLocks noChangeShapeType="1"/>
                </p:cNvSpPr>
                <p:nvPr/>
              </p:nvSpPr>
              <p:spPr bwMode="auto">
                <a:xfrm>
                  <a:off x="3711" y="2136"/>
                  <a:ext cx="55" cy="55"/>
                </a:xfrm>
                <a:prstGeom prst="line">
                  <a:avLst/>
                </a:prstGeom>
                <a:noFill/>
                <a:ln w="30163"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25" name="Line 10"/>
                <p:cNvSpPr>
                  <a:spLocks noChangeShapeType="1"/>
                </p:cNvSpPr>
                <p:nvPr/>
              </p:nvSpPr>
              <p:spPr bwMode="auto">
                <a:xfrm flipH="1">
                  <a:off x="3711" y="2136"/>
                  <a:ext cx="55" cy="55"/>
                </a:xfrm>
                <a:prstGeom prst="line">
                  <a:avLst/>
                </a:prstGeom>
                <a:noFill/>
                <a:ln w="30163"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26" name="Line 11"/>
                <p:cNvSpPr>
                  <a:spLocks noChangeShapeType="1"/>
                </p:cNvSpPr>
                <p:nvPr/>
              </p:nvSpPr>
              <p:spPr bwMode="auto">
                <a:xfrm>
                  <a:off x="3803" y="2136"/>
                  <a:ext cx="55" cy="55"/>
                </a:xfrm>
                <a:prstGeom prst="line">
                  <a:avLst/>
                </a:prstGeom>
                <a:noFill/>
                <a:ln w="30163"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27" name="Line 12"/>
                <p:cNvSpPr>
                  <a:spLocks noChangeShapeType="1"/>
                </p:cNvSpPr>
                <p:nvPr/>
              </p:nvSpPr>
              <p:spPr bwMode="auto">
                <a:xfrm flipH="1">
                  <a:off x="3803" y="2136"/>
                  <a:ext cx="55" cy="55"/>
                </a:xfrm>
                <a:prstGeom prst="line">
                  <a:avLst/>
                </a:prstGeom>
                <a:noFill/>
                <a:ln w="30163"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28" name="Line 13"/>
                <p:cNvSpPr>
                  <a:spLocks noChangeShapeType="1"/>
                </p:cNvSpPr>
                <p:nvPr/>
              </p:nvSpPr>
              <p:spPr bwMode="auto">
                <a:xfrm>
                  <a:off x="3985" y="2136"/>
                  <a:ext cx="56" cy="55"/>
                </a:xfrm>
                <a:prstGeom prst="line">
                  <a:avLst/>
                </a:prstGeom>
                <a:noFill/>
                <a:ln w="30163"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29" name="Line 14"/>
                <p:cNvSpPr>
                  <a:spLocks noChangeShapeType="1"/>
                </p:cNvSpPr>
                <p:nvPr/>
              </p:nvSpPr>
              <p:spPr bwMode="auto">
                <a:xfrm flipH="1">
                  <a:off x="3985" y="2136"/>
                  <a:ext cx="56" cy="55"/>
                </a:xfrm>
                <a:prstGeom prst="line">
                  <a:avLst/>
                </a:prstGeom>
                <a:noFill/>
                <a:ln w="30163"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0" name="Freeform 15"/>
                <p:cNvSpPr>
                  <a:spLocks/>
                </p:cNvSpPr>
                <p:nvPr/>
              </p:nvSpPr>
              <p:spPr bwMode="auto">
                <a:xfrm>
                  <a:off x="4075" y="2164"/>
                  <a:ext cx="40" cy="41"/>
                </a:xfrm>
                <a:custGeom>
                  <a:avLst/>
                  <a:gdLst>
                    <a:gd name="T0" fmla="*/ 0 w 40"/>
                    <a:gd name="T1" fmla="*/ 41 h 41"/>
                    <a:gd name="T2" fmla="*/ 2 w 40"/>
                    <a:gd name="T3" fmla="*/ 0 h 41"/>
                    <a:gd name="T4" fmla="*/ 40 w 40"/>
                    <a:gd name="T5" fmla="*/ 3 h 41"/>
                  </a:gdLst>
                  <a:ahLst/>
                  <a:cxnLst>
                    <a:cxn ang="0">
                      <a:pos x="T0" y="T1"/>
                    </a:cxn>
                    <a:cxn ang="0">
                      <a:pos x="T2" y="T3"/>
                    </a:cxn>
                    <a:cxn ang="0">
                      <a:pos x="T4" y="T5"/>
                    </a:cxn>
                  </a:cxnLst>
                  <a:rect l="0" t="0" r="r" b="b"/>
                  <a:pathLst>
                    <a:path w="40" h="41">
                      <a:moveTo>
                        <a:pt x="0" y="41"/>
                      </a:moveTo>
                      <a:lnTo>
                        <a:pt x="2" y="0"/>
                      </a:lnTo>
                      <a:lnTo>
                        <a:pt x="40" y="3"/>
                      </a:lnTo>
                    </a:path>
                  </a:pathLst>
                </a:custGeom>
                <a:noFill/>
                <a:ln w="30163"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1" name="Freeform 16"/>
                <p:cNvSpPr>
                  <a:spLocks/>
                </p:cNvSpPr>
                <p:nvPr/>
              </p:nvSpPr>
              <p:spPr bwMode="auto">
                <a:xfrm>
                  <a:off x="3836" y="2011"/>
                  <a:ext cx="39" cy="43"/>
                </a:xfrm>
                <a:custGeom>
                  <a:avLst/>
                  <a:gdLst>
                    <a:gd name="T0" fmla="*/ 3 w 39"/>
                    <a:gd name="T1" fmla="*/ 43 h 43"/>
                    <a:gd name="T2" fmla="*/ 0 w 39"/>
                    <a:gd name="T3" fmla="*/ 2 h 43"/>
                    <a:gd name="T4" fmla="*/ 39 w 39"/>
                    <a:gd name="T5" fmla="*/ 0 h 43"/>
                  </a:gdLst>
                  <a:ahLst/>
                  <a:cxnLst>
                    <a:cxn ang="0">
                      <a:pos x="T0" y="T1"/>
                    </a:cxn>
                    <a:cxn ang="0">
                      <a:pos x="T2" y="T3"/>
                    </a:cxn>
                    <a:cxn ang="0">
                      <a:pos x="T4" y="T5"/>
                    </a:cxn>
                  </a:cxnLst>
                  <a:rect l="0" t="0" r="r" b="b"/>
                  <a:pathLst>
                    <a:path w="39" h="43">
                      <a:moveTo>
                        <a:pt x="3" y="43"/>
                      </a:moveTo>
                      <a:lnTo>
                        <a:pt x="0" y="2"/>
                      </a:lnTo>
                      <a:lnTo>
                        <a:pt x="39" y="0"/>
                      </a:lnTo>
                    </a:path>
                  </a:pathLst>
                </a:custGeom>
                <a:noFill/>
                <a:ln w="30163"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2" name="Oval 17"/>
                <p:cNvSpPr>
                  <a:spLocks noChangeArrowheads="1"/>
                </p:cNvSpPr>
                <p:nvPr/>
              </p:nvSpPr>
              <p:spPr bwMode="auto">
                <a:xfrm>
                  <a:off x="3783" y="2292"/>
                  <a:ext cx="56" cy="55"/>
                </a:xfrm>
                <a:prstGeom prst="ellipse">
                  <a:avLst/>
                </a:prstGeom>
                <a:noFill/>
                <a:ln w="30163"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3" name="Oval 18"/>
                <p:cNvSpPr>
                  <a:spLocks noChangeArrowheads="1"/>
                </p:cNvSpPr>
                <p:nvPr/>
              </p:nvSpPr>
              <p:spPr bwMode="auto">
                <a:xfrm>
                  <a:off x="3892" y="2340"/>
                  <a:ext cx="55" cy="55"/>
                </a:xfrm>
                <a:prstGeom prst="ellipse">
                  <a:avLst/>
                </a:prstGeom>
                <a:noFill/>
                <a:ln w="30163"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4" name="Oval 19"/>
                <p:cNvSpPr>
                  <a:spLocks noChangeArrowheads="1"/>
                </p:cNvSpPr>
                <p:nvPr/>
              </p:nvSpPr>
              <p:spPr bwMode="auto">
                <a:xfrm>
                  <a:off x="3985" y="2268"/>
                  <a:ext cx="56" cy="55"/>
                </a:xfrm>
                <a:prstGeom prst="ellipse">
                  <a:avLst/>
                </a:prstGeom>
                <a:noFill/>
                <a:ln w="30163"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5" name="Line 20"/>
                <p:cNvSpPr>
                  <a:spLocks noChangeShapeType="1"/>
                </p:cNvSpPr>
                <p:nvPr/>
              </p:nvSpPr>
              <p:spPr bwMode="auto">
                <a:xfrm flipV="1">
                  <a:off x="3742" y="2227"/>
                  <a:ext cx="51" cy="24"/>
                </a:xfrm>
                <a:prstGeom prst="line">
                  <a:avLst/>
                </a:prstGeom>
                <a:noFill/>
                <a:ln w="30163"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6" name="Line 21"/>
                <p:cNvSpPr>
                  <a:spLocks noChangeShapeType="1"/>
                </p:cNvSpPr>
                <p:nvPr/>
              </p:nvSpPr>
              <p:spPr bwMode="auto">
                <a:xfrm>
                  <a:off x="3769" y="2239"/>
                  <a:ext cx="29" cy="65"/>
                </a:xfrm>
                <a:prstGeom prst="line">
                  <a:avLst/>
                </a:prstGeom>
                <a:noFill/>
                <a:ln w="30163"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7" name="Freeform 22"/>
                <p:cNvSpPr>
                  <a:spLocks/>
                </p:cNvSpPr>
                <p:nvPr/>
              </p:nvSpPr>
              <p:spPr bwMode="auto">
                <a:xfrm>
                  <a:off x="4038" y="2174"/>
                  <a:ext cx="77" cy="111"/>
                </a:xfrm>
                <a:custGeom>
                  <a:avLst/>
                  <a:gdLst>
                    <a:gd name="T0" fmla="*/ 41 w 77"/>
                    <a:gd name="T1" fmla="*/ 0 h 111"/>
                    <a:gd name="T2" fmla="*/ 77 w 77"/>
                    <a:gd name="T3" fmla="*/ 34 h 111"/>
                    <a:gd name="T4" fmla="*/ 0 w 77"/>
                    <a:gd name="T5" fmla="*/ 111 h 111"/>
                  </a:gdLst>
                  <a:ahLst/>
                  <a:cxnLst>
                    <a:cxn ang="0">
                      <a:pos x="T0" y="T1"/>
                    </a:cxn>
                    <a:cxn ang="0">
                      <a:pos x="T2" y="T3"/>
                    </a:cxn>
                    <a:cxn ang="0">
                      <a:pos x="T4" y="T5"/>
                    </a:cxn>
                  </a:cxnLst>
                  <a:rect l="0" t="0" r="r" b="b"/>
                  <a:pathLst>
                    <a:path w="77" h="111">
                      <a:moveTo>
                        <a:pt x="41" y="0"/>
                      </a:moveTo>
                      <a:lnTo>
                        <a:pt x="77" y="34"/>
                      </a:lnTo>
                      <a:lnTo>
                        <a:pt x="0" y="111"/>
                      </a:lnTo>
                    </a:path>
                  </a:pathLst>
                </a:custGeom>
                <a:noFill/>
                <a:ln w="30163"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8" name="Freeform 23"/>
                <p:cNvSpPr>
                  <a:spLocks/>
                </p:cNvSpPr>
                <p:nvPr/>
              </p:nvSpPr>
              <p:spPr bwMode="auto">
                <a:xfrm>
                  <a:off x="3843" y="2023"/>
                  <a:ext cx="128" cy="317"/>
                </a:xfrm>
                <a:custGeom>
                  <a:avLst/>
                  <a:gdLst>
                    <a:gd name="T0" fmla="*/ 33 w 53"/>
                    <a:gd name="T1" fmla="*/ 132 h 132"/>
                    <a:gd name="T2" fmla="*/ 0 w 53"/>
                    <a:gd name="T3" fmla="*/ 0 h 132"/>
                  </a:gdLst>
                  <a:ahLst/>
                  <a:cxnLst>
                    <a:cxn ang="0">
                      <a:pos x="T0" y="T1"/>
                    </a:cxn>
                    <a:cxn ang="0">
                      <a:pos x="T2" y="T3"/>
                    </a:cxn>
                  </a:cxnLst>
                  <a:rect l="0" t="0" r="r" b="b"/>
                  <a:pathLst>
                    <a:path w="53" h="132">
                      <a:moveTo>
                        <a:pt x="33" y="132"/>
                      </a:moveTo>
                      <a:cubicBezTo>
                        <a:pt x="33" y="132"/>
                        <a:pt x="53" y="33"/>
                        <a:pt x="0" y="0"/>
                      </a:cubicBezTo>
                    </a:path>
                  </a:pathLst>
                </a:custGeom>
                <a:noFill/>
                <a:ln w="30163"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grpSp>
        </p:grpSp>
        <p:grpSp>
          <p:nvGrpSpPr>
            <p:cNvPr id="39" name="Group 38"/>
            <p:cNvGrpSpPr/>
            <p:nvPr/>
          </p:nvGrpSpPr>
          <p:grpSpPr>
            <a:xfrm>
              <a:off x="4131563" y="2925139"/>
              <a:ext cx="1016237" cy="1016237"/>
              <a:chOff x="3409613" y="2988935"/>
              <a:chExt cx="1016237" cy="1016237"/>
            </a:xfrm>
          </p:grpSpPr>
          <p:sp>
            <p:nvSpPr>
              <p:cNvPr id="40" name="Oval 39"/>
              <p:cNvSpPr/>
              <p:nvPr/>
            </p:nvSpPr>
            <p:spPr bwMode="auto">
              <a:xfrm>
                <a:off x="3409613" y="2988935"/>
                <a:ext cx="1016237" cy="1016237"/>
              </a:xfrm>
              <a:prstGeom prst="ellipse">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2" name="AutoShape 25"/>
              <p:cNvSpPr>
                <a:spLocks noChangeAspect="1" noChangeArrowheads="1" noTextEdit="1"/>
              </p:cNvSpPr>
              <p:nvPr/>
            </p:nvSpPr>
            <p:spPr bwMode="auto">
              <a:xfrm>
                <a:off x="3680238" y="3259560"/>
                <a:ext cx="474987" cy="474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grpSp>
        <p:sp>
          <p:nvSpPr>
            <p:cNvPr id="45" name="Oval 44"/>
            <p:cNvSpPr/>
            <p:nvPr/>
          </p:nvSpPr>
          <p:spPr bwMode="auto">
            <a:xfrm>
              <a:off x="4131563" y="1674294"/>
              <a:ext cx="1016237" cy="1016237"/>
            </a:xfrm>
            <a:prstGeom prst="ellipse">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7172" name="Picture 4" descr="Image result for megaphone icon"/>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34380" y="599334"/>
              <a:ext cx="710749" cy="710749"/>
            </a:xfrm>
            <a:prstGeom prst="rect">
              <a:avLst/>
            </a:prstGeom>
            <a:noFill/>
            <a:extLst>
              <a:ext uri="{909E8E84-426E-40DD-AFC4-6F175D3DCCD1}">
                <a14:hiddenFill xmlns:a14="http://schemas.microsoft.com/office/drawing/2010/main">
                  <a:solidFill>
                    <a:srgbClr val="FFFFFF"/>
                  </a:solidFill>
                </a14:hiddenFill>
              </a:ext>
            </a:extLst>
          </p:spPr>
        </p:pic>
      </p:grpSp>
      <p:pic>
        <p:nvPicPr>
          <p:cNvPr id="7174" name="Picture 6" descr="Image result for baby icon"/>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43945" y="2776444"/>
            <a:ext cx="649989" cy="649989"/>
          </a:xfrm>
          <a:prstGeom prst="rect">
            <a:avLst/>
          </a:prstGeom>
          <a:noFill/>
          <a:extLst>
            <a:ext uri="{909E8E84-426E-40DD-AFC4-6F175D3DCCD1}">
              <a14:hiddenFill xmlns:a14="http://schemas.microsoft.com/office/drawing/2010/main">
                <a:solidFill>
                  <a:srgbClr val="FFFFFF"/>
                </a:solidFill>
              </a14:hiddenFill>
            </a:ext>
          </a:extLst>
        </p:spPr>
      </p:pic>
      <p:pic>
        <p:nvPicPr>
          <p:cNvPr id="7178" name="Picture 10" descr="Image result for enterprise icon"/>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347555" y="4018054"/>
            <a:ext cx="646379" cy="6463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48549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2"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p:cNvSpPr txBox="1">
            <a:spLocks/>
          </p:cNvSpPr>
          <p:nvPr/>
        </p:nvSpPr>
        <p:spPr>
          <a:xfrm>
            <a:off x="378665" y="-117593"/>
            <a:ext cx="11682617" cy="1061233"/>
          </a:xfrm>
          <a:prstGeom prst="rect">
            <a:avLst/>
          </a:prstGeom>
        </p:spPr>
        <p:txBody>
          <a:bodyPr vert="horz" lIns="93260" tIns="46630" rIns="93260" bIns="4663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defRPr/>
            </a:pPr>
            <a:r>
              <a:rPr lang="en-US" sz="4488" kern="800" dirty="0">
                <a:solidFill>
                  <a:srgbClr val="0072C6"/>
                </a:solidFill>
                <a:latin typeface="Segoe UI Light" panose="020B0502040204020203" pitchFamily="34" charset="0"/>
                <a:cs typeface="Segoe UI Light"/>
              </a:rPr>
              <a:t>What do Blockchain Architectures look like?</a:t>
            </a:r>
          </a:p>
        </p:txBody>
      </p:sp>
      <p:grpSp>
        <p:nvGrpSpPr>
          <p:cNvPr id="4" name="Group 3"/>
          <p:cNvGrpSpPr/>
          <p:nvPr/>
        </p:nvGrpSpPr>
        <p:grpSpPr>
          <a:xfrm>
            <a:off x="57747" y="1026906"/>
            <a:ext cx="12328560" cy="5694662"/>
            <a:chOff x="136578" y="895350"/>
            <a:chExt cx="8899072" cy="4215785"/>
          </a:xfrm>
        </p:grpSpPr>
        <p:sp>
          <p:nvSpPr>
            <p:cNvPr id="126" name="Rectangle 125"/>
            <p:cNvSpPr/>
            <p:nvPr/>
          </p:nvSpPr>
          <p:spPr bwMode="auto">
            <a:xfrm>
              <a:off x="1608881" y="4189486"/>
              <a:ext cx="1338243" cy="874795"/>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9" tIns="109703" rIns="137129" bIns="109703" numCol="1" spcCol="0" rtlCol="0" fromWordArt="0" anchor="t" anchorCtr="0" forceAA="0" compatLnSpc="1">
              <a:prstTxWarp prst="textNoShape">
                <a:avLst/>
              </a:prstTxWarp>
              <a:noAutofit/>
            </a:bodyPr>
            <a:lstStyle/>
            <a:p>
              <a:pPr algn="ctr" defTabSz="699134" fontAlgn="base">
                <a:lnSpc>
                  <a:spcPct val="90000"/>
                </a:lnSpc>
                <a:spcBef>
                  <a:spcPct val="0"/>
                </a:spcBef>
                <a:spcAft>
                  <a:spcPct val="0"/>
                </a:spcAft>
                <a:defRPr/>
              </a:pPr>
              <a:endParaRPr lang="en-US" sz="1836" dirty="0">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127" name="Rectangle 126"/>
            <p:cNvSpPr/>
            <p:nvPr/>
          </p:nvSpPr>
          <p:spPr bwMode="auto">
            <a:xfrm>
              <a:off x="136578" y="1409691"/>
              <a:ext cx="1338244" cy="2366011"/>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9" tIns="109703" rIns="137129" bIns="109703" numCol="1" spcCol="0" rtlCol="0" fromWordArt="0" anchor="t" anchorCtr="0" forceAA="0" compatLnSpc="1">
              <a:prstTxWarp prst="textNoShape">
                <a:avLst/>
              </a:prstTxWarp>
              <a:noAutofit/>
            </a:bodyPr>
            <a:lstStyle/>
            <a:p>
              <a:pPr algn="ctr" defTabSz="699134" fontAlgn="base">
                <a:lnSpc>
                  <a:spcPct val="90000"/>
                </a:lnSpc>
                <a:spcBef>
                  <a:spcPct val="0"/>
                </a:spcBef>
                <a:spcAft>
                  <a:spcPct val="0"/>
                </a:spcAft>
                <a:defRPr/>
              </a:pPr>
              <a:endParaRPr lang="en-US" sz="1836" dirty="0">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128" name="Rectangle 127"/>
            <p:cNvSpPr/>
            <p:nvPr/>
          </p:nvSpPr>
          <p:spPr bwMode="auto">
            <a:xfrm>
              <a:off x="1608880" y="1409691"/>
              <a:ext cx="1338244" cy="2366011"/>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9" tIns="109703" rIns="137129" bIns="109703" numCol="1" spcCol="0" rtlCol="0" fromWordArt="0" anchor="t" anchorCtr="0" forceAA="0" compatLnSpc="1">
              <a:prstTxWarp prst="textNoShape">
                <a:avLst/>
              </a:prstTxWarp>
              <a:noAutofit/>
            </a:bodyPr>
            <a:lstStyle/>
            <a:p>
              <a:pPr algn="ctr" defTabSz="699134" fontAlgn="base">
                <a:lnSpc>
                  <a:spcPct val="90000"/>
                </a:lnSpc>
                <a:spcBef>
                  <a:spcPct val="0"/>
                </a:spcBef>
                <a:spcAft>
                  <a:spcPct val="0"/>
                </a:spcAft>
                <a:defRPr/>
              </a:pPr>
              <a:endParaRPr lang="en-US" sz="1836" dirty="0">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129" name="Rectangle 128"/>
            <p:cNvSpPr/>
            <p:nvPr/>
          </p:nvSpPr>
          <p:spPr bwMode="auto">
            <a:xfrm>
              <a:off x="3081182" y="1409691"/>
              <a:ext cx="1338244" cy="2366011"/>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9" tIns="109703" rIns="137129" bIns="109703" numCol="1" spcCol="0" rtlCol="0" fromWordArt="0" anchor="t" anchorCtr="0" forceAA="0" compatLnSpc="1">
              <a:prstTxWarp prst="textNoShape">
                <a:avLst/>
              </a:prstTxWarp>
              <a:noAutofit/>
            </a:bodyPr>
            <a:lstStyle/>
            <a:p>
              <a:pPr algn="ctr" defTabSz="699134" fontAlgn="base">
                <a:lnSpc>
                  <a:spcPct val="90000"/>
                </a:lnSpc>
                <a:spcBef>
                  <a:spcPct val="0"/>
                </a:spcBef>
                <a:spcAft>
                  <a:spcPct val="0"/>
                </a:spcAft>
                <a:defRPr/>
              </a:pPr>
              <a:endParaRPr lang="en-US" sz="1836" dirty="0">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130" name="Rectangle 129"/>
            <p:cNvSpPr/>
            <p:nvPr/>
          </p:nvSpPr>
          <p:spPr bwMode="auto">
            <a:xfrm>
              <a:off x="4553482" y="1409691"/>
              <a:ext cx="1338244" cy="1648844"/>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9" tIns="109703" rIns="137129" bIns="109703" numCol="1" spcCol="0" rtlCol="0" fromWordArt="0" anchor="t" anchorCtr="0" forceAA="0" compatLnSpc="1">
              <a:prstTxWarp prst="textNoShape">
                <a:avLst/>
              </a:prstTxWarp>
              <a:noAutofit/>
            </a:bodyPr>
            <a:lstStyle/>
            <a:p>
              <a:pPr algn="ctr" defTabSz="699134" fontAlgn="base">
                <a:lnSpc>
                  <a:spcPct val="90000"/>
                </a:lnSpc>
                <a:spcBef>
                  <a:spcPct val="0"/>
                </a:spcBef>
                <a:spcAft>
                  <a:spcPct val="0"/>
                </a:spcAft>
                <a:defRPr/>
              </a:pPr>
              <a:endParaRPr lang="en-US" sz="1836" dirty="0">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131" name="Rectangle 130"/>
            <p:cNvSpPr/>
            <p:nvPr/>
          </p:nvSpPr>
          <p:spPr bwMode="auto">
            <a:xfrm>
              <a:off x="6021140" y="1424538"/>
              <a:ext cx="1399837" cy="3686597"/>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9" tIns="109703" rIns="137129" bIns="109703" numCol="1" spcCol="0" rtlCol="0" fromWordArt="0" anchor="t" anchorCtr="0" forceAA="0" compatLnSpc="1">
              <a:prstTxWarp prst="textNoShape">
                <a:avLst/>
              </a:prstTxWarp>
              <a:noAutofit/>
            </a:bodyPr>
            <a:lstStyle/>
            <a:p>
              <a:pPr algn="ctr" defTabSz="699134" fontAlgn="base">
                <a:lnSpc>
                  <a:spcPct val="90000"/>
                </a:lnSpc>
                <a:spcBef>
                  <a:spcPct val="0"/>
                </a:spcBef>
                <a:spcAft>
                  <a:spcPct val="0"/>
                </a:spcAft>
                <a:defRPr/>
              </a:pPr>
              <a:endParaRPr lang="en-US" sz="1836" dirty="0">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132" name="Rectangle 131"/>
            <p:cNvSpPr/>
            <p:nvPr/>
          </p:nvSpPr>
          <p:spPr bwMode="auto">
            <a:xfrm>
              <a:off x="7498084" y="1363450"/>
              <a:ext cx="1533892" cy="3732838"/>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9" tIns="109703" rIns="137129" bIns="109703" numCol="1" spcCol="0" rtlCol="0" fromWordArt="0" anchor="t" anchorCtr="0" forceAA="0" compatLnSpc="1">
              <a:prstTxWarp prst="textNoShape">
                <a:avLst/>
              </a:prstTxWarp>
              <a:noAutofit/>
            </a:bodyPr>
            <a:lstStyle/>
            <a:p>
              <a:pPr algn="ctr" defTabSz="699134" fontAlgn="base">
                <a:lnSpc>
                  <a:spcPct val="90000"/>
                </a:lnSpc>
                <a:spcBef>
                  <a:spcPct val="0"/>
                </a:spcBef>
                <a:spcAft>
                  <a:spcPct val="0"/>
                </a:spcAft>
                <a:defRPr/>
              </a:pPr>
              <a:endParaRPr lang="en-US" sz="1836" dirty="0">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133" name="Rectangle 132"/>
            <p:cNvSpPr/>
            <p:nvPr/>
          </p:nvSpPr>
          <p:spPr bwMode="auto">
            <a:xfrm>
              <a:off x="3081182" y="895350"/>
              <a:ext cx="1338245" cy="515447"/>
            </a:xfrm>
            <a:prstGeom prst="rect">
              <a:avLst/>
            </a:prstGeom>
            <a:solidFill>
              <a:srgbClr val="0273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9703" tIns="68564" rIns="109703" bIns="68564" numCol="1" spcCol="0" rtlCol="0" fromWordArt="0" anchor="t" anchorCtr="0" forceAA="0" compatLnSpc="1">
              <a:prstTxWarp prst="textNoShape">
                <a:avLst/>
              </a:prstTxWarp>
              <a:noAutofit/>
            </a:bodyPr>
            <a:lstStyle/>
            <a:p>
              <a:pPr defTabSz="699134">
                <a:lnSpc>
                  <a:spcPct val="90000"/>
                </a:lnSpc>
                <a:defRPr/>
              </a:pPr>
              <a:r>
                <a:rPr lang="en-US" sz="1632" dirty="0">
                  <a:gradFill>
                    <a:gsLst>
                      <a:gs pos="0">
                        <a:srgbClr val="FFFFFF"/>
                      </a:gs>
                      <a:gs pos="100000">
                        <a:srgbClr val="FFFFFF"/>
                      </a:gs>
                    </a:gsLst>
                    <a:lin ang="5400000" scaled="1"/>
                  </a:gradFill>
                  <a:latin typeface="Segoe UI"/>
                  <a:ea typeface="Segoe UI" pitchFamily="34" charset="0"/>
                  <a:cs typeface="Segoe UI" pitchFamily="34" charset="0"/>
                </a:rPr>
                <a:t>Ingestor </a:t>
              </a:r>
            </a:p>
            <a:p>
              <a:pPr defTabSz="699134">
                <a:lnSpc>
                  <a:spcPct val="90000"/>
                </a:lnSpc>
                <a:defRPr/>
              </a:pPr>
              <a:r>
                <a:rPr lang="en-US" sz="1632" dirty="0">
                  <a:gradFill>
                    <a:gsLst>
                      <a:gs pos="0">
                        <a:srgbClr val="FFFFFF"/>
                      </a:gs>
                      <a:gs pos="100000">
                        <a:srgbClr val="FFFFFF"/>
                      </a:gs>
                    </a:gsLst>
                    <a:lin ang="5400000" scaled="1"/>
                  </a:gradFill>
                  <a:latin typeface="Segoe UI"/>
                  <a:ea typeface="Segoe UI" pitchFamily="34" charset="0"/>
                  <a:cs typeface="Segoe UI" pitchFamily="34" charset="0"/>
                </a:rPr>
                <a:t>(broker)</a:t>
              </a:r>
            </a:p>
          </p:txBody>
        </p:sp>
        <p:sp>
          <p:nvSpPr>
            <p:cNvPr id="134" name="Right Arrow 74"/>
            <p:cNvSpPr/>
            <p:nvPr/>
          </p:nvSpPr>
          <p:spPr bwMode="auto">
            <a:xfrm>
              <a:off x="2860254" y="1056428"/>
              <a:ext cx="307796" cy="193293"/>
            </a:xfrm>
            <a:prstGeom prst="rightArrow">
              <a:avLst/>
            </a:prstGeom>
            <a:solidFill>
              <a:schemeClr val="tx1"/>
            </a:solidFill>
            <a:ln w="254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9" tIns="109703" rIns="137129" bIns="109703" numCol="1" spcCol="0" rtlCol="0" fromWordArt="0" anchor="t" anchorCtr="0" forceAA="0" compatLnSpc="1">
              <a:prstTxWarp prst="textNoShape">
                <a:avLst/>
              </a:prstTxWarp>
              <a:noAutofit/>
            </a:bodyPr>
            <a:lstStyle/>
            <a:p>
              <a:pPr algn="ctr" defTabSz="699134" fontAlgn="base">
                <a:lnSpc>
                  <a:spcPct val="90000"/>
                </a:lnSpc>
                <a:spcBef>
                  <a:spcPct val="0"/>
                </a:spcBef>
                <a:spcAft>
                  <a:spcPct val="0"/>
                </a:spcAft>
                <a:defRPr/>
              </a:pPr>
              <a:endParaRPr lang="en-US" sz="1836" dirty="0">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135" name="Rectangle 134"/>
            <p:cNvSpPr/>
            <p:nvPr/>
          </p:nvSpPr>
          <p:spPr bwMode="auto">
            <a:xfrm>
              <a:off x="1608880" y="895350"/>
              <a:ext cx="1338245" cy="515447"/>
            </a:xfrm>
            <a:prstGeom prst="rect">
              <a:avLst/>
            </a:prstGeom>
            <a:solidFill>
              <a:srgbClr val="0273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9703" tIns="68564" rIns="109703" bIns="68564" numCol="1" spcCol="0" rtlCol="0" fromWordArt="0" anchor="t" anchorCtr="0" forceAA="0" compatLnSpc="1">
              <a:prstTxWarp prst="textNoShape">
                <a:avLst/>
              </a:prstTxWarp>
              <a:noAutofit/>
            </a:bodyPr>
            <a:lstStyle/>
            <a:p>
              <a:pPr defTabSz="699134">
                <a:lnSpc>
                  <a:spcPct val="90000"/>
                </a:lnSpc>
                <a:defRPr/>
              </a:pPr>
              <a:r>
                <a:rPr lang="en-US" sz="1632" dirty="0">
                  <a:gradFill>
                    <a:gsLst>
                      <a:gs pos="0">
                        <a:srgbClr val="FFFFFF"/>
                      </a:gs>
                      <a:gs pos="100000">
                        <a:srgbClr val="FFFFFF"/>
                      </a:gs>
                    </a:gsLst>
                    <a:lin ang="5400000" scaled="1"/>
                  </a:gradFill>
                  <a:latin typeface="Segoe UI"/>
                  <a:ea typeface="Segoe UI" pitchFamily="34" charset="0"/>
                  <a:cs typeface="Segoe UI" pitchFamily="34" charset="0"/>
                </a:rPr>
                <a:t>Collection</a:t>
              </a:r>
            </a:p>
          </p:txBody>
        </p:sp>
        <p:sp>
          <p:nvSpPr>
            <p:cNvPr id="136" name="Right Arrow 76"/>
            <p:cNvSpPr/>
            <p:nvPr/>
          </p:nvSpPr>
          <p:spPr bwMode="auto">
            <a:xfrm>
              <a:off x="1387954" y="1056428"/>
              <a:ext cx="307796" cy="193293"/>
            </a:xfrm>
            <a:prstGeom prst="rightArrow">
              <a:avLst/>
            </a:prstGeom>
            <a:solidFill>
              <a:schemeClr val="tx1"/>
            </a:solidFill>
            <a:ln w="254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9" tIns="109703" rIns="137129" bIns="109703" numCol="1" spcCol="0" rtlCol="0" fromWordArt="0" anchor="t" anchorCtr="0" forceAA="0" compatLnSpc="1">
              <a:prstTxWarp prst="textNoShape">
                <a:avLst/>
              </a:prstTxWarp>
              <a:noAutofit/>
            </a:bodyPr>
            <a:lstStyle/>
            <a:p>
              <a:pPr algn="ctr" defTabSz="699134" fontAlgn="base">
                <a:lnSpc>
                  <a:spcPct val="90000"/>
                </a:lnSpc>
                <a:spcBef>
                  <a:spcPct val="0"/>
                </a:spcBef>
                <a:spcAft>
                  <a:spcPct val="0"/>
                </a:spcAft>
                <a:defRPr/>
              </a:pPr>
              <a:endParaRPr lang="en-US" sz="1836" dirty="0">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137" name="Rectangle 136"/>
            <p:cNvSpPr/>
            <p:nvPr/>
          </p:nvSpPr>
          <p:spPr bwMode="auto">
            <a:xfrm>
              <a:off x="7498086" y="895350"/>
              <a:ext cx="1533890" cy="515447"/>
            </a:xfrm>
            <a:prstGeom prst="rect">
              <a:avLst/>
            </a:prstGeom>
            <a:solidFill>
              <a:srgbClr val="0273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9703" tIns="68564" rIns="109703" bIns="68564" numCol="1" spcCol="0" rtlCol="0" fromWordArt="0" anchor="t" anchorCtr="0" forceAA="0" compatLnSpc="1">
              <a:prstTxWarp prst="textNoShape">
                <a:avLst/>
              </a:prstTxWarp>
              <a:noAutofit/>
            </a:bodyPr>
            <a:lstStyle/>
            <a:p>
              <a:pPr defTabSz="699134">
                <a:lnSpc>
                  <a:spcPct val="90000"/>
                </a:lnSpc>
                <a:defRPr/>
              </a:pPr>
              <a:r>
                <a:rPr lang="en-US" sz="1632" dirty="0">
                  <a:gradFill>
                    <a:gsLst>
                      <a:gs pos="0">
                        <a:srgbClr val="FFFFFF"/>
                      </a:gs>
                      <a:gs pos="100000">
                        <a:srgbClr val="FFFFFF"/>
                      </a:gs>
                    </a:gsLst>
                    <a:lin ang="5400000" scaled="1"/>
                  </a:gradFill>
                  <a:latin typeface="Segoe UI"/>
                  <a:ea typeface="Segoe UI" pitchFamily="34" charset="0"/>
                  <a:cs typeface="Segoe UI" pitchFamily="34" charset="0"/>
                </a:rPr>
                <a:t>Presentation Layer</a:t>
              </a:r>
            </a:p>
          </p:txBody>
        </p:sp>
        <p:sp>
          <p:nvSpPr>
            <p:cNvPr id="138" name="Rectangle 137"/>
            <p:cNvSpPr/>
            <p:nvPr/>
          </p:nvSpPr>
          <p:spPr bwMode="auto">
            <a:xfrm>
              <a:off x="136579" y="895350"/>
              <a:ext cx="1338245" cy="515447"/>
            </a:xfrm>
            <a:prstGeom prst="rect">
              <a:avLst/>
            </a:prstGeom>
            <a:solidFill>
              <a:srgbClr val="0273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9703" tIns="68564" rIns="109703" bIns="68564" numCol="1" spcCol="0" rtlCol="0" fromWordArt="0" anchor="t" anchorCtr="0" forceAA="0" compatLnSpc="1">
              <a:prstTxWarp prst="textNoShape">
                <a:avLst/>
              </a:prstTxWarp>
              <a:noAutofit/>
            </a:bodyPr>
            <a:lstStyle/>
            <a:p>
              <a:pPr defTabSz="699134">
                <a:lnSpc>
                  <a:spcPct val="90000"/>
                </a:lnSpc>
                <a:defRPr/>
              </a:pPr>
              <a:r>
                <a:rPr lang="en-US" sz="1632" dirty="0">
                  <a:gradFill>
                    <a:gsLst>
                      <a:gs pos="0">
                        <a:srgbClr val="FFFFFF"/>
                      </a:gs>
                      <a:gs pos="100000">
                        <a:srgbClr val="FFFFFF"/>
                      </a:gs>
                    </a:gsLst>
                    <a:lin ang="5400000" scaled="1"/>
                  </a:gradFill>
                  <a:latin typeface="Segoe UI"/>
                  <a:ea typeface="Segoe UI" pitchFamily="34" charset="0"/>
                  <a:cs typeface="Segoe UI" pitchFamily="34" charset="0"/>
                </a:rPr>
                <a:t>Event Producers</a:t>
              </a:r>
            </a:p>
          </p:txBody>
        </p:sp>
        <p:sp>
          <p:nvSpPr>
            <p:cNvPr id="139" name="Rectangle 138"/>
            <p:cNvSpPr/>
            <p:nvPr/>
          </p:nvSpPr>
          <p:spPr bwMode="auto">
            <a:xfrm>
              <a:off x="4553482" y="895350"/>
              <a:ext cx="1338245" cy="515447"/>
            </a:xfrm>
            <a:prstGeom prst="rect">
              <a:avLst/>
            </a:prstGeom>
            <a:solidFill>
              <a:srgbClr val="0273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9703" tIns="68564" rIns="109703" bIns="68564" numCol="1" spcCol="0" rtlCol="0" fromWordArt="0" anchor="t" anchorCtr="0" forceAA="0" compatLnSpc="1">
              <a:prstTxWarp prst="textNoShape">
                <a:avLst/>
              </a:prstTxWarp>
              <a:noAutofit/>
            </a:bodyPr>
            <a:lstStyle/>
            <a:p>
              <a:pPr defTabSz="699134">
                <a:lnSpc>
                  <a:spcPct val="90000"/>
                </a:lnSpc>
                <a:defRPr/>
              </a:pPr>
              <a:r>
                <a:rPr lang="en-US" sz="1632" dirty="0">
                  <a:gradFill>
                    <a:gsLst>
                      <a:gs pos="0">
                        <a:srgbClr val="FFFFFF"/>
                      </a:gs>
                      <a:gs pos="100000">
                        <a:srgbClr val="FFFFFF"/>
                      </a:gs>
                    </a:gsLst>
                    <a:lin ang="5400000" scaled="1"/>
                  </a:gradFill>
                  <a:latin typeface="Segoe UI"/>
                  <a:ea typeface="Segoe UI" pitchFamily="34" charset="0"/>
                  <a:cs typeface="Segoe UI" pitchFamily="34" charset="0"/>
                </a:rPr>
                <a:t>Transformation</a:t>
              </a:r>
            </a:p>
          </p:txBody>
        </p:sp>
        <p:sp>
          <p:nvSpPr>
            <p:cNvPr id="140" name="Rectangle 139"/>
            <p:cNvSpPr/>
            <p:nvPr/>
          </p:nvSpPr>
          <p:spPr bwMode="auto">
            <a:xfrm>
              <a:off x="6025782" y="895350"/>
              <a:ext cx="1399837" cy="515447"/>
            </a:xfrm>
            <a:prstGeom prst="rect">
              <a:avLst/>
            </a:prstGeom>
            <a:solidFill>
              <a:srgbClr val="0273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9703" tIns="68564" rIns="109703" bIns="68564" numCol="1" spcCol="0" rtlCol="0" fromWordArt="0" anchor="t" anchorCtr="0" forceAA="0" compatLnSpc="1">
              <a:prstTxWarp prst="textNoShape">
                <a:avLst/>
              </a:prstTxWarp>
              <a:noAutofit/>
            </a:bodyPr>
            <a:lstStyle/>
            <a:p>
              <a:pPr defTabSz="699134">
                <a:lnSpc>
                  <a:spcPct val="90000"/>
                </a:lnSpc>
                <a:defRPr/>
              </a:pPr>
              <a:r>
                <a:rPr lang="en-US" sz="1632" dirty="0">
                  <a:gradFill>
                    <a:gsLst>
                      <a:gs pos="0">
                        <a:srgbClr val="FFFFFF"/>
                      </a:gs>
                      <a:gs pos="100000">
                        <a:srgbClr val="FFFFFF"/>
                      </a:gs>
                    </a:gsLst>
                    <a:lin ang="5400000" scaled="1"/>
                  </a:gradFill>
                  <a:latin typeface="Segoe UI"/>
                  <a:ea typeface="Segoe UI" pitchFamily="34" charset="0"/>
                  <a:cs typeface="Segoe UI" pitchFamily="34" charset="0"/>
                </a:rPr>
                <a:t>Long-term storage</a:t>
              </a:r>
            </a:p>
          </p:txBody>
        </p:sp>
        <p:sp>
          <p:nvSpPr>
            <p:cNvPr id="141" name="Left-Right Arrow 82"/>
            <p:cNvSpPr/>
            <p:nvPr/>
          </p:nvSpPr>
          <p:spPr bwMode="auto">
            <a:xfrm>
              <a:off x="4332556" y="1056428"/>
              <a:ext cx="307796" cy="193293"/>
            </a:xfrm>
            <a:prstGeom prst="leftRightArrow">
              <a:avLst/>
            </a:prstGeom>
            <a:solidFill>
              <a:schemeClr val="tx1"/>
            </a:solidFill>
            <a:ln w="254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9" tIns="109703" rIns="137129" bIns="109703" numCol="1" spcCol="0" rtlCol="0" fromWordArt="0" anchor="t" anchorCtr="0" forceAA="0" compatLnSpc="1">
              <a:prstTxWarp prst="textNoShape">
                <a:avLst/>
              </a:prstTxWarp>
              <a:noAutofit/>
            </a:bodyPr>
            <a:lstStyle/>
            <a:p>
              <a:pPr algn="ctr" defTabSz="699134" fontAlgn="base">
                <a:lnSpc>
                  <a:spcPct val="90000"/>
                </a:lnSpc>
                <a:spcBef>
                  <a:spcPct val="0"/>
                </a:spcBef>
                <a:spcAft>
                  <a:spcPct val="0"/>
                </a:spcAft>
                <a:defRPr/>
              </a:pPr>
              <a:endParaRPr lang="en-US" sz="1836" dirty="0">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142" name="Left-Right Arrow 83"/>
            <p:cNvSpPr/>
            <p:nvPr/>
          </p:nvSpPr>
          <p:spPr bwMode="auto">
            <a:xfrm>
              <a:off x="5804856" y="1056428"/>
              <a:ext cx="307796" cy="193293"/>
            </a:xfrm>
            <a:prstGeom prst="leftRightArrow">
              <a:avLst/>
            </a:prstGeom>
            <a:solidFill>
              <a:schemeClr val="tx1"/>
            </a:solidFill>
            <a:ln w="254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9" tIns="109703" rIns="137129" bIns="109703" numCol="1" spcCol="0" rtlCol="0" fromWordArt="0" anchor="t" anchorCtr="0" forceAA="0" compatLnSpc="1">
              <a:prstTxWarp prst="textNoShape">
                <a:avLst/>
              </a:prstTxWarp>
              <a:noAutofit/>
            </a:bodyPr>
            <a:lstStyle/>
            <a:p>
              <a:pPr algn="ctr" defTabSz="699134" fontAlgn="base">
                <a:lnSpc>
                  <a:spcPct val="90000"/>
                </a:lnSpc>
                <a:spcBef>
                  <a:spcPct val="0"/>
                </a:spcBef>
                <a:spcAft>
                  <a:spcPct val="0"/>
                </a:spcAft>
                <a:defRPr/>
              </a:pPr>
              <a:endParaRPr lang="en-US" sz="1836" dirty="0">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143" name="Oval 142"/>
            <p:cNvSpPr/>
            <p:nvPr/>
          </p:nvSpPr>
          <p:spPr bwMode="auto">
            <a:xfrm>
              <a:off x="3281483" y="2338816"/>
              <a:ext cx="1092386" cy="1083220"/>
            </a:xfrm>
            <a:prstGeom prst="ellipse">
              <a:avLst/>
            </a:prstGeom>
            <a:solidFill>
              <a:srgbClr val="0273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4282" rIns="0" bIns="0" numCol="1" spcCol="0" rtlCol="0" fromWordArt="0" anchor="t" anchorCtr="0" forceAA="0" compatLnSpc="1">
              <a:prstTxWarp prst="textNoShape">
                <a:avLst/>
              </a:prstTxWarp>
              <a:noAutofit/>
            </a:bodyPr>
            <a:lstStyle/>
            <a:p>
              <a:pPr algn="ctr" defTabSz="699134" fontAlgn="base">
                <a:lnSpc>
                  <a:spcPct val="90000"/>
                </a:lnSpc>
                <a:spcBef>
                  <a:spcPct val="0"/>
                </a:spcBef>
                <a:spcAft>
                  <a:spcPct val="0"/>
                </a:spcAft>
                <a:defRPr/>
              </a:pPr>
              <a:r>
                <a:rPr lang="en-US" sz="1428" dirty="0">
                  <a:gradFill>
                    <a:gsLst>
                      <a:gs pos="0">
                        <a:srgbClr val="FFFFFF"/>
                      </a:gs>
                      <a:gs pos="100000">
                        <a:srgbClr val="FFFFFF"/>
                      </a:gs>
                    </a:gsLst>
                    <a:lin ang="5400000" scaled="1"/>
                  </a:gradFill>
                  <a:latin typeface="Segoe UI"/>
                  <a:ea typeface="Segoe UI" pitchFamily="34" charset="0"/>
                  <a:cs typeface="Segoe UI" pitchFamily="34" charset="0"/>
                </a:rPr>
                <a:t>Event Hubs</a:t>
              </a:r>
            </a:p>
          </p:txBody>
        </p:sp>
        <p:sp>
          <p:nvSpPr>
            <p:cNvPr id="144" name="TextBox 143"/>
            <p:cNvSpPr txBox="1"/>
            <p:nvPr/>
          </p:nvSpPr>
          <p:spPr>
            <a:xfrm>
              <a:off x="4589715" y="2255759"/>
              <a:ext cx="503913" cy="234708"/>
            </a:xfrm>
            <a:prstGeom prst="rect">
              <a:avLst/>
            </a:prstGeom>
            <a:noFill/>
          </p:spPr>
          <p:txBody>
            <a:bodyPr wrap="none" lIns="0" tIns="0" rIns="0" bIns="0" rtlCol="0">
              <a:spAutoFit/>
            </a:bodyPr>
            <a:lstStyle/>
            <a:p>
              <a:pPr defTabSz="932563">
                <a:lnSpc>
                  <a:spcPct val="90000"/>
                </a:lnSpc>
                <a:spcAft>
                  <a:spcPts val="450"/>
                </a:spcAft>
                <a:defRPr/>
              </a:pPr>
              <a:r>
                <a:rPr lang="en-US" sz="1122" dirty="0">
                  <a:solidFill>
                    <a:srgbClr val="0273C7"/>
                  </a:solidFill>
                  <a:latin typeface="Segoe UI"/>
                </a:rPr>
                <a:t>Stream </a:t>
              </a:r>
              <a:br>
                <a:rPr lang="en-US" sz="1122" dirty="0">
                  <a:solidFill>
                    <a:srgbClr val="0273C7"/>
                  </a:solidFill>
                  <a:latin typeface="Segoe UI"/>
                </a:rPr>
              </a:br>
              <a:r>
                <a:rPr lang="en-US" sz="1122" dirty="0">
                  <a:solidFill>
                    <a:srgbClr val="0273C7"/>
                  </a:solidFill>
                  <a:latin typeface="Segoe UI"/>
                </a:rPr>
                <a:t>processing</a:t>
              </a:r>
            </a:p>
          </p:txBody>
        </p:sp>
        <p:grpSp>
          <p:nvGrpSpPr>
            <p:cNvPr id="145" name="Group 144"/>
            <p:cNvGrpSpPr/>
            <p:nvPr/>
          </p:nvGrpSpPr>
          <p:grpSpPr>
            <a:xfrm>
              <a:off x="1822904" y="2501698"/>
              <a:ext cx="869859" cy="844124"/>
              <a:chOff x="2579112" y="3492574"/>
              <a:chExt cx="1188720" cy="1197977"/>
            </a:xfrm>
          </p:grpSpPr>
          <p:sp>
            <p:nvSpPr>
              <p:cNvPr id="146" name="TextBox 145"/>
              <p:cNvSpPr txBox="1"/>
              <p:nvPr/>
            </p:nvSpPr>
            <p:spPr>
              <a:xfrm>
                <a:off x="2640547" y="4288746"/>
                <a:ext cx="1094289" cy="401805"/>
              </a:xfrm>
              <a:prstGeom prst="rect">
                <a:avLst/>
              </a:prstGeom>
              <a:noFill/>
            </p:spPr>
            <p:txBody>
              <a:bodyPr wrap="square" lIns="0" tIns="0" rIns="0" bIns="0" rtlCol="0">
                <a:spAutoFit/>
              </a:bodyPr>
              <a:lstStyle/>
              <a:p>
                <a:pPr algn="ctr" defTabSz="932563">
                  <a:lnSpc>
                    <a:spcPct val="90000"/>
                  </a:lnSpc>
                  <a:spcAft>
                    <a:spcPts val="450"/>
                  </a:spcAft>
                  <a:defRPr/>
                </a:pPr>
                <a:r>
                  <a:rPr lang="en-US" sz="1122" dirty="0">
                    <a:solidFill>
                      <a:srgbClr val="0273C7"/>
                    </a:solidFill>
                    <a:latin typeface="Segoe UI"/>
                  </a:rPr>
                  <a:t>Cloud </a:t>
                </a:r>
              </a:p>
              <a:p>
                <a:pPr algn="ctr" defTabSz="932563">
                  <a:lnSpc>
                    <a:spcPct val="90000"/>
                  </a:lnSpc>
                  <a:spcAft>
                    <a:spcPts val="450"/>
                  </a:spcAft>
                  <a:defRPr/>
                </a:pPr>
                <a:r>
                  <a:rPr lang="en-US" sz="1122" dirty="0">
                    <a:solidFill>
                      <a:srgbClr val="0273C7"/>
                    </a:solidFill>
                    <a:latin typeface="Segoe UI"/>
                  </a:rPr>
                  <a:t>Gateways</a:t>
                </a:r>
              </a:p>
            </p:txBody>
          </p:sp>
          <p:sp>
            <p:nvSpPr>
              <p:cNvPr id="147" name="Freeform 30"/>
              <p:cNvSpPr>
                <a:spLocks noChangeAspect="1" noEditPoints="1"/>
              </p:cNvSpPr>
              <p:nvPr/>
            </p:nvSpPr>
            <p:spPr bwMode="auto">
              <a:xfrm>
                <a:off x="2579112" y="3492574"/>
                <a:ext cx="1188720" cy="762033"/>
              </a:xfrm>
              <a:custGeom>
                <a:avLst/>
                <a:gdLst>
                  <a:gd name="T0" fmla="*/ 1938 w 2377"/>
                  <a:gd name="T1" fmla="*/ 1522 h 1522"/>
                  <a:gd name="T2" fmla="*/ 603 w 2377"/>
                  <a:gd name="T3" fmla="*/ 1522 h 1522"/>
                  <a:gd name="T4" fmla="*/ 377 w 2377"/>
                  <a:gd name="T5" fmla="*/ 1298 h 1522"/>
                  <a:gd name="T6" fmla="*/ 547 w 2377"/>
                  <a:gd name="T7" fmla="*/ 1077 h 1522"/>
                  <a:gd name="T8" fmla="*/ 813 w 2377"/>
                  <a:gd name="T9" fmla="*/ 878 h 1522"/>
                  <a:gd name="T10" fmla="*/ 1292 w 2377"/>
                  <a:gd name="T11" fmla="*/ 418 h 1522"/>
                  <a:gd name="T12" fmla="*/ 1728 w 2377"/>
                  <a:gd name="T13" fmla="*/ 693 h 1522"/>
                  <a:gd name="T14" fmla="*/ 1938 w 2377"/>
                  <a:gd name="T15" fmla="*/ 638 h 1522"/>
                  <a:gd name="T16" fmla="*/ 2377 w 2377"/>
                  <a:gd name="T17" fmla="*/ 1083 h 1522"/>
                  <a:gd name="T18" fmla="*/ 1938 w 2377"/>
                  <a:gd name="T19" fmla="*/ 1522 h 1522"/>
                  <a:gd name="T20" fmla="*/ 603 w 2377"/>
                  <a:gd name="T21" fmla="*/ 1227 h 1522"/>
                  <a:gd name="T22" fmla="*/ 533 w 2377"/>
                  <a:gd name="T23" fmla="*/ 1298 h 1522"/>
                  <a:gd name="T24" fmla="*/ 603 w 2377"/>
                  <a:gd name="T25" fmla="*/ 1368 h 1522"/>
                  <a:gd name="T26" fmla="*/ 1938 w 2377"/>
                  <a:gd name="T27" fmla="*/ 1368 h 1522"/>
                  <a:gd name="T28" fmla="*/ 2222 w 2377"/>
                  <a:gd name="T29" fmla="*/ 1083 h 1522"/>
                  <a:gd name="T30" fmla="*/ 1938 w 2377"/>
                  <a:gd name="T31" fmla="*/ 798 h 1522"/>
                  <a:gd name="T32" fmla="*/ 1736 w 2377"/>
                  <a:gd name="T33" fmla="*/ 873 h 1522"/>
                  <a:gd name="T34" fmla="*/ 1637 w 2377"/>
                  <a:gd name="T35" fmla="*/ 973 h 1522"/>
                  <a:gd name="T36" fmla="*/ 1607 w 2377"/>
                  <a:gd name="T37" fmla="*/ 834 h 1522"/>
                  <a:gd name="T38" fmla="*/ 1292 w 2377"/>
                  <a:gd name="T39" fmla="*/ 574 h 1522"/>
                  <a:gd name="T40" fmla="*/ 967 w 2377"/>
                  <a:gd name="T41" fmla="*/ 898 h 1522"/>
                  <a:gd name="T42" fmla="*/ 967 w 2377"/>
                  <a:gd name="T43" fmla="*/ 942 h 1522"/>
                  <a:gd name="T44" fmla="*/ 982 w 2377"/>
                  <a:gd name="T45" fmla="*/ 1048 h 1522"/>
                  <a:gd name="T46" fmla="*/ 847 w 2377"/>
                  <a:gd name="T47" fmla="*/ 1027 h 1522"/>
                  <a:gd name="T48" fmla="*/ 682 w 2377"/>
                  <a:gd name="T49" fmla="*/ 1162 h 1522"/>
                  <a:gd name="T50" fmla="*/ 672 w 2377"/>
                  <a:gd name="T51" fmla="*/ 1227 h 1522"/>
                  <a:gd name="T52" fmla="*/ 607 w 2377"/>
                  <a:gd name="T53" fmla="*/ 1227 h 1522"/>
                  <a:gd name="T54" fmla="*/ 603 w 2377"/>
                  <a:gd name="T55" fmla="*/ 1227 h 1522"/>
                  <a:gd name="T56" fmla="*/ 755 w 2377"/>
                  <a:gd name="T57" fmla="*/ 830 h 1522"/>
                  <a:gd name="T58" fmla="*/ 1272 w 2377"/>
                  <a:gd name="T59" fmla="*/ 350 h 1522"/>
                  <a:gd name="T60" fmla="*/ 1755 w 2377"/>
                  <a:gd name="T61" fmla="*/ 623 h 1522"/>
                  <a:gd name="T62" fmla="*/ 1768 w 2377"/>
                  <a:gd name="T63" fmla="*/ 615 h 1522"/>
                  <a:gd name="T64" fmla="*/ 1772 w 2377"/>
                  <a:gd name="T65" fmla="*/ 561 h 1522"/>
                  <a:gd name="T66" fmla="*/ 1374 w 2377"/>
                  <a:gd name="T67" fmla="*/ 194 h 1522"/>
                  <a:gd name="T68" fmla="*/ 1189 w 2377"/>
                  <a:gd name="T69" fmla="*/ 242 h 1522"/>
                  <a:gd name="T70" fmla="*/ 805 w 2377"/>
                  <a:gd name="T71" fmla="*/ 0 h 1522"/>
                  <a:gd name="T72" fmla="*/ 384 w 2377"/>
                  <a:gd name="T73" fmla="*/ 404 h 1522"/>
                  <a:gd name="T74" fmla="*/ 150 w 2377"/>
                  <a:gd name="T75" fmla="*/ 580 h 1522"/>
                  <a:gd name="T76" fmla="*/ 0 w 2377"/>
                  <a:gd name="T77" fmla="*/ 774 h 1522"/>
                  <a:gd name="T78" fmla="*/ 199 w 2377"/>
                  <a:gd name="T79" fmla="*/ 972 h 1522"/>
                  <a:gd name="T80" fmla="*/ 529 w 2377"/>
                  <a:gd name="T81" fmla="*/ 972 h 1522"/>
                  <a:gd name="T82" fmla="*/ 755 w 2377"/>
                  <a:gd name="T83" fmla="*/ 830 h 1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77" h="1522">
                    <a:moveTo>
                      <a:pt x="1938" y="1522"/>
                    </a:moveTo>
                    <a:cubicBezTo>
                      <a:pt x="603" y="1522"/>
                      <a:pt x="603" y="1522"/>
                      <a:pt x="603" y="1522"/>
                    </a:cubicBezTo>
                    <a:cubicBezTo>
                      <a:pt x="477" y="1522"/>
                      <a:pt x="377" y="1422"/>
                      <a:pt x="377" y="1298"/>
                    </a:cubicBezTo>
                    <a:cubicBezTo>
                      <a:pt x="377" y="1193"/>
                      <a:pt x="452" y="1102"/>
                      <a:pt x="547" y="1077"/>
                    </a:cubicBezTo>
                    <a:cubicBezTo>
                      <a:pt x="593" y="967"/>
                      <a:pt x="693" y="888"/>
                      <a:pt x="813" y="878"/>
                    </a:cubicBezTo>
                    <a:cubicBezTo>
                      <a:pt x="822" y="624"/>
                      <a:pt x="1032" y="418"/>
                      <a:pt x="1292" y="418"/>
                    </a:cubicBezTo>
                    <a:cubicBezTo>
                      <a:pt x="1477" y="418"/>
                      <a:pt x="1647" y="528"/>
                      <a:pt x="1728" y="693"/>
                    </a:cubicBezTo>
                    <a:cubicBezTo>
                      <a:pt x="1786" y="657"/>
                      <a:pt x="1861" y="638"/>
                      <a:pt x="1938" y="638"/>
                    </a:cubicBezTo>
                    <a:cubicBezTo>
                      <a:pt x="2177" y="638"/>
                      <a:pt x="2377" y="838"/>
                      <a:pt x="2377" y="1083"/>
                    </a:cubicBezTo>
                    <a:cubicBezTo>
                      <a:pt x="2377" y="1323"/>
                      <a:pt x="2177" y="1522"/>
                      <a:pt x="1938" y="1522"/>
                    </a:cubicBezTo>
                    <a:close/>
                    <a:moveTo>
                      <a:pt x="603" y="1227"/>
                    </a:moveTo>
                    <a:cubicBezTo>
                      <a:pt x="562" y="1227"/>
                      <a:pt x="533" y="1258"/>
                      <a:pt x="533" y="1298"/>
                    </a:cubicBezTo>
                    <a:cubicBezTo>
                      <a:pt x="533" y="1333"/>
                      <a:pt x="562" y="1368"/>
                      <a:pt x="603" y="1368"/>
                    </a:cubicBezTo>
                    <a:cubicBezTo>
                      <a:pt x="1938" y="1368"/>
                      <a:pt x="1938" y="1368"/>
                      <a:pt x="1938" y="1368"/>
                    </a:cubicBezTo>
                    <a:cubicBezTo>
                      <a:pt x="2092" y="1368"/>
                      <a:pt x="2222" y="1237"/>
                      <a:pt x="2222" y="1083"/>
                    </a:cubicBezTo>
                    <a:cubicBezTo>
                      <a:pt x="2222" y="923"/>
                      <a:pt x="2092" y="798"/>
                      <a:pt x="1938" y="798"/>
                    </a:cubicBezTo>
                    <a:cubicBezTo>
                      <a:pt x="1861" y="798"/>
                      <a:pt x="1792" y="823"/>
                      <a:pt x="1736" y="873"/>
                    </a:cubicBezTo>
                    <a:cubicBezTo>
                      <a:pt x="1637" y="973"/>
                      <a:pt x="1637" y="973"/>
                      <a:pt x="1637" y="973"/>
                    </a:cubicBezTo>
                    <a:cubicBezTo>
                      <a:pt x="1607" y="834"/>
                      <a:pt x="1607" y="834"/>
                      <a:pt x="1607" y="834"/>
                    </a:cubicBezTo>
                    <a:cubicBezTo>
                      <a:pt x="1576" y="682"/>
                      <a:pt x="1447" y="574"/>
                      <a:pt x="1292" y="574"/>
                    </a:cubicBezTo>
                    <a:cubicBezTo>
                      <a:pt x="1113" y="574"/>
                      <a:pt x="967" y="718"/>
                      <a:pt x="967" y="898"/>
                    </a:cubicBezTo>
                    <a:cubicBezTo>
                      <a:pt x="967" y="913"/>
                      <a:pt x="967" y="928"/>
                      <a:pt x="967" y="942"/>
                    </a:cubicBezTo>
                    <a:cubicBezTo>
                      <a:pt x="982" y="1048"/>
                      <a:pt x="982" y="1048"/>
                      <a:pt x="982" y="1048"/>
                    </a:cubicBezTo>
                    <a:cubicBezTo>
                      <a:pt x="908" y="1026"/>
                      <a:pt x="857" y="1027"/>
                      <a:pt x="847" y="1027"/>
                    </a:cubicBezTo>
                    <a:cubicBezTo>
                      <a:pt x="767" y="1027"/>
                      <a:pt x="697" y="1088"/>
                      <a:pt x="682" y="1162"/>
                    </a:cubicBezTo>
                    <a:cubicBezTo>
                      <a:pt x="672" y="1227"/>
                      <a:pt x="672" y="1227"/>
                      <a:pt x="672" y="1227"/>
                    </a:cubicBezTo>
                    <a:cubicBezTo>
                      <a:pt x="607" y="1227"/>
                      <a:pt x="607" y="1227"/>
                      <a:pt x="607" y="1227"/>
                    </a:cubicBezTo>
                    <a:cubicBezTo>
                      <a:pt x="603" y="1227"/>
                      <a:pt x="603" y="1227"/>
                      <a:pt x="603" y="1227"/>
                    </a:cubicBezTo>
                    <a:close/>
                    <a:moveTo>
                      <a:pt x="755" y="830"/>
                    </a:moveTo>
                    <a:cubicBezTo>
                      <a:pt x="765" y="578"/>
                      <a:pt x="991" y="361"/>
                      <a:pt x="1272" y="350"/>
                    </a:cubicBezTo>
                    <a:cubicBezTo>
                      <a:pt x="1468" y="343"/>
                      <a:pt x="1667" y="445"/>
                      <a:pt x="1755" y="623"/>
                    </a:cubicBezTo>
                    <a:cubicBezTo>
                      <a:pt x="1759" y="620"/>
                      <a:pt x="1764" y="617"/>
                      <a:pt x="1768" y="615"/>
                    </a:cubicBezTo>
                    <a:cubicBezTo>
                      <a:pt x="1771" y="597"/>
                      <a:pt x="1772" y="580"/>
                      <a:pt x="1772" y="561"/>
                    </a:cubicBezTo>
                    <a:cubicBezTo>
                      <a:pt x="1772" y="346"/>
                      <a:pt x="1584" y="194"/>
                      <a:pt x="1374" y="194"/>
                    </a:cubicBezTo>
                    <a:cubicBezTo>
                      <a:pt x="1307" y="194"/>
                      <a:pt x="1241" y="211"/>
                      <a:pt x="1189" y="242"/>
                    </a:cubicBezTo>
                    <a:cubicBezTo>
                      <a:pt x="1118" y="97"/>
                      <a:pt x="968" y="0"/>
                      <a:pt x="805" y="0"/>
                    </a:cubicBezTo>
                    <a:cubicBezTo>
                      <a:pt x="576" y="0"/>
                      <a:pt x="391" y="181"/>
                      <a:pt x="384" y="404"/>
                    </a:cubicBezTo>
                    <a:cubicBezTo>
                      <a:pt x="278" y="414"/>
                      <a:pt x="190" y="483"/>
                      <a:pt x="150" y="580"/>
                    </a:cubicBezTo>
                    <a:cubicBezTo>
                      <a:pt x="66" y="602"/>
                      <a:pt x="0" y="682"/>
                      <a:pt x="0" y="774"/>
                    </a:cubicBezTo>
                    <a:cubicBezTo>
                      <a:pt x="0" y="884"/>
                      <a:pt x="88" y="972"/>
                      <a:pt x="199" y="972"/>
                    </a:cubicBezTo>
                    <a:cubicBezTo>
                      <a:pt x="199" y="972"/>
                      <a:pt x="207" y="972"/>
                      <a:pt x="529" y="972"/>
                    </a:cubicBezTo>
                    <a:cubicBezTo>
                      <a:pt x="574" y="900"/>
                      <a:pt x="661" y="839"/>
                      <a:pt x="755" y="830"/>
                    </a:cubicBezTo>
                    <a:close/>
                  </a:path>
                </a:pathLst>
              </a:custGeom>
              <a:solidFill>
                <a:srgbClr val="0273C7"/>
              </a:solidFill>
              <a:ln>
                <a:noFill/>
              </a:ln>
            </p:spPr>
            <p:txBody>
              <a:bodyPr vert="horz" wrap="square" lIns="68564" tIns="34282" rIns="68564" bIns="34282" numCol="1" anchor="t" anchorCtr="0" compatLnSpc="1">
                <a:prstTxWarp prst="textNoShape">
                  <a:avLst/>
                </a:prstTxWarp>
              </a:bodyPr>
              <a:lstStyle/>
              <a:p>
                <a:pPr defTabSz="932563">
                  <a:defRPr/>
                </a:pPr>
                <a:endParaRPr lang="en-US" sz="1632" dirty="0">
                  <a:solidFill>
                    <a:srgbClr val="404040"/>
                  </a:solidFill>
                  <a:latin typeface="Segoe UI"/>
                </a:endParaRPr>
              </a:p>
            </p:txBody>
          </p:sp>
        </p:grpSp>
        <p:grpSp>
          <p:nvGrpSpPr>
            <p:cNvPr id="148" name="Group 147"/>
            <p:cNvGrpSpPr/>
            <p:nvPr/>
          </p:nvGrpSpPr>
          <p:grpSpPr>
            <a:xfrm>
              <a:off x="326047" y="2560557"/>
              <a:ext cx="703004" cy="843988"/>
              <a:chOff x="741063" y="2289942"/>
              <a:chExt cx="960700" cy="1197784"/>
            </a:xfrm>
          </p:grpSpPr>
          <p:sp>
            <p:nvSpPr>
              <p:cNvPr id="149" name="Freeform 34"/>
              <p:cNvSpPr>
                <a:spLocks noChangeAspect="1" noEditPoints="1"/>
              </p:cNvSpPr>
              <p:nvPr/>
            </p:nvSpPr>
            <p:spPr bwMode="auto">
              <a:xfrm>
                <a:off x="818928" y="2289942"/>
                <a:ext cx="740220" cy="728731"/>
              </a:xfrm>
              <a:custGeom>
                <a:avLst/>
                <a:gdLst>
                  <a:gd name="T0" fmla="*/ 190 w 902"/>
                  <a:gd name="T1" fmla="*/ 259 h 888"/>
                  <a:gd name="T2" fmla="*/ 190 w 902"/>
                  <a:gd name="T3" fmla="*/ 476 h 888"/>
                  <a:gd name="T4" fmla="*/ 0 w 902"/>
                  <a:gd name="T5" fmla="*/ 366 h 888"/>
                  <a:gd name="T6" fmla="*/ 0 w 902"/>
                  <a:gd name="T7" fmla="*/ 150 h 888"/>
                  <a:gd name="T8" fmla="*/ 190 w 902"/>
                  <a:gd name="T9" fmla="*/ 259 h 888"/>
                  <a:gd name="T10" fmla="*/ 238 w 902"/>
                  <a:gd name="T11" fmla="*/ 259 h 888"/>
                  <a:gd name="T12" fmla="*/ 238 w 902"/>
                  <a:gd name="T13" fmla="*/ 476 h 888"/>
                  <a:gd name="T14" fmla="*/ 428 w 902"/>
                  <a:gd name="T15" fmla="*/ 366 h 888"/>
                  <a:gd name="T16" fmla="*/ 428 w 902"/>
                  <a:gd name="T17" fmla="*/ 150 h 888"/>
                  <a:gd name="T18" fmla="*/ 238 w 902"/>
                  <a:gd name="T19" fmla="*/ 259 h 888"/>
                  <a:gd name="T20" fmla="*/ 405 w 902"/>
                  <a:gd name="T21" fmla="*/ 107 h 888"/>
                  <a:gd name="T22" fmla="*/ 214 w 902"/>
                  <a:gd name="T23" fmla="*/ 0 h 888"/>
                  <a:gd name="T24" fmla="*/ 24 w 902"/>
                  <a:gd name="T25" fmla="*/ 107 h 888"/>
                  <a:gd name="T26" fmla="*/ 214 w 902"/>
                  <a:gd name="T27" fmla="*/ 216 h 888"/>
                  <a:gd name="T28" fmla="*/ 405 w 902"/>
                  <a:gd name="T29" fmla="*/ 107 h 888"/>
                  <a:gd name="T30" fmla="*/ 476 w 902"/>
                  <a:gd name="T31" fmla="*/ 150 h 888"/>
                  <a:gd name="T32" fmla="*/ 474 w 902"/>
                  <a:gd name="T33" fmla="*/ 366 h 888"/>
                  <a:gd name="T34" fmla="*/ 664 w 902"/>
                  <a:gd name="T35" fmla="*/ 476 h 888"/>
                  <a:gd name="T36" fmla="*/ 667 w 902"/>
                  <a:gd name="T37" fmla="*/ 259 h 888"/>
                  <a:gd name="T38" fmla="*/ 476 w 902"/>
                  <a:gd name="T39" fmla="*/ 150 h 888"/>
                  <a:gd name="T40" fmla="*/ 712 w 902"/>
                  <a:gd name="T41" fmla="*/ 259 h 888"/>
                  <a:gd name="T42" fmla="*/ 712 w 902"/>
                  <a:gd name="T43" fmla="*/ 476 h 888"/>
                  <a:gd name="T44" fmla="*/ 902 w 902"/>
                  <a:gd name="T45" fmla="*/ 366 h 888"/>
                  <a:gd name="T46" fmla="*/ 902 w 902"/>
                  <a:gd name="T47" fmla="*/ 150 h 888"/>
                  <a:gd name="T48" fmla="*/ 712 w 902"/>
                  <a:gd name="T49" fmla="*/ 259 h 888"/>
                  <a:gd name="T50" fmla="*/ 879 w 902"/>
                  <a:gd name="T51" fmla="*/ 107 h 888"/>
                  <a:gd name="T52" fmla="*/ 688 w 902"/>
                  <a:gd name="T53" fmla="*/ 0 h 888"/>
                  <a:gd name="T54" fmla="*/ 500 w 902"/>
                  <a:gd name="T55" fmla="*/ 107 h 888"/>
                  <a:gd name="T56" fmla="*/ 690 w 902"/>
                  <a:gd name="T57" fmla="*/ 216 h 888"/>
                  <a:gd name="T58" fmla="*/ 879 w 902"/>
                  <a:gd name="T59" fmla="*/ 107 h 888"/>
                  <a:gd name="T60" fmla="*/ 238 w 902"/>
                  <a:gd name="T61" fmla="*/ 559 h 888"/>
                  <a:gd name="T62" fmla="*/ 238 w 902"/>
                  <a:gd name="T63" fmla="*/ 778 h 888"/>
                  <a:gd name="T64" fmla="*/ 428 w 902"/>
                  <a:gd name="T65" fmla="*/ 888 h 888"/>
                  <a:gd name="T66" fmla="*/ 428 w 902"/>
                  <a:gd name="T67" fmla="*/ 669 h 888"/>
                  <a:gd name="T68" fmla="*/ 238 w 902"/>
                  <a:gd name="T69" fmla="*/ 559 h 888"/>
                  <a:gd name="T70" fmla="*/ 476 w 902"/>
                  <a:gd name="T71" fmla="*/ 669 h 888"/>
                  <a:gd name="T72" fmla="*/ 476 w 902"/>
                  <a:gd name="T73" fmla="*/ 888 h 888"/>
                  <a:gd name="T74" fmla="*/ 664 w 902"/>
                  <a:gd name="T75" fmla="*/ 778 h 888"/>
                  <a:gd name="T76" fmla="*/ 667 w 902"/>
                  <a:gd name="T77" fmla="*/ 559 h 888"/>
                  <a:gd name="T78" fmla="*/ 476 w 902"/>
                  <a:gd name="T79" fmla="*/ 669 h 888"/>
                  <a:gd name="T80" fmla="*/ 643 w 902"/>
                  <a:gd name="T81" fmla="*/ 519 h 888"/>
                  <a:gd name="T82" fmla="*/ 452 w 902"/>
                  <a:gd name="T83" fmla="*/ 409 h 888"/>
                  <a:gd name="T84" fmla="*/ 262 w 902"/>
                  <a:gd name="T85" fmla="*/ 519 h 888"/>
                  <a:gd name="T86" fmla="*/ 452 w 902"/>
                  <a:gd name="T87" fmla="*/ 628 h 888"/>
                  <a:gd name="T88" fmla="*/ 643 w 902"/>
                  <a:gd name="T89" fmla="*/ 519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02" h="888">
                    <a:moveTo>
                      <a:pt x="190" y="259"/>
                    </a:moveTo>
                    <a:lnTo>
                      <a:pt x="190" y="476"/>
                    </a:lnTo>
                    <a:lnTo>
                      <a:pt x="0" y="366"/>
                    </a:lnTo>
                    <a:lnTo>
                      <a:pt x="0" y="150"/>
                    </a:lnTo>
                    <a:lnTo>
                      <a:pt x="190" y="259"/>
                    </a:lnTo>
                    <a:close/>
                    <a:moveTo>
                      <a:pt x="238" y="259"/>
                    </a:moveTo>
                    <a:lnTo>
                      <a:pt x="238" y="476"/>
                    </a:lnTo>
                    <a:lnTo>
                      <a:pt x="428" y="366"/>
                    </a:lnTo>
                    <a:lnTo>
                      <a:pt x="428" y="150"/>
                    </a:lnTo>
                    <a:lnTo>
                      <a:pt x="238" y="259"/>
                    </a:lnTo>
                    <a:close/>
                    <a:moveTo>
                      <a:pt x="405" y="107"/>
                    </a:moveTo>
                    <a:lnTo>
                      <a:pt x="214" y="0"/>
                    </a:lnTo>
                    <a:lnTo>
                      <a:pt x="24" y="107"/>
                    </a:lnTo>
                    <a:lnTo>
                      <a:pt x="214" y="216"/>
                    </a:lnTo>
                    <a:lnTo>
                      <a:pt x="405" y="107"/>
                    </a:lnTo>
                    <a:close/>
                    <a:moveTo>
                      <a:pt x="476" y="150"/>
                    </a:moveTo>
                    <a:lnTo>
                      <a:pt x="474" y="366"/>
                    </a:lnTo>
                    <a:lnTo>
                      <a:pt x="664" y="476"/>
                    </a:lnTo>
                    <a:lnTo>
                      <a:pt x="667" y="259"/>
                    </a:lnTo>
                    <a:lnTo>
                      <a:pt x="476" y="150"/>
                    </a:lnTo>
                    <a:close/>
                    <a:moveTo>
                      <a:pt x="712" y="259"/>
                    </a:moveTo>
                    <a:lnTo>
                      <a:pt x="712" y="476"/>
                    </a:lnTo>
                    <a:lnTo>
                      <a:pt x="902" y="366"/>
                    </a:lnTo>
                    <a:lnTo>
                      <a:pt x="902" y="150"/>
                    </a:lnTo>
                    <a:lnTo>
                      <a:pt x="712" y="259"/>
                    </a:lnTo>
                    <a:close/>
                    <a:moveTo>
                      <a:pt x="879" y="107"/>
                    </a:moveTo>
                    <a:lnTo>
                      <a:pt x="688" y="0"/>
                    </a:lnTo>
                    <a:lnTo>
                      <a:pt x="500" y="107"/>
                    </a:lnTo>
                    <a:lnTo>
                      <a:pt x="690" y="216"/>
                    </a:lnTo>
                    <a:lnTo>
                      <a:pt x="879" y="107"/>
                    </a:lnTo>
                    <a:close/>
                    <a:moveTo>
                      <a:pt x="238" y="559"/>
                    </a:moveTo>
                    <a:lnTo>
                      <a:pt x="238" y="778"/>
                    </a:lnTo>
                    <a:lnTo>
                      <a:pt x="428" y="888"/>
                    </a:lnTo>
                    <a:lnTo>
                      <a:pt x="428" y="669"/>
                    </a:lnTo>
                    <a:lnTo>
                      <a:pt x="238" y="559"/>
                    </a:lnTo>
                    <a:close/>
                    <a:moveTo>
                      <a:pt x="476" y="669"/>
                    </a:moveTo>
                    <a:lnTo>
                      <a:pt x="476" y="888"/>
                    </a:lnTo>
                    <a:lnTo>
                      <a:pt x="664" y="778"/>
                    </a:lnTo>
                    <a:lnTo>
                      <a:pt x="667" y="559"/>
                    </a:lnTo>
                    <a:lnTo>
                      <a:pt x="476" y="669"/>
                    </a:lnTo>
                    <a:close/>
                    <a:moveTo>
                      <a:pt x="643" y="519"/>
                    </a:moveTo>
                    <a:lnTo>
                      <a:pt x="452" y="409"/>
                    </a:lnTo>
                    <a:lnTo>
                      <a:pt x="262" y="519"/>
                    </a:lnTo>
                    <a:lnTo>
                      <a:pt x="452" y="628"/>
                    </a:lnTo>
                    <a:lnTo>
                      <a:pt x="643" y="519"/>
                    </a:lnTo>
                    <a:close/>
                  </a:path>
                </a:pathLst>
              </a:custGeom>
              <a:solidFill>
                <a:srgbClr val="0273C7"/>
              </a:solidFill>
              <a:ln>
                <a:noFill/>
              </a:ln>
            </p:spPr>
            <p:txBody>
              <a:bodyPr vert="horz" wrap="square" lIns="68564" tIns="34282" rIns="68564" bIns="34282" numCol="1" anchor="t" anchorCtr="0" compatLnSpc="1">
                <a:prstTxWarp prst="textNoShape">
                  <a:avLst/>
                </a:prstTxWarp>
              </a:bodyPr>
              <a:lstStyle/>
              <a:p>
                <a:pPr defTabSz="932563">
                  <a:defRPr/>
                </a:pPr>
                <a:endParaRPr lang="en-US" sz="1632" dirty="0">
                  <a:solidFill>
                    <a:srgbClr val="404040"/>
                  </a:solidFill>
                  <a:latin typeface="Segoe UI"/>
                </a:endParaRPr>
              </a:p>
            </p:txBody>
          </p:sp>
          <p:sp>
            <p:nvSpPr>
              <p:cNvPr id="150" name="TextBox 149"/>
              <p:cNvSpPr txBox="1"/>
              <p:nvPr/>
            </p:nvSpPr>
            <p:spPr>
              <a:xfrm>
                <a:off x="741063" y="3085922"/>
                <a:ext cx="960700" cy="401804"/>
              </a:xfrm>
              <a:prstGeom prst="rect">
                <a:avLst/>
              </a:prstGeom>
              <a:noFill/>
            </p:spPr>
            <p:txBody>
              <a:bodyPr wrap="square" lIns="0" tIns="0" rIns="0" bIns="0" rtlCol="0">
                <a:spAutoFit/>
              </a:bodyPr>
              <a:lstStyle/>
              <a:p>
                <a:pPr algn="ctr" defTabSz="932563">
                  <a:lnSpc>
                    <a:spcPct val="90000"/>
                  </a:lnSpc>
                  <a:spcAft>
                    <a:spcPts val="450"/>
                  </a:spcAft>
                  <a:defRPr/>
                </a:pPr>
                <a:r>
                  <a:rPr lang="en-US" sz="1122" dirty="0">
                    <a:solidFill>
                      <a:srgbClr val="0273C7"/>
                    </a:solidFill>
                    <a:latin typeface="Segoe UI"/>
                  </a:rPr>
                  <a:t>Modern </a:t>
                </a:r>
              </a:p>
              <a:p>
                <a:pPr algn="ctr" defTabSz="932563">
                  <a:lnSpc>
                    <a:spcPct val="90000"/>
                  </a:lnSpc>
                  <a:spcAft>
                    <a:spcPts val="450"/>
                  </a:spcAft>
                  <a:defRPr/>
                </a:pPr>
                <a:r>
                  <a:rPr lang="en-US" sz="1122" dirty="0">
                    <a:solidFill>
                      <a:srgbClr val="0273C7"/>
                    </a:solidFill>
                    <a:latin typeface="Segoe UI"/>
                  </a:rPr>
                  <a:t>Applications </a:t>
                </a:r>
              </a:p>
            </p:txBody>
          </p:sp>
        </p:grpSp>
        <p:sp>
          <p:nvSpPr>
            <p:cNvPr id="151" name="Freeform 8"/>
            <p:cNvSpPr>
              <a:spLocks noChangeAspect="1" noEditPoints="1"/>
            </p:cNvSpPr>
            <p:nvPr/>
          </p:nvSpPr>
          <p:spPr bwMode="black">
            <a:xfrm>
              <a:off x="7673636" y="2488255"/>
              <a:ext cx="307311" cy="295837"/>
            </a:xfrm>
            <a:custGeom>
              <a:avLst/>
              <a:gdLst>
                <a:gd name="T0" fmla="*/ 226 w 300"/>
                <a:gd name="T1" fmla="*/ 193 h 300"/>
                <a:gd name="T2" fmla="*/ 233 w 300"/>
                <a:gd name="T3" fmla="*/ 157 h 300"/>
                <a:gd name="T4" fmla="*/ 233 w 300"/>
                <a:gd name="T5" fmla="*/ 128 h 300"/>
                <a:gd name="T6" fmla="*/ 142 w 300"/>
                <a:gd name="T7" fmla="*/ 51 h 300"/>
                <a:gd name="T8" fmla="*/ 52 w 300"/>
                <a:gd name="T9" fmla="*/ 128 h 300"/>
                <a:gd name="T10" fmla="*/ 52 w 300"/>
                <a:gd name="T11" fmla="*/ 157 h 300"/>
                <a:gd name="T12" fmla="*/ 142 w 300"/>
                <a:gd name="T13" fmla="*/ 234 h 300"/>
                <a:gd name="T14" fmla="*/ 183 w 300"/>
                <a:gd name="T15" fmla="*/ 224 h 300"/>
                <a:gd name="T16" fmla="*/ 193 w 300"/>
                <a:gd name="T17" fmla="*/ 226 h 300"/>
                <a:gd name="T18" fmla="*/ 270 w 300"/>
                <a:gd name="T19" fmla="*/ 300 h 300"/>
                <a:gd name="T20" fmla="*/ 298 w 300"/>
                <a:gd name="T21" fmla="*/ 275 h 300"/>
                <a:gd name="T22" fmla="*/ 206 w 300"/>
                <a:gd name="T23" fmla="*/ 157 h 300"/>
                <a:gd name="T24" fmla="*/ 142 w 300"/>
                <a:gd name="T25" fmla="*/ 208 h 300"/>
                <a:gd name="T26" fmla="*/ 78 w 300"/>
                <a:gd name="T27" fmla="*/ 157 h 300"/>
                <a:gd name="T28" fmla="*/ 78 w 300"/>
                <a:gd name="T29" fmla="*/ 128 h 300"/>
                <a:gd name="T30" fmla="*/ 142 w 300"/>
                <a:gd name="T31" fmla="*/ 77 h 300"/>
                <a:gd name="T32" fmla="*/ 206 w 300"/>
                <a:gd name="T33" fmla="*/ 128 h 300"/>
                <a:gd name="T34" fmla="*/ 206 w 300"/>
                <a:gd name="T35" fmla="*/ 157 h 300"/>
                <a:gd name="T36" fmla="*/ 197 w 300"/>
                <a:gd name="T37" fmla="*/ 142 h 300"/>
                <a:gd name="T38" fmla="*/ 156 w 300"/>
                <a:gd name="T39" fmla="*/ 157 h 300"/>
                <a:gd name="T40" fmla="*/ 142 w 300"/>
                <a:gd name="T41" fmla="*/ 197 h 300"/>
                <a:gd name="T42" fmla="*/ 128 w 300"/>
                <a:gd name="T43" fmla="*/ 157 h 300"/>
                <a:gd name="T44" fmla="*/ 87 w 300"/>
                <a:gd name="T45" fmla="*/ 142 h 300"/>
                <a:gd name="T46" fmla="*/ 128 w 300"/>
                <a:gd name="T47" fmla="*/ 128 h 300"/>
                <a:gd name="T48" fmla="*/ 142 w 300"/>
                <a:gd name="T49" fmla="*/ 88 h 300"/>
                <a:gd name="T50" fmla="*/ 156 w 300"/>
                <a:gd name="T51" fmla="*/ 128 h 300"/>
                <a:gd name="T52" fmla="*/ 142 w 300"/>
                <a:gd name="T53" fmla="*/ 40 h 300"/>
                <a:gd name="T54" fmla="*/ 128 w 300"/>
                <a:gd name="T55" fmla="*/ 0 h 300"/>
                <a:gd name="T56" fmla="*/ 156 w 300"/>
                <a:gd name="T57" fmla="*/ 41 h 300"/>
                <a:gd name="T58" fmla="*/ 40 w 300"/>
                <a:gd name="T59" fmla="*/ 142 h 300"/>
                <a:gd name="T60" fmla="*/ 0 w 300"/>
                <a:gd name="T61" fmla="*/ 157 h 300"/>
                <a:gd name="T62" fmla="*/ 41 w 300"/>
                <a:gd name="T63" fmla="*/ 128 h 300"/>
                <a:gd name="T64" fmla="*/ 142 w 300"/>
                <a:gd name="T65" fmla="*/ 245 h 300"/>
                <a:gd name="T66" fmla="*/ 156 w 300"/>
                <a:gd name="T67" fmla="*/ 285 h 300"/>
                <a:gd name="T68" fmla="*/ 128 w 300"/>
                <a:gd name="T69" fmla="*/ 244 h 300"/>
                <a:gd name="T70" fmla="*/ 245 w 300"/>
                <a:gd name="T71" fmla="*/ 142 h 300"/>
                <a:gd name="T72" fmla="*/ 285 w 300"/>
                <a:gd name="T73" fmla="*/ 128 h 300"/>
                <a:gd name="T74" fmla="*/ 243 w 300"/>
                <a:gd name="T75" fmla="*/ 15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00" h="300">
                  <a:moveTo>
                    <a:pt x="298" y="266"/>
                  </a:moveTo>
                  <a:cubicBezTo>
                    <a:pt x="226" y="193"/>
                    <a:pt x="226" y="193"/>
                    <a:pt x="226" y="193"/>
                  </a:cubicBezTo>
                  <a:cubicBezTo>
                    <a:pt x="223" y="191"/>
                    <a:pt x="222" y="186"/>
                    <a:pt x="224" y="183"/>
                  </a:cubicBezTo>
                  <a:cubicBezTo>
                    <a:pt x="228" y="175"/>
                    <a:pt x="231" y="166"/>
                    <a:pt x="233" y="157"/>
                  </a:cubicBezTo>
                  <a:cubicBezTo>
                    <a:pt x="233" y="152"/>
                    <a:pt x="234" y="147"/>
                    <a:pt x="234" y="142"/>
                  </a:cubicBezTo>
                  <a:cubicBezTo>
                    <a:pt x="234" y="138"/>
                    <a:pt x="233" y="133"/>
                    <a:pt x="233" y="128"/>
                  </a:cubicBezTo>
                  <a:cubicBezTo>
                    <a:pt x="227" y="89"/>
                    <a:pt x="196" y="58"/>
                    <a:pt x="156" y="52"/>
                  </a:cubicBezTo>
                  <a:cubicBezTo>
                    <a:pt x="152" y="51"/>
                    <a:pt x="147" y="51"/>
                    <a:pt x="142" y="51"/>
                  </a:cubicBezTo>
                  <a:cubicBezTo>
                    <a:pt x="137" y="51"/>
                    <a:pt x="133" y="51"/>
                    <a:pt x="128" y="52"/>
                  </a:cubicBezTo>
                  <a:cubicBezTo>
                    <a:pt x="89" y="58"/>
                    <a:pt x="58" y="89"/>
                    <a:pt x="52" y="128"/>
                  </a:cubicBezTo>
                  <a:cubicBezTo>
                    <a:pt x="51" y="133"/>
                    <a:pt x="51" y="138"/>
                    <a:pt x="51" y="142"/>
                  </a:cubicBezTo>
                  <a:cubicBezTo>
                    <a:pt x="51" y="147"/>
                    <a:pt x="51" y="152"/>
                    <a:pt x="52" y="157"/>
                  </a:cubicBezTo>
                  <a:cubicBezTo>
                    <a:pt x="58" y="196"/>
                    <a:pt x="89" y="227"/>
                    <a:pt x="128" y="233"/>
                  </a:cubicBezTo>
                  <a:cubicBezTo>
                    <a:pt x="133" y="234"/>
                    <a:pt x="137" y="234"/>
                    <a:pt x="142" y="234"/>
                  </a:cubicBezTo>
                  <a:cubicBezTo>
                    <a:pt x="147" y="234"/>
                    <a:pt x="152" y="234"/>
                    <a:pt x="156" y="233"/>
                  </a:cubicBezTo>
                  <a:cubicBezTo>
                    <a:pt x="166" y="231"/>
                    <a:pt x="175" y="228"/>
                    <a:pt x="183" y="224"/>
                  </a:cubicBezTo>
                  <a:cubicBezTo>
                    <a:pt x="184" y="224"/>
                    <a:pt x="185" y="223"/>
                    <a:pt x="187" y="223"/>
                  </a:cubicBezTo>
                  <a:cubicBezTo>
                    <a:pt x="189" y="223"/>
                    <a:pt x="192" y="224"/>
                    <a:pt x="193" y="226"/>
                  </a:cubicBezTo>
                  <a:cubicBezTo>
                    <a:pt x="265" y="298"/>
                    <a:pt x="265" y="298"/>
                    <a:pt x="265" y="298"/>
                  </a:cubicBezTo>
                  <a:cubicBezTo>
                    <a:pt x="267" y="299"/>
                    <a:pt x="268" y="300"/>
                    <a:pt x="270" y="300"/>
                  </a:cubicBezTo>
                  <a:cubicBezTo>
                    <a:pt x="272" y="300"/>
                    <a:pt x="273" y="299"/>
                    <a:pt x="275" y="298"/>
                  </a:cubicBezTo>
                  <a:cubicBezTo>
                    <a:pt x="298" y="275"/>
                    <a:pt x="298" y="275"/>
                    <a:pt x="298" y="275"/>
                  </a:cubicBezTo>
                  <a:cubicBezTo>
                    <a:pt x="300" y="272"/>
                    <a:pt x="300" y="268"/>
                    <a:pt x="298" y="266"/>
                  </a:cubicBezTo>
                  <a:close/>
                  <a:moveTo>
                    <a:pt x="206" y="157"/>
                  </a:moveTo>
                  <a:cubicBezTo>
                    <a:pt x="201" y="181"/>
                    <a:pt x="181" y="201"/>
                    <a:pt x="156" y="206"/>
                  </a:cubicBezTo>
                  <a:cubicBezTo>
                    <a:pt x="152" y="207"/>
                    <a:pt x="147" y="208"/>
                    <a:pt x="142" y="208"/>
                  </a:cubicBezTo>
                  <a:cubicBezTo>
                    <a:pt x="137" y="208"/>
                    <a:pt x="133" y="207"/>
                    <a:pt x="128" y="206"/>
                  </a:cubicBezTo>
                  <a:cubicBezTo>
                    <a:pt x="103" y="201"/>
                    <a:pt x="84" y="181"/>
                    <a:pt x="78" y="157"/>
                  </a:cubicBezTo>
                  <a:cubicBezTo>
                    <a:pt x="77" y="152"/>
                    <a:pt x="77" y="147"/>
                    <a:pt x="77" y="142"/>
                  </a:cubicBezTo>
                  <a:cubicBezTo>
                    <a:pt x="77" y="138"/>
                    <a:pt x="77" y="133"/>
                    <a:pt x="78" y="128"/>
                  </a:cubicBezTo>
                  <a:cubicBezTo>
                    <a:pt x="84" y="103"/>
                    <a:pt x="103" y="84"/>
                    <a:pt x="128" y="79"/>
                  </a:cubicBezTo>
                  <a:cubicBezTo>
                    <a:pt x="133" y="78"/>
                    <a:pt x="137" y="77"/>
                    <a:pt x="142" y="77"/>
                  </a:cubicBezTo>
                  <a:cubicBezTo>
                    <a:pt x="147" y="77"/>
                    <a:pt x="152" y="78"/>
                    <a:pt x="156" y="79"/>
                  </a:cubicBezTo>
                  <a:cubicBezTo>
                    <a:pt x="181" y="84"/>
                    <a:pt x="201" y="103"/>
                    <a:pt x="206" y="128"/>
                  </a:cubicBezTo>
                  <a:cubicBezTo>
                    <a:pt x="207" y="133"/>
                    <a:pt x="208" y="138"/>
                    <a:pt x="208" y="142"/>
                  </a:cubicBezTo>
                  <a:cubicBezTo>
                    <a:pt x="208" y="147"/>
                    <a:pt x="207" y="152"/>
                    <a:pt x="206" y="157"/>
                  </a:cubicBezTo>
                  <a:close/>
                  <a:moveTo>
                    <a:pt x="195" y="128"/>
                  </a:moveTo>
                  <a:cubicBezTo>
                    <a:pt x="196" y="133"/>
                    <a:pt x="197" y="138"/>
                    <a:pt x="197" y="142"/>
                  </a:cubicBezTo>
                  <a:cubicBezTo>
                    <a:pt x="197" y="147"/>
                    <a:pt x="196" y="152"/>
                    <a:pt x="195" y="157"/>
                  </a:cubicBezTo>
                  <a:cubicBezTo>
                    <a:pt x="156" y="157"/>
                    <a:pt x="156" y="157"/>
                    <a:pt x="156" y="157"/>
                  </a:cubicBezTo>
                  <a:cubicBezTo>
                    <a:pt x="156" y="195"/>
                    <a:pt x="156" y="195"/>
                    <a:pt x="156" y="195"/>
                  </a:cubicBezTo>
                  <a:cubicBezTo>
                    <a:pt x="152" y="197"/>
                    <a:pt x="147" y="197"/>
                    <a:pt x="142" y="197"/>
                  </a:cubicBezTo>
                  <a:cubicBezTo>
                    <a:pt x="137" y="197"/>
                    <a:pt x="133" y="197"/>
                    <a:pt x="128" y="195"/>
                  </a:cubicBezTo>
                  <a:cubicBezTo>
                    <a:pt x="128" y="157"/>
                    <a:pt x="128" y="157"/>
                    <a:pt x="128" y="157"/>
                  </a:cubicBezTo>
                  <a:cubicBezTo>
                    <a:pt x="89" y="157"/>
                    <a:pt x="89" y="157"/>
                    <a:pt x="89" y="157"/>
                  </a:cubicBezTo>
                  <a:cubicBezTo>
                    <a:pt x="88" y="152"/>
                    <a:pt x="87" y="147"/>
                    <a:pt x="87" y="142"/>
                  </a:cubicBezTo>
                  <a:cubicBezTo>
                    <a:pt x="87" y="138"/>
                    <a:pt x="88" y="133"/>
                    <a:pt x="89" y="128"/>
                  </a:cubicBezTo>
                  <a:cubicBezTo>
                    <a:pt x="128" y="128"/>
                    <a:pt x="128" y="128"/>
                    <a:pt x="128" y="128"/>
                  </a:cubicBezTo>
                  <a:cubicBezTo>
                    <a:pt x="128" y="90"/>
                    <a:pt x="128" y="90"/>
                    <a:pt x="128" y="90"/>
                  </a:cubicBezTo>
                  <a:cubicBezTo>
                    <a:pt x="133" y="88"/>
                    <a:pt x="137" y="88"/>
                    <a:pt x="142" y="88"/>
                  </a:cubicBezTo>
                  <a:cubicBezTo>
                    <a:pt x="147" y="88"/>
                    <a:pt x="152" y="88"/>
                    <a:pt x="156" y="90"/>
                  </a:cubicBezTo>
                  <a:cubicBezTo>
                    <a:pt x="156" y="128"/>
                    <a:pt x="156" y="128"/>
                    <a:pt x="156" y="128"/>
                  </a:cubicBezTo>
                  <a:lnTo>
                    <a:pt x="195" y="128"/>
                  </a:lnTo>
                  <a:close/>
                  <a:moveTo>
                    <a:pt x="142" y="40"/>
                  </a:moveTo>
                  <a:cubicBezTo>
                    <a:pt x="137" y="40"/>
                    <a:pt x="133" y="41"/>
                    <a:pt x="128" y="41"/>
                  </a:cubicBezTo>
                  <a:cubicBezTo>
                    <a:pt x="128" y="0"/>
                    <a:pt x="128" y="0"/>
                    <a:pt x="128" y="0"/>
                  </a:cubicBezTo>
                  <a:cubicBezTo>
                    <a:pt x="156" y="0"/>
                    <a:pt x="156" y="0"/>
                    <a:pt x="156" y="0"/>
                  </a:cubicBezTo>
                  <a:cubicBezTo>
                    <a:pt x="156" y="41"/>
                    <a:pt x="156" y="41"/>
                    <a:pt x="156" y="41"/>
                  </a:cubicBezTo>
                  <a:cubicBezTo>
                    <a:pt x="152" y="41"/>
                    <a:pt x="147" y="40"/>
                    <a:pt x="142" y="40"/>
                  </a:cubicBezTo>
                  <a:close/>
                  <a:moveTo>
                    <a:pt x="40" y="142"/>
                  </a:moveTo>
                  <a:cubicBezTo>
                    <a:pt x="40" y="147"/>
                    <a:pt x="40" y="152"/>
                    <a:pt x="41" y="157"/>
                  </a:cubicBezTo>
                  <a:cubicBezTo>
                    <a:pt x="0" y="157"/>
                    <a:pt x="0" y="157"/>
                    <a:pt x="0" y="157"/>
                  </a:cubicBezTo>
                  <a:cubicBezTo>
                    <a:pt x="0" y="128"/>
                    <a:pt x="0" y="128"/>
                    <a:pt x="0" y="128"/>
                  </a:cubicBezTo>
                  <a:cubicBezTo>
                    <a:pt x="41" y="128"/>
                    <a:pt x="41" y="128"/>
                    <a:pt x="41" y="128"/>
                  </a:cubicBezTo>
                  <a:cubicBezTo>
                    <a:pt x="40" y="133"/>
                    <a:pt x="40" y="138"/>
                    <a:pt x="40" y="142"/>
                  </a:cubicBezTo>
                  <a:close/>
                  <a:moveTo>
                    <a:pt x="142" y="245"/>
                  </a:moveTo>
                  <a:cubicBezTo>
                    <a:pt x="147" y="245"/>
                    <a:pt x="152" y="244"/>
                    <a:pt x="156" y="244"/>
                  </a:cubicBezTo>
                  <a:cubicBezTo>
                    <a:pt x="156" y="285"/>
                    <a:pt x="156" y="285"/>
                    <a:pt x="156" y="285"/>
                  </a:cubicBezTo>
                  <a:cubicBezTo>
                    <a:pt x="128" y="285"/>
                    <a:pt x="128" y="285"/>
                    <a:pt x="128" y="285"/>
                  </a:cubicBezTo>
                  <a:cubicBezTo>
                    <a:pt x="128" y="244"/>
                    <a:pt x="128" y="244"/>
                    <a:pt x="128" y="244"/>
                  </a:cubicBezTo>
                  <a:cubicBezTo>
                    <a:pt x="133" y="244"/>
                    <a:pt x="137" y="245"/>
                    <a:pt x="142" y="245"/>
                  </a:cubicBezTo>
                  <a:close/>
                  <a:moveTo>
                    <a:pt x="245" y="142"/>
                  </a:moveTo>
                  <a:cubicBezTo>
                    <a:pt x="245" y="138"/>
                    <a:pt x="244" y="133"/>
                    <a:pt x="243" y="128"/>
                  </a:cubicBezTo>
                  <a:cubicBezTo>
                    <a:pt x="285" y="128"/>
                    <a:pt x="285" y="128"/>
                    <a:pt x="285" y="128"/>
                  </a:cubicBezTo>
                  <a:cubicBezTo>
                    <a:pt x="285" y="157"/>
                    <a:pt x="285" y="157"/>
                    <a:pt x="285" y="157"/>
                  </a:cubicBezTo>
                  <a:cubicBezTo>
                    <a:pt x="243" y="157"/>
                    <a:pt x="243" y="157"/>
                    <a:pt x="243" y="157"/>
                  </a:cubicBezTo>
                  <a:cubicBezTo>
                    <a:pt x="244" y="152"/>
                    <a:pt x="245" y="147"/>
                    <a:pt x="245" y="142"/>
                  </a:cubicBezTo>
                  <a:close/>
                </a:path>
              </a:pathLst>
            </a:custGeom>
            <a:solidFill>
              <a:srgbClr val="0273C7"/>
            </a:solidFill>
            <a:ln>
              <a:noFill/>
            </a:ln>
          </p:spPr>
          <p:txBody>
            <a:bodyPr vert="horz" wrap="square" lIns="61715" tIns="30857" rIns="61715" bIns="30857" numCol="1" anchor="t" anchorCtr="0" compatLnSpc="1">
              <a:prstTxWarp prst="textNoShape">
                <a:avLst/>
              </a:prstTxWarp>
            </a:bodyPr>
            <a:lstStyle/>
            <a:p>
              <a:pPr defTabSz="932563">
                <a:defRPr/>
              </a:pPr>
              <a:endParaRPr lang="en-US" sz="1428" dirty="0">
                <a:solidFill>
                  <a:srgbClr val="404040"/>
                </a:solidFill>
                <a:latin typeface="Segoe UI"/>
              </a:endParaRPr>
            </a:p>
          </p:txBody>
        </p:sp>
        <p:sp>
          <p:nvSpPr>
            <p:cNvPr id="152" name="TextBox 151"/>
            <p:cNvSpPr txBox="1"/>
            <p:nvPr/>
          </p:nvSpPr>
          <p:spPr>
            <a:xfrm>
              <a:off x="8178096" y="2566187"/>
              <a:ext cx="518075" cy="234708"/>
            </a:xfrm>
            <a:prstGeom prst="rect">
              <a:avLst/>
            </a:prstGeom>
            <a:noFill/>
          </p:spPr>
          <p:txBody>
            <a:bodyPr wrap="none" lIns="0" tIns="0" rIns="0" bIns="0" rtlCol="0">
              <a:spAutoFit/>
            </a:bodyPr>
            <a:lstStyle>
              <a:defPPr>
                <a:defRPr lang="en-US"/>
              </a:defPPr>
              <a:lvl1pPr>
                <a:lnSpc>
                  <a:spcPct val="90000"/>
                </a:lnSpc>
                <a:spcAft>
                  <a:spcPts val="600"/>
                </a:spcAft>
                <a:defRPr sz="1400">
                  <a:gradFill>
                    <a:gsLst>
                      <a:gs pos="2917">
                        <a:schemeClr val="tx2"/>
                      </a:gs>
                      <a:gs pos="30000">
                        <a:schemeClr val="tx2"/>
                      </a:gs>
                    </a:gsLst>
                    <a:lin ang="5400000" scaled="0"/>
                  </a:gradFill>
                  <a:latin typeface="+mn-lt"/>
                </a:defRPr>
              </a:lvl1pPr>
            </a:lstStyle>
            <a:p>
              <a:pPr defTabSz="932563">
                <a:spcAft>
                  <a:spcPts val="612"/>
                </a:spcAft>
                <a:defRPr/>
              </a:pPr>
              <a:r>
                <a:rPr lang="en-US" sz="1122" dirty="0">
                  <a:solidFill>
                    <a:srgbClr val="0273C7"/>
                  </a:solidFill>
                  <a:latin typeface="Segoe UI"/>
                </a:rPr>
                <a:t>Search and</a:t>
              </a:r>
              <a:br>
                <a:rPr lang="en-US" sz="1122" dirty="0">
                  <a:solidFill>
                    <a:srgbClr val="0273C7"/>
                  </a:solidFill>
                  <a:latin typeface="Segoe UI"/>
                </a:rPr>
              </a:br>
              <a:r>
                <a:rPr lang="en-US" sz="1122" dirty="0">
                  <a:solidFill>
                    <a:srgbClr val="0273C7"/>
                  </a:solidFill>
                  <a:latin typeface="Segoe UI"/>
                </a:rPr>
                <a:t>query</a:t>
              </a:r>
            </a:p>
          </p:txBody>
        </p:sp>
        <p:sp>
          <p:nvSpPr>
            <p:cNvPr id="153" name="TextBox 152"/>
            <p:cNvSpPr txBox="1"/>
            <p:nvPr/>
          </p:nvSpPr>
          <p:spPr>
            <a:xfrm>
              <a:off x="8178096" y="3033241"/>
              <a:ext cx="843789" cy="234708"/>
            </a:xfrm>
            <a:prstGeom prst="rect">
              <a:avLst/>
            </a:prstGeom>
            <a:noFill/>
          </p:spPr>
          <p:txBody>
            <a:bodyPr wrap="none" lIns="0" tIns="0" rIns="0" bIns="0" rtlCol="0">
              <a:spAutoFit/>
            </a:bodyPr>
            <a:lstStyle>
              <a:defPPr>
                <a:defRPr lang="en-US"/>
              </a:defPPr>
              <a:lvl1pPr>
                <a:lnSpc>
                  <a:spcPct val="90000"/>
                </a:lnSpc>
                <a:spcAft>
                  <a:spcPts val="600"/>
                </a:spcAft>
                <a:defRPr sz="1400">
                  <a:gradFill>
                    <a:gsLst>
                      <a:gs pos="2917">
                        <a:schemeClr val="tx2"/>
                      </a:gs>
                      <a:gs pos="30000">
                        <a:schemeClr val="tx2"/>
                      </a:gs>
                    </a:gsLst>
                    <a:lin ang="5400000" scaled="0"/>
                  </a:gradFill>
                  <a:latin typeface="+mn-lt"/>
                </a:defRPr>
              </a:lvl1pPr>
            </a:lstStyle>
            <a:p>
              <a:pPr defTabSz="932563">
                <a:spcAft>
                  <a:spcPts val="612"/>
                </a:spcAft>
                <a:defRPr/>
              </a:pPr>
              <a:r>
                <a:rPr lang="en-US" sz="1122" dirty="0">
                  <a:solidFill>
                    <a:srgbClr val="0273C7"/>
                  </a:solidFill>
                  <a:latin typeface="Segoe UI"/>
                </a:rPr>
                <a:t>Microsoft Cortana</a:t>
              </a:r>
              <a:br>
                <a:rPr lang="en-US" sz="1122" dirty="0">
                  <a:solidFill>
                    <a:srgbClr val="0273C7"/>
                  </a:solidFill>
                  <a:latin typeface="Segoe UI"/>
                </a:rPr>
              </a:br>
              <a:r>
                <a:rPr lang="en-US" sz="1122" dirty="0">
                  <a:solidFill>
                    <a:srgbClr val="0273C7"/>
                  </a:solidFill>
                  <a:latin typeface="Segoe UI"/>
                </a:rPr>
                <a:t>Analytics </a:t>
              </a:r>
            </a:p>
          </p:txBody>
        </p:sp>
        <p:sp>
          <p:nvSpPr>
            <p:cNvPr id="154" name="TextBox 153"/>
            <p:cNvSpPr txBox="1"/>
            <p:nvPr/>
          </p:nvSpPr>
          <p:spPr>
            <a:xfrm>
              <a:off x="8178096" y="2009097"/>
              <a:ext cx="776206" cy="352062"/>
            </a:xfrm>
            <a:prstGeom prst="rect">
              <a:avLst/>
            </a:prstGeom>
            <a:noFill/>
          </p:spPr>
          <p:txBody>
            <a:bodyPr wrap="square" lIns="0" tIns="0" rIns="0" bIns="0" rtlCol="0">
              <a:spAutoFit/>
            </a:bodyPr>
            <a:lstStyle>
              <a:defPPr>
                <a:defRPr lang="en-US"/>
              </a:defPPr>
              <a:lvl1pPr>
                <a:lnSpc>
                  <a:spcPct val="90000"/>
                </a:lnSpc>
                <a:spcAft>
                  <a:spcPts val="600"/>
                </a:spcAft>
                <a:defRPr sz="1400">
                  <a:gradFill>
                    <a:gsLst>
                      <a:gs pos="2917">
                        <a:schemeClr val="tx2"/>
                      </a:gs>
                      <a:gs pos="30000">
                        <a:schemeClr val="tx2"/>
                      </a:gs>
                    </a:gsLst>
                    <a:lin ang="5400000" scaled="0"/>
                  </a:gradFill>
                  <a:latin typeface="+mn-lt"/>
                </a:defRPr>
              </a:lvl1pPr>
            </a:lstStyle>
            <a:p>
              <a:pPr defTabSz="932563">
                <a:spcAft>
                  <a:spcPts val="0"/>
                </a:spcAft>
                <a:defRPr/>
              </a:pPr>
              <a:r>
                <a:rPr lang="en-US" sz="1122" dirty="0">
                  <a:solidFill>
                    <a:srgbClr val="0273C7"/>
                  </a:solidFill>
                  <a:latin typeface="Segoe UI"/>
                </a:rPr>
                <a:t>Microsoft </a:t>
              </a:r>
            </a:p>
            <a:p>
              <a:pPr defTabSz="932563">
                <a:spcAft>
                  <a:spcPts val="0"/>
                </a:spcAft>
                <a:defRPr/>
              </a:pPr>
              <a:r>
                <a:rPr lang="en-US" sz="1122" dirty="0">
                  <a:solidFill>
                    <a:srgbClr val="0273C7"/>
                  </a:solidFill>
                  <a:latin typeface="Segoe UI"/>
                </a:rPr>
                <a:t>Power BI based</a:t>
              </a:r>
            </a:p>
            <a:p>
              <a:pPr defTabSz="932563">
                <a:spcAft>
                  <a:spcPts val="450"/>
                </a:spcAft>
                <a:defRPr/>
              </a:pPr>
              <a:r>
                <a:rPr lang="en-US" sz="1122" dirty="0">
                  <a:solidFill>
                    <a:srgbClr val="0273C7"/>
                  </a:solidFill>
                  <a:latin typeface="Segoe UI"/>
                </a:rPr>
                <a:t>Dashboards</a:t>
              </a:r>
            </a:p>
          </p:txBody>
        </p:sp>
        <p:cxnSp>
          <p:nvCxnSpPr>
            <p:cNvPr id="155" name="Straight Arrow Connector 154"/>
            <p:cNvCxnSpPr>
              <a:stCxn id="149" idx="22"/>
              <a:endCxn id="147" idx="38"/>
            </p:cNvCxnSpPr>
            <p:nvPr/>
          </p:nvCxnSpPr>
          <p:spPr>
            <a:xfrm>
              <a:off x="924691" y="2772198"/>
              <a:ext cx="898213" cy="2563"/>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6" name="Straight Arrow Connector 155"/>
            <p:cNvCxnSpPr>
              <a:stCxn id="147" idx="8"/>
              <a:endCxn id="143" idx="2"/>
            </p:cNvCxnSpPr>
            <p:nvPr/>
          </p:nvCxnSpPr>
          <p:spPr>
            <a:xfrm flipV="1">
              <a:off x="2692763" y="2880426"/>
              <a:ext cx="588720" cy="3348"/>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7" name="Straight Arrow Connector 156"/>
            <p:cNvCxnSpPr>
              <a:stCxn id="143" idx="7"/>
              <a:endCxn id="159" idx="2"/>
            </p:cNvCxnSpPr>
            <p:nvPr/>
          </p:nvCxnSpPr>
          <p:spPr>
            <a:xfrm flipV="1">
              <a:off x="4213893" y="1830557"/>
              <a:ext cx="911091" cy="666893"/>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8" name="Straight Arrow Connector 157"/>
            <p:cNvCxnSpPr>
              <a:stCxn id="143" idx="5"/>
              <a:endCxn id="188" idx="1"/>
            </p:cNvCxnSpPr>
            <p:nvPr/>
          </p:nvCxnSpPr>
          <p:spPr>
            <a:xfrm>
              <a:off x="4213893" y="3263402"/>
              <a:ext cx="339590" cy="1197756"/>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59" name="Oval 158"/>
            <p:cNvSpPr/>
            <p:nvPr/>
          </p:nvSpPr>
          <p:spPr bwMode="auto">
            <a:xfrm>
              <a:off x="5124984" y="1456475"/>
              <a:ext cx="720339" cy="748164"/>
            </a:xfrm>
            <a:prstGeom prst="ellipse">
              <a:avLst/>
            </a:prstGeom>
            <a:solidFill>
              <a:srgbClr val="59595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4282" rIns="0" bIns="0" numCol="1" spcCol="0" rtlCol="0" fromWordArt="0" anchor="t" anchorCtr="0" forceAA="0" compatLnSpc="1">
              <a:prstTxWarp prst="textNoShape">
                <a:avLst/>
              </a:prstTxWarp>
              <a:noAutofit/>
            </a:bodyPr>
            <a:lstStyle/>
            <a:p>
              <a:pPr algn="ctr" defTabSz="699134" fontAlgn="base">
                <a:lnSpc>
                  <a:spcPct val="90000"/>
                </a:lnSpc>
                <a:spcBef>
                  <a:spcPct val="0"/>
                </a:spcBef>
                <a:spcAft>
                  <a:spcPct val="0"/>
                </a:spcAft>
                <a:defRPr/>
              </a:pPr>
              <a:r>
                <a:rPr lang="en-US" sz="1224" dirty="0">
                  <a:gradFill>
                    <a:gsLst>
                      <a:gs pos="0">
                        <a:srgbClr val="FFFFFF"/>
                      </a:gs>
                      <a:gs pos="100000">
                        <a:srgbClr val="FFFFFF"/>
                      </a:gs>
                    </a:gsLst>
                    <a:lin ang="5400000" scaled="1"/>
                  </a:gradFill>
                  <a:latin typeface="Segoe UI"/>
                  <a:ea typeface="Segoe UI" pitchFamily="34" charset="0"/>
                  <a:cs typeface="Segoe UI" pitchFamily="34" charset="0"/>
                </a:rPr>
                <a:t>Stream Analytics</a:t>
              </a:r>
            </a:p>
          </p:txBody>
        </p:sp>
        <p:sp>
          <p:nvSpPr>
            <p:cNvPr id="160" name="Freeform 43"/>
            <p:cNvSpPr>
              <a:spLocks noChangeAspect="1" noEditPoints="1"/>
            </p:cNvSpPr>
            <p:nvPr/>
          </p:nvSpPr>
          <p:spPr bwMode="black">
            <a:xfrm>
              <a:off x="7749398" y="3493127"/>
              <a:ext cx="230282" cy="427454"/>
            </a:xfrm>
            <a:custGeom>
              <a:avLst/>
              <a:gdLst>
                <a:gd name="T0" fmla="*/ 544 w 602"/>
                <a:gd name="T1" fmla="*/ 95 h 1156"/>
                <a:gd name="T2" fmla="*/ 119 w 602"/>
                <a:gd name="T3" fmla="*/ 1068 h 1156"/>
                <a:gd name="T4" fmla="*/ 112 w 602"/>
                <a:gd name="T5" fmla="*/ 1048 h 1156"/>
                <a:gd name="T6" fmla="*/ 288 w 602"/>
                <a:gd name="T7" fmla="*/ 1050 h 1156"/>
                <a:gd name="T8" fmla="*/ 296 w 602"/>
                <a:gd name="T9" fmla="*/ 1053 h 1156"/>
                <a:gd name="T10" fmla="*/ 291 w 602"/>
                <a:gd name="T11" fmla="*/ 1071 h 1156"/>
                <a:gd name="T12" fmla="*/ 290 w 602"/>
                <a:gd name="T13" fmla="*/ 1072 h 1156"/>
                <a:gd name="T14" fmla="*/ 290 w 602"/>
                <a:gd name="T15" fmla="*/ 1072 h 1156"/>
                <a:gd name="T16" fmla="*/ 276 w 602"/>
                <a:gd name="T17" fmla="*/ 1069 h 1156"/>
                <a:gd name="T18" fmla="*/ 271 w 602"/>
                <a:gd name="T19" fmla="*/ 1071 h 1156"/>
                <a:gd name="T20" fmla="*/ 275 w 602"/>
                <a:gd name="T21" fmla="*/ 1052 h 1156"/>
                <a:gd name="T22" fmla="*/ 285 w 602"/>
                <a:gd name="T23" fmla="*/ 1050 h 1156"/>
                <a:gd name="T24" fmla="*/ 298 w 602"/>
                <a:gd name="T25" fmla="*/ 1055 h 1156"/>
                <a:gd name="T26" fmla="*/ 315 w 602"/>
                <a:gd name="T27" fmla="*/ 1058 h 1156"/>
                <a:gd name="T28" fmla="*/ 319 w 602"/>
                <a:gd name="T29" fmla="*/ 1057 h 1156"/>
                <a:gd name="T30" fmla="*/ 320 w 602"/>
                <a:gd name="T31" fmla="*/ 1057 h 1156"/>
                <a:gd name="T32" fmla="*/ 314 w 602"/>
                <a:gd name="T33" fmla="*/ 1075 h 1156"/>
                <a:gd name="T34" fmla="*/ 301 w 602"/>
                <a:gd name="T35" fmla="*/ 1077 h 1156"/>
                <a:gd name="T36" fmla="*/ 292 w 602"/>
                <a:gd name="T37" fmla="*/ 1073 h 1156"/>
                <a:gd name="T38" fmla="*/ 298 w 602"/>
                <a:gd name="T39" fmla="*/ 1055 h 1156"/>
                <a:gd name="T40" fmla="*/ 298 w 602"/>
                <a:gd name="T41" fmla="*/ 1055 h 1156"/>
                <a:gd name="T42" fmla="*/ 298 w 602"/>
                <a:gd name="T43" fmla="*/ 1055 h 1156"/>
                <a:gd name="T44" fmla="*/ 305 w 602"/>
                <a:gd name="T45" fmla="*/ 1034 h 1156"/>
                <a:gd name="T46" fmla="*/ 318 w 602"/>
                <a:gd name="T47" fmla="*/ 1037 h 1156"/>
                <a:gd name="T48" fmla="*/ 325 w 602"/>
                <a:gd name="T49" fmla="*/ 1035 h 1156"/>
                <a:gd name="T50" fmla="*/ 326 w 602"/>
                <a:gd name="T51" fmla="*/ 1035 h 1156"/>
                <a:gd name="T52" fmla="*/ 314 w 602"/>
                <a:gd name="T53" fmla="*/ 1056 h 1156"/>
                <a:gd name="T54" fmla="*/ 299 w 602"/>
                <a:gd name="T55" fmla="*/ 1052 h 1156"/>
                <a:gd name="T56" fmla="*/ 299 w 602"/>
                <a:gd name="T57" fmla="*/ 1052 h 1156"/>
                <a:gd name="T58" fmla="*/ 304 w 602"/>
                <a:gd name="T59" fmla="*/ 1034 h 1156"/>
                <a:gd name="T60" fmla="*/ 292 w 602"/>
                <a:gd name="T61" fmla="*/ 1028 h 1156"/>
                <a:gd name="T62" fmla="*/ 302 w 602"/>
                <a:gd name="T63" fmla="*/ 1032 h 1156"/>
                <a:gd name="T64" fmla="*/ 302 w 602"/>
                <a:gd name="T65" fmla="*/ 1032 h 1156"/>
                <a:gd name="T66" fmla="*/ 297 w 602"/>
                <a:gd name="T67" fmla="*/ 1050 h 1156"/>
                <a:gd name="T68" fmla="*/ 297 w 602"/>
                <a:gd name="T69" fmla="*/ 1050 h 1156"/>
                <a:gd name="T70" fmla="*/ 296 w 602"/>
                <a:gd name="T71" fmla="*/ 1050 h 1156"/>
                <a:gd name="T72" fmla="*/ 296 w 602"/>
                <a:gd name="T73" fmla="*/ 1050 h 1156"/>
                <a:gd name="T74" fmla="*/ 296 w 602"/>
                <a:gd name="T75" fmla="*/ 1050 h 1156"/>
                <a:gd name="T76" fmla="*/ 277 w 602"/>
                <a:gd name="T77" fmla="*/ 1049 h 1156"/>
                <a:gd name="T78" fmla="*/ 277 w 602"/>
                <a:gd name="T79" fmla="*/ 1049 h 1156"/>
                <a:gd name="T80" fmla="*/ 277 w 602"/>
                <a:gd name="T81" fmla="*/ 1049 h 1156"/>
                <a:gd name="T82" fmla="*/ 276 w 602"/>
                <a:gd name="T83" fmla="*/ 1049 h 1156"/>
                <a:gd name="T84" fmla="*/ 281 w 602"/>
                <a:gd name="T85" fmla="*/ 1032 h 1156"/>
                <a:gd name="T86" fmla="*/ 287 w 602"/>
                <a:gd name="T87" fmla="*/ 1029 h 1156"/>
                <a:gd name="T88" fmla="*/ 467 w 602"/>
                <a:gd name="T89" fmla="*/ 1059 h 1156"/>
                <a:gd name="T90" fmla="*/ 478 w 602"/>
                <a:gd name="T91" fmla="*/ 1064 h 1156"/>
                <a:gd name="T92" fmla="*/ 466 w 602"/>
                <a:gd name="T93" fmla="*/ 1048 h 1156"/>
                <a:gd name="T94" fmla="*/ 602 w 602"/>
                <a:gd name="T95" fmla="*/ 1116 h 1156"/>
                <a:gd name="T96" fmla="*/ 0 w 602"/>
                <a:gd name="T97" fmla="*/ 40 h 1156"/>
                <a:gd name="T98" fmla="*/ 602 w 602"/>
                <a:gd name="T99" fmla="*/ 1116 h 1156"/>
                <a:gd name="T100" fmla="*/ 273 w 602"/>
                <a:gd name="T101" fmla="*/ 202 h 1156"/>
                <a:gd name="T102" fmla="*/ 273 w 602"/>
                <a:gd name="T103" fmla="*/ 911 h 1156"/>
                <a:gd name="T104" fmla="*/ 462 w 602"/>
                <a:gd name="T105" fmla="*/ 581 h 1156"/>
                <a:gd name="T106" fmla="*/ 284 w 602"/>
                <a:gd name="T107" fmla="*/ 391 h 1156"/>
                <a:gd name="T108" fmla="*/ 284 w 602"/>
                <a:gd name="T109" fmla="*/ 391 h 1156"/>
                <a:gd name="T110" fmla="*/ 273 w 602"/>
                <a:gd name="T111" fmla="*/ 391 h 1156"/>
                <a:gd name="T112" fmla="*/ 462 w 602"/>
                <a:gd name="T113" fmla="*/ 911 h 1156"/>
                <a:gd name="T114" fmla="*/ 462 w 602"/>
                <a:gd name="T115" fmla="*/ 379 h 1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02" h="1156">
                  <a:moveTo>
                    <a:pt x="54" y="95"/>
                  </a:moveTo>
                  <a:cubicBezTo>
                    <a:pt x="54" y="367"/>
                    <a:pt x="54" y="639"/>
                    <a:pt x="54" y="911"/>
                  </a:cubicBezTo>
                  <a:cubicBezTo>
                    <a:pt x="217" y="911"/>
                    <a:pt x="381" y="911"/>
                    <a:pt x="544" y="911"/>
                  </a:cubicBezTo>
                  <a:cubicBezTo>
                    <a:pt x="544" y="639"/>
                    <a:pt x="544" y="367"/>
                    <a:pt x="544" y="95"/>
                  </a:cubicBezTo>
                  <a:cubicBezTo>
                    <a:pt x="381" y="95"/>
                    <a:pt x="217" y="95"/>
                    <a:pt x="54" y="95"/>
                  </a:cubicBezTo>
                  <a:close/>
                  <a:moveTo>
                    <a:pt x="112" y="1053"/>
                  </a:moveTo>
                  <a:cubicBezTo>
                    <a:pt x="126" y="1068"/>
                    <a:pt x="126" y="1068"/>
                    <a:pt x="126" y="1068"/>
                  </a:cubicBezTo>
                  <a:cubicBezTo>
                    <a:pt x="119" y="1068"/>
                    <a:pt x="119" y="1068"/>
                    <a:pt x="119" y="1068"/>
                  </a:cubicBezTo>
                  <a:cubicBezTo>
                    <a:pt x="103" y="1050"/>
                    <a:pt x="103" y="1050"/>
                    <a:pt x="103" y="1050"/>
                  </a:cubicBezTo>
                  <a:cubicBezTo>
                    <a:pt x="119" y="1034"/>
                    <a:pt x="119" y="1034"/>
                    <a:pt x="119" y="1034"/>
                  </a:cubicBezTo>
                  <a:cubicBezTo>
                    <a:pt x="126" y="1034"/>
                    <a:pt x="126" y="1034"/>
                    <a:pt x="126" y="1034"/>
                  </a:cubicBezTo>
                  <a:cubicBezTo>
                    <a:pt x="112" y="1048"/>
                    <a:pt x="112" y="1048"/>
                    <a:pt x="112" y="1048"/>
                  </a:cubicBezTo>
                  <a:cubicBezTo>
                    <a:pt x="137" y="1048"/>
                    <a:pt x="137" y="1048"/>
                    <a:pt x="137" y="1048"/>
                  </a:cubicBezTo>
                  <a:cubicBezTo>
                    <a:pt x="137" y="1053"/>
                    <a:pt x="137" y="1053"/>
                    <a:pt x="137" y="1053"/>
                  </a:cubicBezTo>
                  <a:lnTo>
                    <a:pt x="112" y="1053"/>
                  </a:lnTo>
                  <a:close/>
                  <a:moveTo>
                    <a:pt x="288" y="1050"/>
                  </a:moveTo>
                  <a:cubicBezTo>
                    <a:pt x="291" y="1050"/>
                    <a:pt x="294" y="1052"/>
                    <a:pt x="296" y="1053"/>
                  </a:cubicBezTo>
                  <a:cubicBezTo>
                    <a:pt x="296" y="1053"/>
                    <a:pt x="296" y="1053"/>
                    <a:pt x="296" y="1053"/>
                  </a:cubicBezTo>
                  <a:cubicBezTo>
                    <a:pt x="296" y="1053"/>
                    <a:pt x="296" y="1053"/>
                    <a:pt x="296" y="1053"/>
                  </a:cubicBezTo>
                  <a:cubicBezTo>
                    <a:pt x="296" y="1053"/>
                    <a:pt x="296" y="1053"/>
                    <a:pt x="296" y="1053"/>
                  </a:cubicBezTo>
                  <a:cubicBezTo>
                    <a:pt x="296" y="1053"/>
                    <a:pt x="296" y="1053"/>
                    <a:pt x="296" y="1053"/>
                  </a:cubicBezTo>
                  <a:cubicBezTo>
                    <a:pt x="296" y="1054"/>
                    <a:pt x="296" y="1054"/>
                    <a:pt x="296" y="1054"/>
                  </a:cubicBezTo>
                  <a:cubicBezTo>
                    <a:pt x="296" y="1054"/>
                    <a:pt x="291" y="1071"/>
                    <a:pt x="291" y="1072"/>
                  </a:cubicBezTo>
                  <a:cubicBezTo>
                    <a:pt x="291" y="1071"/>
                    <a:pt x="291" y="1071"/>
                    <a:pt x="291" y="1071"/>
                  </a:cubicBezTo>
                  <a:cubicBezTo>
                    <a:pt x="291" y="1072"/>
                    <a:pt x="291" y="1072"/>
                    <a:pt x="291"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89" y="1071"/>
                    <a:pt x="288" y="1071"/>
                    <a:pt x="286" y="1070"/>
                  </a:cubicBezTo>
                  <a:cubicBezTo>
                    <a:pt x="285" y="1069"/>
                    <a:pt x="285" y="1069"/>
                    <a:pt x="284" y="1069"/>
                  </a:cubicBezTo>
                  <a:cubicBezTo>
                    <a:pt x="283" y="1069"/>
                    <a:pt x="281" y="1069"/>
                    <a:pt x="280" y="1069"/>
                  </a:cubicBezTo>
                  <a:cubicBezTo>
                    <a:pt x="279" y="1069"/>
                    <a:pt x="278" y="1069"/>
                    <a:pt x="276" y="1069"/>
                  </a:cubicBezTo>
                  <a:cubicBezTo>
                    <a:pt x="274" y="1069"/>
                    <a:pt x="273" y="1070"/>
                    <a:pt x="271" y="1071"/>
                  </a:cubicBezTo>
                  <a:cubicBezTo>
                    <a:pt x="271" y="1071"/>
                    <a:pt x="271" y="1071"/>
                    <a:pt x="271" y="1071"/>
                  </a:cubicBezTo>
                  <a:cubicBezTo>
                    <a:pt x="271" y="1071"/>
                    <a:pt x="271" y="1071"/>
                    <a:pt x="271" y="1071"/>
                  </a:cubicBezTo>
                  <a:cubicBezTo>
                    <a:pt x="271" y="1071"/>
                    <a:pt x="271" y="1071"/>
                    <a:pt x="271" y="1071"/>
                  </a:cubicBezTo>
                  <a:cubicBezTo>
                    <a:pt x="270" y="1070"/>
                    <a:pt x="270" y="1070"/>
                    <a:pt x="270" y="1070"/>
                  </a:cubicBezTo>
                  <a:cubicBezTo>
                    <a:pt x="270" y="1070"/>
                    <a:pt x="270" y="1070"/>
                    <a:pt x="270" y="1070"/>
                  </a:cubicBezTo>
                  <a:cubicBezTo>
                    <a:pt x="275" y="1052"/>
                    <a:pt x="275" y="1052"/>
                    <a:pt x="275" y="1052"/>
                  </a:cubicBezTo>
                  <a:cubicBezTo>
                    <a:pt x="275" y="1052"/>
                    <a:pt x="275" y="1052"/>
                    <a:pt x="275" y="1052"/>
                  </a:cubicBezTo>
                  <a:cubicBezTo>
                    <a:pt x="275" y="1052"/>
                    <a:pt x="275" y="1052"/>
                    <a:pt x="275" y="1052"/>
                  </a:cubicBezTo>
                  <a:cubicBezTo>
                    <a:pt x="277" y="1051"/>
                    <a:pt x="278" y="1051"/>
                    <a:pt x="279" y="1051"/>
                  </a:cubicBezTo>
                  <a:cubicBezTo>
                    <a:pt x="280" y="1050"/>
                    <a:pt x="281" y="1050"/>
                    <a:pt x="282" y="1050"/>
                  </a:cubicBezTo>
                  <a:cubicBezTo>
                    <a:pt x="283" y="1050"/>
                    <a:pt x="284" y="1050"/>
                    <a:pt x="285" y="1050"/>
                  </a:cubicBezTo>
                  <a:cubicBezTo>
                    <a:pt x="286" y="1050"/>
                    <a:pt x="287" y="1050"/>
                    <a:pt x="288" y="1050"/>
                  </a:cubicBezTo>
                  <a:close/>
                  <a:moveTo>
                    <a:pt x="298" y="1055"/>
                  </a:moveTo>
                  <a:cubicBezTo>
                    <a:pt x="298" y="1055"/>
                    <a:pt x="298" y="1055"/>
                    <a:pt x="298" y="1055"/>
                  </a:cubicBezTo>
                  <a:cubicBezTo>
                    <a:pt x="298" y="1055"/>
                    <a:pt x="298" y="1055"/>
                    <a:pt x="298" y="1055"/>
                  </a:cubicBezTo>
                  <a:cubicBezTo>
                    <a:pt x="300" y="1056"/>
                    <a:pt x="301" y="1056"/>
                    <a:pt x="302" y="1057"/>
                  </a:cubicBezTo>
                  <a:cubicBezTo>
                    <a:pt x="303" y="1058"/>
                    <a:pt x="305" y="1058"/>
                    <a:pt x="306" y="1058"/>
                  </a:cubicBezTo>
                  <a:cubicBezTo>
                    <a:pt x="308" y="1058"/>
                    <a:pt x="310" y="1058"/>
                    <a:pt x="312" y="1058"/>
                  </a:cubicBezTo>
                  <a:cubicBezTo>
                    <a:pt x="313" y="1058"/>
                    <a:pt x="314" y="1058"/>
                    <a:pt x="315" y="1058"/>
                  </a:cubicBezTo>
                  <a:cubicBezTo>
                    <a:pt x="316" y="1057"/>
                    <a:pt x="317" y="1057"/>
                    <a:pt x="319" y="1056"/>
                  </a:cubicBezTo>
                  <a:cubicBezTo>
                    <a:pt x="319" y="1056"/>
                    <a:pt x="319" y="1057"/>
                    <a:pt x="319" y="1057"/>
                  </a:cubicBezTo>
                  <a:cubicBezTo>
                    <a:pt x="319" y="1057"/>
                    <a:pt x="319" y="1057"/>
                    <a:pt x="319" y="1057"/>
                  </a:cubicBezTo>
                  <a:cubicBezTo>
                    <a:pt x="319" y="1057"/>
                    <a:pt x="319" y="1057"/>
                    <a:pt x="319" y="1057"/>
                  </a:cubicBezTo>
                  <a:cubicBezTo>
                    <a:pt x="319" y="1057"/>
                    <a:pt x="319" y="1057"/>
                    <a:pt x="319" y="1057"/>
                  </a:cubicBezTo>
                  <a:cubicBezTo>
                    <a:pt x="319" y="1057"/>
                    <a:pt x="320" y="1057"/>
                    <a:pt x="320" y="1057"/>
                  </a:cubicBezTo>
                  <a:cubicBezTo>
                    <a:pt x="320" y="1057"/>
                    <a:pt x="320" y="1057"/>
                    <a:pt x="320" y="1057"/>
                  </a:cubicBezTo>
                  <a:cubicBezTo>
                    <a:pt x="320" y="1057"/>
                    <a:pt x="320" y="1057"/>
                    <a:pt x="320" y="1057"/>
                  </a:cubicBezTo>
                  <a:cubicBezTo>
                    <a:pt x="320" y="1057"/>
                    <a:pt x="320" y="1057"/>
                    <a:pt x="320" y="1057"/>
                  </a:cubicBezTo>
                  <a:cubicBezTo>
                    <a:pt x="320" y="1057"/>
                    <a:pt x="315" y="1075"/>
                    <a:pt x="315" y="1075"/>
                  </a:cubicBezTo>
                  <a:cubicBezTo>
                    <a:pt x="314" y="1075"/>
                    <a:pt x="314" y="1075"/>
                    <a:pt x="314" y="1075"/>
                  </a:cubicBezTo>
                  <a:cubicBezTo>
                    <a:pt x="314" y="1075"/>
                    <a:pt x="314" y="1075"/>
                    <a:pt x="314" y="1075"/>
                  </a:cubicBezTo>
                  <a:cubicBezTo>
                    <a:pt x="313" y="1076"/>
                    <a:pt x="312" y="1076"/>
                    <a:pt x="311" y="1076"/>
                  </a:cubicBezTo>
                  <a:cubicBezTo>
                    <a:pt x="309" y="1077"/>
                    <a:pt x="308" y="1077"/>
                    <a:pt x="307" y="1077"/>
                  </a:cubicBezTo>
                  <a:cubicBezTo>
                    <a:pt x="306" y="1077"/>
                    <a:pt x="305" y="1077"/>
                    <a:pt x="304" y="1077"/>
                  </a:cubicBezTo>
                  <a:cubicBezTo>
                    <a:pt x="303" y="1077"/>
                    <a:pt x="302" y="1077"/>
                    <a:pt x="301" y="1077"/>
                  </a:cubicBezTo>
                  <a:cubicBezTo>
                    <a:pt x="300" y="1077"/>
                    <a:pt x="300" y="1077"/>
                    <a:pt x="299" y="1077"/>
                  </a:cubicBezTo>
                  <a:cubicBezTo>
                    <a:pt x="298" y="1076"/>
                    <a:pt x="297" y="1076"/>
                    <a:pt x="297" y="1076"/>
                  </a:cubicBezTo>
                  <a:cubicBezTo>
                    <a:pt x="295" y="1075"/>
                    <a:pt x="294" y="1075"/>
                    <a:pt x="293" y="1074"/>
                  </a:cubicBezTo>
                  <a:cubicBezTo>
                    <a:pt x="293" y="1074"/>
                    <a:pt x="292" y="1073"/>
                    <a:pt x="292" y="1073"/>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lose/>
                  <a:moveTo>
                    <a:pt x="305" y="1034"/>
                  </a:moveTo>
                  <a:cubicBezTo>
                    <a:pt x="306" y="1034"/>
                    <a:pt x="307" y="1035"/>
                    <a:pt x="308" y="1036"/>
                  </a:cubicBezTo>
                  <a:cubicBezTo>
                    <a:pt x="310" y="1036"/>
                    <a:pt x="311" y="1037"/>
                    <a:pt x="313" y="1037"/>
                  </a:cubicBezTo>
                  <a:cubicBezTo>
                    <a:pt x="313" y="1037"/>
                    <a:pt x="314" y="1037"/>
                    <a:pt x="315" y="1037"/>
                  </a:cubicBezTo>
                  <a:cubicBezTo>
                    <a:pt x="316" y="1037"/>
                    <a:pt x="317" y="1037"/>
                    <a:pt x="318" y="1037"/>
                  </a:cubicBezTo>
                  <a:cubicBezTo>
                    <a:pt x="319" y="1037"/>
                    <a:pt x="320" y="1036"/>
                    <a:pt x="321" y="1036"/>
                  </a:cubicBezTo>
                  <a:cubicBezTo>
                    <a:pt x="322" y="1036"/>
                    <a:pt x="324" y="1035"/>
                    <a:pt x="325" y="1035"/>
                  </a:cubicBezTo>
                  <a:cubicBezTo>
                    <a:pt x="325" y="1035"/>
                    <a:pt x="325" y="1035"/>
                    <a:pt x="325" y="1035"/>
                  </a:cubicBezTo>
                  <a:cubicBezTo>
                    <a:pt x="325" y="1035"/>
                    <a:pt x="325" y="1035"/>
                    <a:pt x="325" y="1035"/>
                  </a:cubicBezTo>
                  <a:cubicBezTo>
                    <a:pt x="325" y="1035"/>
                    <a:pt x="325" y="1035"/>
                    <a:pt x="325" y="1035"/>
                  </a:cubicBezTo>
                  <a:cubicBezTo>
                    <a:pt x="325" y="1035"/>
                    <a:pt x="326" y="1035"/>
                    <a:pt x="326" y="1035"/>
                  </a:cubicBezTo>
                  <a:cubicBezTo>
                    <a:pt x="326" y="1035"/>
                    <a:pt x="326" y="1035"/>
                    <a:pt x="326" y="1035"/>
                  </a:cubicBezTo>
                  <a:cubicBezTo>
                    <a:pt x="326" y="1035"/>
                    <a:pt x="326" y="1035"/>
                    <a:pt x="326" y="1035"/>
                  </a:cubicBezTo>
                  <a:cubicBezTo>
                    <a:pt x="326" y="1035"/>
                    <a:pt x="321" y="1054"/>
                    <a:pt x="321" y="1054"/>
                  </a:cubicBezTo>
                  <a:cubicBezTo>
                    <a:pt x="321" y="1054"/>
                    <a:pt x="320" y="1054"/>
                    <a:pt x="320" y="1054"/>
                  </a:cubicBezTo>
                  <a:cubicBezTo>
                    <a:pt x="320" y="1054"/>
                    <a:pt x="320" y="1054"/>
                    <a:pt x="320" y="1054"/>
                  </a:cubicBezTo>
                  <a:cubicBezTo>
                    <a:pt x="318" y="1055"/>
                    <a:pt x="316" y="1055"/>
                    <a:pt x="314" y="1056"/>
                  </a:cubicBezTo>
                  <a:cubicBezTo>
                    <a:pt x="313" y="1056"/>
                    <a:pt x="311" y="1056"/>
                    <a:pt x="310" y="1056"/>
                  </a:cubicBezTo>
                  <a:cubicBezTo>
                    <a:pt x="308" y="1056"/>
                    <a:pt x="307" y="1056"/>
                    <a:pt x="306" y="1056"/>
                  </a:cubicBezTo>
                  <a:cubicBezTo>
                    <a:pt x="304" y="1055"/>
                    <a:pt x="302" y="1054"/>
                    <a:pt x="300" y="1053"/>
                  </a:cubicBezTo>
                  <a:cubicBezTo>
                    <a:pt x="300" y="1053"/>
                    <a:pt x="299" y="1053"/>
                    <a:pt x="299" y="1052"/>
                  </a:cubicBezTo>
                  <a:cubicBezTo>
                    <a:pt x="299" y="1052"/>
                    <a:pt x="299" y="1052"/>
                    <a:pt x="299" y="1052"/>
                  </a:cubicBezTo>
                  <a:cubicBezTo>
                    <a:pt x="299" y="1052"/>
                    <a:pt x="299" y="1052"/>
                    <a:pt x="299" y="1052"/>
                  </a:cubicBezTo>
                  <a:cubicBezTo>
                    <a:pt x="299" y="1052"/>
                    <a:pt x="299" y="1052"/>
                    <a:pt x="299" y="1052"/>
                  </a:cubicBezTo>
                  <a:cubicBezTo>
                    <a:pt x="299" y="1052"/>
                    <a:pt x="299" y="1052"/>
                    <a:pt x="299" y="1052"/>
                  </a:cubicBezTo>
                  <a:cubicBezTo>
                    <a:pt x="299" y="1052"/>
                    <a:pt x="304" y="1034"/>
                    <a:pt x="304" y="1034"/>
                  </a:cubicBezTo>
                  <a:cubicBezTo>
                    <a:pt x="304" y="1034"/>
                    <a:pt x="304" y="1034"/>
                    <a:pt x="304" y="1034"/>
                  </a:cubicBezTo>
                  <a:cubicBezTo>
                    <a:pt x="304" y="1034"/>
                    <a:pt x="304" y="1034"/>
                    <a:pt x="304" y="1034"/>
                  </a:cubicBezTo>
                  <a:cubicBezTo>
                    <a:pt x="304" y="1034"/>
                    <a:pt x="304" y="1034"/>
                    <a:pt x="304" y="1034"/>
                  </a:cubicBezTo>
                  <a:cubicBezTo>
                    <a:pt x="304" y="1034"/>
                    <a:pt x="304" y="1034"/>
                    <a:pt x="304" y="1034"/>
                  </a:cubicBezTo>
                  <a:cubicBezTo>
                    <a:pt x="304" y="1034"/>
                    <a:pt x="304" y="1034"/>
                    <a:pt x="304" y="1034"/>
                  </a:cubicBezTo>
                  <a:cubicBezTo>
                    <a:pt x="304" y="1033"/>
                    <a:pt x="304" y="1033"/>
                    <a:pt x="305" y="1034"/>
                  </a:cubicBezTo>
                  <a:close/>
                  <a:moveTo>
                    <a:pt x="292" y="1028"/>
                  </a:moveTo>
                  <a:cubicBezTo>
                    <a:pt x="295" y="1028"/>
                    <a:pt x="297" y="1029"/>
                    <a:pt x="299" y="1030"/>
                  </a:cubicBezTo>
                  <a:cubicBezTo>
                    <a:pt x="299" y="1030"/>
                    <a:pt x="299" y="1030"/>
                    <a:pt x="299" y="1030"/>
                  </a:cubicBezTo>
                  <a:cubicBezTo>
                    <a:pt x="300" y="1030"/>
                    <a:pt x="301" y="1031"/>
                    <a:pt x="302" y="1032"/>
                  </a:cubicBezTo>
                  <a:cubicBezTo>
                    <a:pt x="302" y="1032"/>
                    <a:pt x="302" y="1032"/>
                    <a:pt x="302" y="1032"/>
                  </a:cubicBezTo>
                  <a:cubicBezTo>
                    <a:pt x="302" y="1032"/>
                    <a:pt x="302" y="1032"/>
                    <a:pt x="302" y="1032"/>
                  </a:cubicBezTo>
                  <a:cubicBezTo>
                    <a:pt x="302" y="1032"/>
                    <a:pt x="302" y="1032"/>
                    <a:pt x="302" y="1032"/>
                  </a:cubicBezTo>
                  <a:cubicBezTo>
                    <a:pt x="302" y="1032"/>
                    <a:pt x="302" y="1032"/>
                    <a:pt x="302" y="1032"/>
                  </a:cubicBezTo>
                  <a:cubicBezTo>
                    <a:pt x="302" y="1032"/>
                    <a:pt x="302" y="1032"/>
                    <a:pt x="302" y="1032"/>
                  </a:cubicBezTo>
                  <a:cubicBezTo>
                    <a:pt x="302" y="1033"/>
                    <a:pt x="302" y="1033"/>
                    <a:pt x="302" y="1033"/>
                  </a:cubicBezTo>
                  <a:cubicBezTo>
                    <a:pt x="300" y="1039"/>
                    <a:pt x="300" y="1039"/>
                    <a:pt x="300" y="1039"/>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5" y="1049"/>
                    <a:pt x="294" y="1049"/>
                    <a:pt x="292" y="1048"/>
                  </a:cubicBezTo>
                  <a:cubicBezTo>
                    <a:pt x="291" y="1048"/>
                    <a:pt x="290" y="1047"/>
                    <a:pt x="288" y="1047"/>
                  </a:cubicBezTo>
                  <a:cubicBezTo>
                    <a:pt x="285" y="1047"/>
                    <a:pt x="281" y="1047"/>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6" y="1049"/>
                    <a:pt x="276" y="1049"/>
                    <a:pt x="276" y="1049"/>
                  </a:cubicBezTo>
                  <a:cubicBezTo>
                    <a:pt x="276" y="1049"/>
                    <a:pt x="276" y="1049"/>
                    <a:pt x="276" y="1049"/>
                  </a:cubicBezTo>
                  <a:cubicBezTo>
                    <a:pt x="276" y="1049"/>
                    <a:pt x="276" y="1049"/>
                    <a:pt x="276" y="1049"/>
                  </a:cubicBezTo>
                  <a:cubicBezTo>
                    <a:pt x="276" y="1049"/>
                    <a:pt x="276" y="1049"/>
                    <a:pt x="276" y="1049"/>
                  </a:cubicBezTo>
                  <a:cubicBezTo>
                    <a:pt x="276" y="1049"/>
                    <a:pt x="276" y="1049"/>
                    <a:pt x="276" y="1049"/>
                  </a:cubicBezTo>
                  <a:cubicBezTo>
                    <a:pt x="276" y="1049"/>
                    <a:pt x="276" y="1049"/>
                    <a:pt x="276" y="1049"/>
                  </a:cubicBezTo>
                  <a:cubicBezTo>
                    <a:pt x="281" y="1032"/>
                    <a:pt x="281" y="1032"/>
                    <a:pt x="281" y="1032"/>
                  </a:cubicBezTo>
                  <a:cubicBezTo>
                    <a:pt x="281" y="1031"/>
                    <a:pt x="281" y="1031"/>
                    <a:pt x="281" y="1031"/>
                  </a:cubicBezTo>
                  <a:cubicBezTo>
                    <a:pt x="281" y="1030"/>
                    <a:pt x="282" y="1030"/>
                    <a:pt x="282" y="1030"/>
                  </a:cubicBezTo>
                  <a:cubicBezTo>
                    <a:pt x="282" y="1030"/>
                    <a:pt x="282" y="1030"/>
                    <a:pt x="282" y="1030"/>
                  </a:cubicBezTo>
                  <a:cubicBezTo>
                    <a:pt x="284" y="1030"/>
                    <a:pt x="286" y="1029"/>
                    <a:pt x="287" y="1029"/>
                  </a:cubicBezTo>
                  <a:cubicBezTo>
                    <a:pt x="289" y="1028"/>
                    <a:pt x="291" y="1028"/>
                    <a:pt x="292" y="1028"/>
                  </a:cubicBezTo>
                  <a:close/>
                  <a:moveTo>
                    <a:pt x="478" y="1033"/>
                  </a:moveTo>
                  <a:cubicBezTo>
                    <a:pt x="469" y="1033"/>
                    <a:pt x="462" y="1040"/>
                    <a:pt x="462" y="1048"/>
                  </a:cubicBezTo>
                  <a:cubicBezTo>
                    <a:pt x="462" y="1052"/>
                    <a:pt x="464" y="1056"/>
                    <a:pt x="467" y="1059"/>
                  </a:cubicBezTo>
                  <a:cubicBezTo>
                    <a:pt x="460" y="1068"/>
                    <a:pt x="460" y="1068"/>
                    <a:pt x="460" y="1068"/>
                  </a:cubicBezTo>
                  <a:cubicBezTo>
                    <a:pt x="463" y="1070"/>
                    <a:pt x="463" y="1070"/>
                    <a:pt x="463" y="1070"/>
                  </a:cubicBezTo>
                  <a:cubicBezTo>
                    <a:pt x="470" y="1061"/>
                    <a:pt x="470" y="1061"/>
                    <a:pt x="470" y="1061"/>
                  </a:cubicBezTo>
                  <a:cubicBezTo>
                    <a:pt x="472" y="1063"/>
                    <a:pt x="475" y="1064"/>
                    <a:pt x="478" y="1064"/>
                  </a:cubicBezTo>
                  <a:cubicBezTo>
                    <a:pt x="486" y="1064"/>
                    <a:pt x="493" y="1057"/>
                    <a:pt x="493" y="1048"/>
                  </a:cubicBezTo>
                  <a:cubicBezTo>
                    <a:pt x="493" y="1040"/>
                    <a:pt x="486" y="1033"/>
                    <a:pt x="478" y="1033"/>
                  </a:cubicBezTo>
                  <a:close/>
                  <a:moveTo>
                    <a:pt x="478" y="1060"/>
                  </a:moveTo>
                  <a:cubicBezTo>
                    <a:pt x="471" y="1060"/>
                    <a:pt x="466" y="1055"/>
                    <a:pt x="466" y="1048"/>
                  </a:cubicBezTo>
                  <a:cubicBezTo>
                    <a:pt x="466" y="1042"/>
                    <a:pt x="471" y="1037"/>
                    <a:pt x="478" y="1037"/>
                  </a:cubicBezTo>
                  <a:cubicBezTo>
                    <a:pt x="484" y="1037"/>
                    <a:pt x="489" y="1042"/>
                    <a:pt x="489" y="1048"/>
                  </a:cubicBezTo>
                  <a:cubicBezTo>
                    <a:pt x="489" y="1055"/>
                    <a:pt x="484" y="1060"/>
                    <a:pt x="478" y="1060"/>
                  </a:cubicBezTo>
                  <a:close/>
                  <a:moveTo>
                    <a:pt x="602" y="1116"/>
                  </a:moveTo>
                  <a:cubicBezTo>
                    <a:pt x="602" y="1139"/>
                    <a:pt x="584" y="1156"/>
                    <a:pt x="562" y="1156"/>
                  </a:cubicBezTo>
                  <a:cubicBezTo>
                    <a:pt x="40" y="1156"/>
                    <a:pt x="40" y="1156"/>
                    <a:pt x="40" y="1156"/>
                  </a:cubicBezTo>
                  <a:cubicBezTo>
                    <a:pt x="18" y="1156"/>
                    <a:pt x="0" y="1139"/>
                    <a:pt x="0" y="1116"/>
                  </a:cubicBezTo>
                  <a:cubicBezTo>
                    <a:pt x="0" y="40"/>
                    <a:pt x="0" y="40"/>
                    <a:pt x="0" y="40"/>
                  </a:cubicBezTo>
                  <a:cubicBezTo>
                    <a:pt x="0" y="18"/>
                    <a:pt x="18" y="0"/>
                    <a:pt x="40" y="0"/>
                  </a:cubicBezTo>
                  <a:cubicBezTo>
                    <a:pt x="562" y="0"/>
                    <a:pt x="562" y="0"/>
                    <a:pt x="562" y="0"/>
                  </a:cubicBezTo>
                  <a:cubicBezTo>
                    <a:pt x="584" y="0"/>
                    <a:pt x="602" y="18"/>
                    <a:pt x="602" y="40"/>
                  </a:cubicBezTo>
                  <a:lnTo>
                    <a:pt x="602" y="1116"/>
                  </a:lnTo>
                  <a:close/>
                  <a:moveTo>
                    <a:pt x="273" y="379"/>
                  </a:moveTo>
                  <a:cubicBezTo>
                    <a:pt x="95" y="379"/>
                    <a:pt x="95" y="379"/>
                    <a:pt x="95" y="379"/>
                  </a:cubicBezTo>
                  <a:cubicBezTo>
                    <a:pt x="95" y="202"/>
                    <a:pt x="95" y="202"/>
                    <a:pt x="95" y="202"/>
                  </a:cubicBezTo>
                  <a:cubicBezTo>
                    <a:pt x="273" y="202"/>
                    <a:pt x="273" y="202"/>
                    <a:pt x="273" y="202"/>
                  </a:cubicBezTo>
                  <a:lnTo>
                    <a:pt x="273" y="379"/>
                  </a:lnTo>
                  <a:close/>
                  <a:moveTo>
                    <a:pt x="95" y="769"/>
                  </a:moveTo>
                  <a:cubicBezTo>
                    <a:pt x="273" y="769"/>
                    <a:pt x="273" y="769"/>
                    <a:pt x="273" y="769"/>
                  </a:cubicBezTo>
                  <a:cubicBezTo>
                    <a:pt x="273" y="911"/>
                    <a:pt x="273" y="911"/>
                    <a:pt x="273" y="911"/>
                  </a:cubicBezTo>
                  <a:cubicBezTo>
                    <a:pt x="95" y="911"/>
                    <a:pt x="95" y="911"/>
                    <a:pt x="95" y="911"/>
                  </a:cubicBezTo>
                  <a:lnTo>
                    <a:pt x="95" y="769"/>
                  </a:lnTo>
                  <a:close/>
                  <a:moveTo>
                    <a:pt x="95" y="581"/>
                  </a:moveTo>
                  <a:cubicBezTo>
                    <a:pt x="462" y="581"/>
                    <a:pt x="462" y="581"/>
                    <a:pt x="462" y="581"/>
                  </a:cubicBezTo>
                  <a:cubicBezTo>
                    <a:pt x="462" y="758"/>
                    <a:pt x="462" y="758"/>
                    <a:pt x="462" y="758"/>
                  </a:cubicBezTo>
                  <a:cubicBezTo>
                    <a:pt x="95" y="758"/>
                    <a:pt x="95" y="758"/>
                    <a:pt x="95" y="758"/>
                  </a:cubicBezTo>
                  <a:lnTo>
                    <a:pt x="95" y="581"/>
                  </a:lnTo>
                  <a:close/>
                  <a:moveTo>
                    <a:pt x="284" y="391"/>
                  </a:moveTo>
                  <a:cubicBezTo>
                    <a:pt x="462" y="391"/>
                    <a:pt x="462" y="391"/>
                    <a:pt x="462" y="391"/>
                  </a:cubicBezTo>
                  <a:cubicBezTo>
                    <a:pt x="462" y="568"/>
                    <a:pt x="462" y="568"/>
                    <a:pt x="462" y="568"/>
                  </a:cubicBezTo>
                  <a:cubicBezTo>
                    <a:pt x="284" y="568"/>
                    <a:pt x="284" y="568"/>
                    <a:pt x="284" y="568"/>
                  </a:cubicBezTo>
                  <a:lnTo>
                    <a:pt x="284" y="391"/>
                  </a:lnTo>
                  <a:close/>
                  <a:moveTo>
                    <a:pt x="273" y="568"/>
                  </a:moveTo>
                  <a:cubicBezTo>
                    <a:pt x="95" y="568"/>
                    <a:pt x="95" y="568"/>
                    <a:pt x="95" y="568"/>
                  </a:cubicBezTo>
                  <a:cubicBezTo>
                    <a:pt x="95" y="391"/>
                    <a:pt x="95" y="391"/>
                    <a:pt x="95" y="391"/>
                  </a:cubicBezTo>
                  <a:cubicBezTo>
                    <a:pt x="273" y="391"/>
                    <a:pt x="273" y="391"/>
                    <a:pt x="273" y="391"/>
                  </a:cubicBezTo>
                  <a:lnTo>
                    <a:pt x="273" y="568"/>
                  </a:lnTo>
                  <a:close/>
                  <a:moveTo>
                    <a:pt x="284" y="769"/>
                  </a:moveTo>
                  <a:cubicBezTo>
                    <a:pt x="462" y="769"/>
                    <a:pt x="462" y="769"/>
                    <a:pt x="462" y="769"/>
                  </a:cubicBezTo>
                  <a:cubicBezTo>
                    <a:pt x="462" y="911"/>
                    <a:pt x="462" y="911"/>
                    <a:pt x="462" y="911"/>
                  </a:cubicBezTo>
                  <a:cubicBezTo>
                    <a:pt x="284" y="911"/>
                    <a:pt x="284" y="911"/>
                    <a:pt x="284" y="911"/>
                  </a:cubicBezTo>
                  <a:lnTo>
                    <a:pt x="284" y="769"/>
                  </a:lnTo>
                  <a:close/>
                  <a:moveTo>
                    <a:pt x="462" y="202"/>
                  </a:moveTo>
                  <a:cubicBezTo>
                    <a:pt x="462" y="379"/>
                    <a:pt x="462" y="379"/>
                    <a:pt x="462" y="379"/>
                  </a:cubicBezTo>
                  <a:cubicBezTo>
                    <a:pt x="284" y="379"/>
                    <a:pt x="284" y="379"/>
                    <a:pt x="284" y="379"/>
                  </a:cubicBezTo>
                  <a:cubicBezTo>
                    <a:pt x="284" y="202"/>
                    <a:pt x="284" y="202"/>
                    <a:pt x="284" y="202"/>
                  </a:cubicBezTo>
                  <a:lnTo>
                    <a:pt x="462" y="202"/>
                  </a:lnTo>
                  <a:close/>
                </a:path>
              </a:pathLst>
            </a:custGeom>
            <a:solidFill>
              <a:srgbClr val="0273C7"/>
            </a:solidFill>
            <a:ln>
              <a:noFill/>
            </a:ln>
          </p:spPr>
          <p:txBody>
            <a:bodyPr vert="horz" wrap="square" lIns="68564" tIns="34282" rIns="68564" bIns="34282" numCol="1" anchor="t" anchorCtr="0" compatLnSpc="1">
              <a:prstTxWarp prst="textNoShape">
                <a:avLst/>
              </a:prstTxWarp>
            </a:bodyPr>
            <a:lstStyle/>
            <a:p>
              <a:pPr defTabSz="932563">
                <a:defRPr/>
              </a:pPr>
              <a:endParaRPr lang="en-US" sz="1632" dirty="0">
                <a:solidFill>
                  <a:srgbClr val="404040"/>
                </a:solidFill>
                <a:latin typeface="Segoe UI"/>
              </a:endParaRPr>
            </a:p>
          </p:txBody>
        </p:sp>
        <p:sp>
          <p:nvSpPr>
            <p:cNvPr id="161" name="TextBox 160"/>
            <p:cNvSpPr txBox="1"/>
            <p:nvPr/>
          </p:nvSpPr>
          <p:spPr>
            <a:xfrm>
              <a:off x="8178096" y="3507950"/>
              <a:ext cx="777889" cy="469417"/>
            </a:xfrm>
            <a:prstGeom prst="rect">
              <a:avLst/>
            </a:prstGeom>
            <a:noFill/>
          </p:spPr>
          <p:txBody>
            <a:bodyPr wrap="square" lIns="0" tIns="0" rIns="0" bIns="0" rtlCol="0">
              <a:spAutoFit/>
            </a:bodyPr>
            <a:lstStyle>
              <a:defPPr>
                <a:defRPr lang="en-US"/>
              </a:defPPr>
              <a:lvl1pPr>
                <a:lnSpc>
                  <a:spcPct val="90000"/>
                </a:lnSpc>
                <a:spcAft>
                  <a:spcPts val="600"/>
                </a:spcAft>
                <a:defRPr sz="1400">
                  <a:gradFill>
                    <a:gsLst>
                      <a:gs pos="2917">
                        <a:schemeClr val="tx2"/>
                      </a:gs>
                      <a:gs pos="30000">
                        <a:schemeClr val="tx2"/>
                      </a:gs>
                    </a:gsLst>
                    <a:lin ang="5400000" scaled="0"/>
                  </a:gradFill>
                  <a:latin typeface="+mn-lt"/>
                </a:defRPr>
              </a:lvl1pPr>
            </a:lstStyle>
            <a:p>
              <a:pPr defTabSz="932563">
                <a:spcAft>
                  <a:spcPts val="612"/>
                </a:spcAft>
                <a:defRPr/>
              </a:pPr>
              <a:r>
                <a:rPr lang="en-US" sz="1122" dirty="0">
                  <a:solidFill>
                    <a:srgbClr val="0273C7"/>
                  </a:solidFill>
                  <a:latin typeface="Segoe UI"/>
                </a:rPr>
                <a:t>Notifications </a:t>
              </a:r>
              <a:br>
                <a:rPr lang="en-US" sz="1122" dirty="0">
                  <a:solidFill>
                    <a:srgbClr val="0273C7"/>
                  </a:solidFill>
                  <a:latin typeface="Segoe UI"/>
                </a:rPr>
              </a:br>
              <a:r>
                <a:rPr lang="en-US" sz="1122" dirty="0">
                  <a:solidFill>
                    <a:srgbClr val="0273C7"/>
                  </a:solidFill>
                  <a:latin typeface="Segoe UI"/>
                </a:rPr>
                <a:t>and workflow</a:t>
              </a:r>
              <a:br>
                <a:rPr lang="en-US" sz="1122" dirty="0">
                  <a:solidFill>
                    <a:srgbClr val="0273C7"/>
                  </a:solidFill>
                  <a:latin typeface="Segoe UI"/>
                </a:rPr>
              </a:br>
              <a:r>
                <a:rPr lang="en-US" sz="1122" dirty="0">
                  <a:solidFill>
                    <a:srgbClr val="0273C7"/>
                  </a:solidFill>
                  <a:latin typeface="Segoe UI"/>
                </a:rPr>
                <a:t>interactions on devices</a:t>
              </a:r>
            </a:p>
          </p:txBody>
        </p:sp>
        <p:grpSp>
          <p:nvGrpSpPr>
            <p:cNvPr id="162" name="Group 161"/>
            <p:cNvGrpSpPr/>
            <p:nvPr/>
          </p:nvGrpSpPr>
          <p:grpSpPr>
            <a:xfrm>
              <a:off x="3598485" y="2798982"/>
              <a:ext cx="482832" cy="458568"/>
              <a:chOff x="7097986" y="2930421"/>
              <a:chExt cx="1699728" cy="1870084"/>
            </a:xfrm>
          </p:grpSpPr>
          <p:grpSp>
            <p:nvGrpSpPr>
              <p:cNvPr id="163" name="Group 162"/>
              <p:cNvGrpSpPr/>
              <p:nvPr/>
            </p:nvGrpSpPr>
            <p:grpSpPr>
              <a:xfrm>
                <a:off x="7097986" y="2930421"/>
                <a:ext cx="1699728" cy="441120"/>
                <a:chOff x="8193115" y="354643"/>
                <a:chExt cx="1699728" cy="441120"/>
              </a:xfrm>
            </p:grpSpPr>
            <p:sp>
              <p:nvSpPr>
                <p:cNvPr id="174" name="Rectangle 173"/>
                <p:cNvSpPr/>
                <p:nvPr/>
              </p:nvSpPr>
              <p:spPr>
                <a:xfrm>
                  <a:off x="8193115" y="354643"/>
                  <a:ext cx="1699727" cy="25908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defTabSz="932563">
                    <a:defRPr/>
                  </a:pPr>
                  <a:endParaRPr lang="en-US" sz="2040" dirty="0">
                    <a:solidFill>
                      <a:srgbClr val="404040"/>
                    </a:solidFill>
                    <a:latin typeface="Segoe UI"/>
                  </a:endParaRPr>
                </a:p>
              </p:txBody>
            </p:sp>
            <p:sp>
              <p:nvSpPr>
                <p:cNvPr id="175" name="Rectangle 174"/>
                <p:cNvSpPr/>
                <p:nvPr/>
              </p:nvSpPr>
              <p:spPr>
                <a:xfrm>
                  <a:off x="8193116" y="536683"/>
                  <a:ext cx="262101" cy="25908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defTabSz="932563">
                    <a:defRPr/>
                  </a:pPr>
                  <a:endParaRPr lang="en-US" sz="2040" dirty="0">
                    <a:solidFill>
                      <a:srgbClr val="404040"/>
                    </a:solidFill>
                    <a:latin typeface="Segoe UI"/>
                  </a:endParaRPr>
                </a:p>
              </p:txBody>
            </p:sp>
            <p:sp>
              <p:nvSpPr>
                <p:cNvPr id="176" name="Rectangle 175"/>
                <p:cNvSpPr/>
                <p:nvPr/>
              </p:nvSpPr>
              <p:spPr>
                <a:xfrm>
                  <a:off x="9630742" y="536683"/>
                  <a:ext cx="262101" cy="25908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defTabSz="932563">
                    <a:defRPr/>
                  </a:pPr>
                  <a:endParaRPr lang="en-US" sz="2040" dirty="0">
                    <a:solidFill>
                      <a:srgbClr val="404040"/>
                    </a:solidFill>
                    <a:latin typeface="Segoe UI"/>
                  </a:endParaRPr>
                </a:p>
              </p:txBody>
            </p:sp>
          </p:grpSp>
          <p:sp>
            <p:nvSpPr>
              <p:cNvPr id="164" name="Rectangle 163"/>
              <p:cNvSpPr/>
              <p:nvPr/>
            </p:nvSpPr>
            <p:spPr>
              <a:xfrm>
                <a:off x="7489291" y="3371437"/>
                <a:ext cx="297114" cy="25908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defTabSz="932563">
                  <a:defRPr/>
                </a:pPr>
                <a:endParaRPr lang="en-US" sz="2040" dirty="0">
                  <a:solidFill>
                    <a:srgbClr val="404040"/>
                  </a:solidFill>
                  <a:latin typeface="Segoe UI"/>
                </a:endParaRPr>
              </a:p>
            </p:txBody>
          </p:sp>
          <p:sp>
            <p:nvSpPr>
              <p:cNvPr id="165" name="Rectangle 164"/>
              <p:cNvSpPr/>
              <p:nvPr/>
            </p:nvSpPr>
            <p:spPr>
              <a:xfrm>
                <a:off x="7489291" y="3735923"/>
                <a:ext cx="297114" cy="25908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defTabSz="932563">
                  <a:defRPr/>
                </a:pPr>
                <a:endParaRPr lang="en-US" sz="2040" dirty="0">
                  <a:solidFill>
                    <a:srgbClr val="404040"/>
                  </a:solidFill>
                  <a:latin typeface="Segoe UI"/>
                </a:endParaRPr>
              </a:p>
            </p:txBody>
          </p:sp>
          <p:sp>
            <p:nvSpPr>
              <p:cNvPr id="166" name="Rectangle 165"/>
              <p:cNvSpPr/>
              <p:nvPr/>
            </p:nvSpPr>
            <p:spPr>
              <a:xfrm>
                <a:off x="7489291" y="4100409"/>
                <a:ext cx="297114" cy="25908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defTabSz="932563">
                  <a:defRPr/>
                </a:pPr>
                <a:endParaRPr lang="en-US" sz="2040" dirty="0">
                  <a:solidFill>
                    <a:srgbClr val="404040"/>
                  </a:solidFill>
                  <a:latin typeface="Segoe UI"/>
                </a:endParaRPr>
              </a:p>
            </p:txBody>
          </p:sp>
          <p:sp>
            <p:nvSpPr>
              <p:cNvPr id="167" name="Rectangle 166"/>
              <p:cNvSpPr/>
              <p:nvPr/>
            </p:nvSpPr>
            <p:spPr>
              <a:xfrm>
                <a:off x="7863895" y="3558123"/>
                <a:ext cx="297114" cy="25908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defTabSz="932563">
                  <a:defRPr/>
                </a:pPr>
                <a:endParaRPr lang="en-US" sz="2040" dirty="0">
                  <a:solidFill>
                    <a:srgbClr val="404040"/>
                  </a:solidFill>
                  <a:latin typeface="Segoe UI"/>
                </a:endParaRPr>
              </a:p>
            </p:txBody>
          </p:sp>
          <p:sp>
            <p:nvSpPr>
              <p:cNvPr id="168" name="Rectangle 167"/>
              <p:cNvSpPr/>
              <p:nvPr/>
            </p:nvSpPr>
            <p:spPr>
              <a:xfrm>
                <a:off x="7863895" y="3922609"/>
                <a:ext cx="297114" cy="25908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defTabSz="932563">
                  <a:defRPr/>
                </a:pPr>
                <a:endParaRPr lang="en-US" sz="2040" dirty="0">
                  <a:solidFill>
                    <a:srgbClr val="404040"/>
                  </a:solidFill>
                  <a:latin typeface="Segoe UI"/>
                </a:endParaRPr>
              </a:p>
            </p:txBody>
          </p:sp>
          <p:sp>
            <p:nvSpPr>
              <p:cNvPr id="169" name="Rectangle 168"/>
              <p:cNvSpPr/>
              <p:nvPr/>
            </p:nvSpPr>
            <p:spPr>
              <a:xfrm>
                <a:off x="8238499" y="3735923"/>
                <a:ext cx="297114" cy="25908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defTabSz="932563">
                  <a:defRPr/>
                </a:pPr>
                <a:endParaRPr lang="en-US" sz="2040" dirty="0">
                  <a:solidFill>
                    <a:srgbClr val="404040"/>
                  </a:solidFill>
                  <a:latin typeface="Segoe UI"/>
                </a:endParaRPr>
              </a:p>
            </p:txBody>
          </p:sp>
          <p:grpSp>
            <p:nvGrpSpPr>
              <p:cNvPr id="170" name="Group 169"/>
              <p:cNvGrpSpPr/>
              <p:nvPr/>
            </p:nvGrpSpPr>
            <p:grpSpPr>
              <a:xfrm rot="10800000">
                <a:off x="7097986" y="4359385"/>
                <a:ext cx="1699728" cy="441120"/>
                <a:chOff x="8193115" y="354643"/>
                <a:chExt cx="1699728" cy="441120"/>
              </a:xfrm>
            </p:grpSpPr>
            <p:sp>
              <p:nvSpPr>
                <p:cNvPr id="171" name="Rectangle 170"/>
                <p:cNvSpPr/>
                <p:nvPr/>
              </p:nvSpPr>
              <p:spPr>
                <a:xfrm>
                  <a:off x="8193115" y="354643"/>
                  <a:ext cx="1699727" cy="25908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defTabSz="932563">
                    <a:defRPr/>
                  </a:pPr>
                  <a:endParaRPr lang="en-US" sz="2040" dirty="0">
                    <a:solidFill>
                      <a:srgbClr val="404040"/>
                    </a:solidFill>
                    <a:latin typeface="Segoe UI"/>
                  </a:endParaRPr>
                </a:p>
              </p:txBody>
            </p:sp>
            <p:sp>
              <p:nvSpPr>
                <p:cNvPr id="172" name="Rectangle 171"/>
                <p:cNvSpPr/>
                <p:nvPr/>
              </p:nvSpPr>
              <p:spPr>
                <a:xfrm>
                  <a:off x="8193116" y="536683"/>
                  <a:ext cx="262101" cy="25908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defTabSz="932563">
                    <a:defRPr/>
                  </a:pPr>
                  <a:endParaRPr lang="en-US" sz="2040" dirty="0">
                    <a:solidFill>
                      <a:srgbClr val="404040"/>
                    </a:solidFill>
                    <a:latin typeface="Segoe UI"/>
                  </a:endParaRPr>
                </a:p>
              </p:txBody>
            </p:sp>
            <p:sp>
              <p:nvSpPr>
                <p:cNvPr id="173" name="Rectangle 172"/>
                <p:cNvSpPr/>
                <p:nvPr/>
              </p:nvSpPr>
              <p:spPr>
                <a:xfrm>
                  <a:off x="9630742" y="536683"/>
                  <a:ext cx="262101" cy="25908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defTabSz="932563">
                    <a:defRPr/>
                  </a:pPr>
                  <a:endParaRPr lang="en-US" sz="2040" dirty="0">
                    <a:solidFill>
                      <a:srgbClr val="404040"/>
                    </a:solidFill>
                    <a:latin typeface="Segoe UI"/>
                  </a:endParaRPr>
                </a:p>
              </p:txBody>
            </p:sp>
          </p:grpSp>
        </p:grpSp>
        <p:sp>
          <p:nvSpPr>
            <p:cNvPr id="177" name="Oval 176"/>
            <p:cNvSpPr/>
            <p:nvPr/>
          </p:nvSpPr>
          <p:spPr bwMode="auto">
            <a:xfrm>
              <a:off x="5124984" y="2227222"/>
              <a:ext cx="740604" cy="782380"/>
            </a:xfrm>
            <a:prstGeom prst="ellipse">
              <a:avLst/>
            </a:prstGeom>
            <a:solidFill>
              <a:srgbClr val="59595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4282" rIns="0" bIns="0" numCol="1" spcCol="0" rtlCol="0" fromWordArt="0" anchor="t" anchorCtr="0" forceAA="0" compatLnSpc="1">
              <a:prstTxWarp prst="textNoShape">
                <a:avLst/>
              </a:prstTxWarp>
              <a:noAutofit/>
            </a:bodyPr>
            <a:lstStyle/>
            <a:p>
              <a:pPr algn="ctr" defTabSz="699134" fontAlgn="base">
                <a:lnSpc>
                  <a:spcPct val="90000"/>
                </a:lnSpc>
                <a:spcBef>
                  <a:spcPct val="0"/>
                </a:spcBef>
                <a:spcAft>
                  <a:spcPct val="0"/>
                </a:spcAft>
                <a:defRPr/>
              </a:pPr>
              <a:r>
                <a:rPr lang="en-US" sz="1224" dirty="0">
                  <a:gradFill>
                    <a:gsLst>
                      <a:gs pos="0">
                        <a:srgbClr val="FFFFFF"/>
                      </a:gs>
                      <a:gs pos="100000">
                        <a:srgbClr val="FFFFFF"/>
                      </a:gs>
                    </a:gsLst>
                    <a:lin ang="5400000" scaled="1"/>
                  </a:gradFill>
                  <a:latin typeface="Segoe UI"/>
                  <a:ea typeface="Segoe UI" pitchFamily="34" charset="0"/>
                  <a:cs typeface="Segoe UI" pitchFamily="34" charset="0"/>
                </a:rPr>
                <a:t>HD</a:t>
              </a:r>
            </a:p>
            <a:p>
              <a:pPr algn="ctr" defTabSz="699134" fontAlgn="base">
                <a:lnSpc>
                  <a:spcPct val="90000"/>
                </a:lnSpc>
                <a:spcBef>
                  <a:spcPct val="0"/>
                </a:spcBef>
                <a:spcAft>
                  <a:spcPct val="0"/>
                </a:spcAft>
                <a:defRPr/>
              </a:pPr>
              <a:r>
                <a:rPr lang="en-US" sz="1224" dirty="0">
                  <a:gradFill>
                    <a:gsLst>
                      <a:gs pos="0">
                        <a:srgbClr val="FFFFFF"/>
                      </a:gs>
                      <a:gs pos="100000">
                        <a:srgbClr val="FFFFFF"/>
                      </a:gs>
                    </a:gsLst>
                    <a:lin ang="5400000" scaled="1"/>
                  </a:gradFill>
                  <a:latin typeface="Segoe UI"/>
                  <a:ea typeface="Segoe UI" pitchFamily="34" charset="0"/>
                  <a:cs typeface="Segoe UI" pitchFamily="34" charset="0"/>
                </a:rPr>
                <a:t>Insight</a:t>
              </a:r>
            </a:p>
            <a:p>
              <a:pPr algn="ctr" defTabSz="699134" fontAlgn="base">
                <a:lnSpc>
                  <a:spcPct val="90000"/>
                </a:lnSpc>
                <a:spcBef>
                  <a:spcPct val="0"/>
                </a:spcBef>
                <a:spcAft>
                  <a:spcPct val="0"/>
                </a:spcAft>
                <a:defRPr/>
              </a:pPr>
              <a:r>
                <a:rPr lang="en-US" sz="1224" dirty="0">
                  <a:gradFill>
                    <a:gsLst>
                      <a:gs pos="0">
                        <a:srgbClr val="FFFFFF"/>
                      </a:gs>
                      <a:gs pos="100000">
                        <a:srgbClr val="FFFFFF"/>
                      </a:gs>
                    </a:gsLst>
                    <a:lin ang="5400000" scaled="1"/>
                  </a:gradFill>
                  <a:latin typeface="Segoe UI"/>
                  <a:ea typeface="Segoe UI" pitchFamily="34" charset="0"/>
                  <a:cs typeface="Segoe UI" pitchFamily="34" charset="0"/>
                </a:rPr>
                <a:t>Storm</a:t>
              </a:r>
            </a:p>
          </p:txBody>
        </p:sp>
        <p:pic>
          <p:nvPicPr>
            <p:cNvPr id="178" name="Picture 177"/>
            <p:cNvPicPr>
              <a:picLocks noChangeAspect="1"/>
            </p:cNvPicPr>
            <p:nvPr/>
          </p:nvPicPr>
          <p:blipFill>
            <a:blip r:embed="rId3">
              <a:extLst>
                <a:ext uri="{BEBA8EAE-BF5A-486C-A8C5-ECC9F3942E4B}">
                  <a14:imgProps xmlns:a14="http://schemas.microsoft.com/office/drawing/2010/main">
                    <a14:imgLayer r:embed="rId4">
                      <a14:imgEffect>
                        <a14:backgroundRemoval t="0" b="100000" l="0" r="100000"/>
                      </a14:imgEffect>
                    </a14:imgLayer>
                  </a14:imgProps>
                </a:ext>
              </a:extLst>
            </a:blip>
            <a:stretch>
              <a:fillRect/>
            </a:stretch>
          </p:blipFill>
          <p:spPr>
            <a:xfrm>
              <a:off x="7616930" y="2968793"/>
              <a:ext cx="489673" cy="328479"/>
            </a:xfrm>
            <a:prstGeom prst="rect">
              <a:avLst/>
            </a:prstGeom>
          </p:spPr>
        </p:pic>
        <p:pic>
          <p:nvPicPr>
            <p:cNvPr id="179" name="Picture 17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826254" y="4194175"/>
              <a:ext cx="550332" cy="388372"/>
            </a:xfrm>
            <a:prstGeom prst="rect">
              <a:avLst/>
            </a:prstGeom>
          </p:spPr>
        </p:pic>
        <p:sp>
          <p:nvSpPr>
            <p:cNvPr id="180" name="Right Arrow 52"/>
            <p:cNvSpPr/>
            <p:nvPr/>
          </p:nvSpPr>
          <p:spPr bwMode="auto">
            <a:xfrm>
              <a:off x="5845323" y="4183092"/>
              <a:ext cx="952737" cy="451016"/>
            </a:xfrm>
            <a:prstGeom prst="rightArrow">
              <a:avLst/>
            </a:prstGeom>
            <a:solidFill>
              <a:srgbClr val="0273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64" tIns="0" rIns="0" bIns="0" numCol="1" spcCol="0" rtlCol="0" fromWordArt="0" anchor="ctr" anchorCtr="0" forceAA="0" compatLnSpc="1">
              <a:prstTxWarp prst="textNoShape">
                <a:avLst/>
              </a:prstTxWarp>
              <a:noAutofit/>
            </a:bodyPr>
            <a:lstStyle/>
            <a:p>
              <a:pPr marL="56669" defTabSz="699134" fontAlgn="base">
                <a:lnSpc>
                  <a:spcPct val="90000"/>
                </a:lnSpc>
                <a:spcBef>
                  <a:spcPct val="0"/>
                </a:spcBef>
                <a:spcAft>
                  <a:spcPct val="0"/>
                </a:spcAft>
                <a:defRPr/>
              </a:pPr>
              <a:r>
                <a:rPr lang="en-US" sz="1122" dirty="0">
                  <a:gradFill>
                    <a:gsLst>
                      <a:gs pos="0">
                        <a:srgbClr val="FFFFFF"/>
                      </a:gs>
                      <a:gs pos="100000">
                        <a:srgbClr val="FFFFFF"/>
                      </a:gs>
                    </a:gsLst>
                    <a:lin ang="5400000" scaled="1"/>
                  </a:gradFill>
                  <a:latin typeface="Segoe UI"/>
                  <a:ea typeface="Segoe UI" pitchFamily="34" charset="0"/>
                  <a:cs typeface="Segoe UI" pitchFamily="34" charset="0"/>
                </a:rPr>
                <a:t>Blockchain</a:t>
              </a:r>
            </a:p>
          </p:txBody>
        </p:sp>
        <p:pic>
          <p:nvPicPr>
            <p:cNvPr id="181" name="Picture 18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97280" y="1949311"/>
              <a:ext cx="362680" cy="216257"/>
            </a:xfrm>
            <a:prstGeom prst="rect">
              <a:avLst/>
            </a:prstGeom>
          </p:spPr>
        </p:pic>
        <p:pic>
          <p:nvPicPr>
            <p:cNvPr id="182" name="Picture 2" descr="https://satonaoki.files.wordpress.com/2014/02/windows-azure-active-directory.png?w=614"/>
            <p:cNvPicPr>
              <a:picLocks noChangeAspect="1" noChangeArrowheads="1"/>
            </p:cNvPicPr>
            <p:nvPr/>
          </p:nvPicPr>
          <p:blipFill rotWithShape="1">
            <a:blip r:embed="rId7" cstate="print">
              <a:biLevel thresh="75000"/>
              <a:extLst>
                <a:ext uri="{28A0092B-C50C-407E-A947-70E740481C1C}">
                  <a14:useLocalDpi xmlns:a14="http://schemas.microsoft.com/office/drawing/2010/main" val="0"/>
                </a:ext>
              </a:extLst>
            </a:blip>
            <a:srcRect/>
            <a:stretch/>
          </p:blipFill>
          <p:spPr bwMode="auto">
            <a:xfrm>
              <a:off x="1830973" y="4452275"/>
              <a:ext cx="268743" cy="274392"/>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183" name="Picture 1030"/>
            <p:cNvPicPr>
              <a:picLocks noChangeAspect="1"/>
            </p:cNvPicPr>
            <p:nvPr/>
          </p:nvPicPr>
          <p:blipFill>
            <a:blip r:embed="rId8">
              <a:clrChange>
                <a:clrFrom>
                  <a:srgbClr val="FFFFFF"/>
                </a:clrFrom>
                <a:clrTo>
                  <a:srgbClr val="FFFFFF">
                    <a:alpha val="0"/>
                  </a:srgbClr>
                </a:clrTo>
              </a:clrChange>
              <a:biLevel thresh="75000"/>
            </a:blip>
            <a:stretch>
              <a:fillRect/>
            </a:stretch>
          </p:blipFill>
          <p:spPr>
            <a:xfrm>
              <a:off x="2502670" y="4461157"/>
              <a:ext cx="270639" cy="256063"/>
            </a:xfrm>
            <a:prstGeom prst="rect">
              <a:avLst/>
            </a:prstGeom>
          </p:spPr>
        </p:pic>
        <p:sp>
          <p:nvSpPr>
            <p:cNvPr id="184" name="TextBox 183"/>
            <p:cNvSpPr txBox="1"/>
            <p:nvPr/>
          </p:nvSpPr>
          <p:spPr>
            <a:xfrm>
              <a:off x="8178096" y="4186053"/>
              <a:ext cx="829028" cy="704124"/>
            </a:xfrm>
            <a:prstGeom prst="rect">
              <a:avLst/>
            </a:prstGeom>
            <a:noFill/>
          </p:spPr>
          <p:txBody>
            <a:bodyPr wrap="square" lIns="0" tIns="0" rIns="0" bIns="0" rtlCol="0">
              <a:spAutoFit/>
            </a:bodyPr>
            <a:lstStyle>
              <a:defPPr>
                <a:defRPr lang="en-US"/>
              </a:defPPr>
              <a:lvl1pPr>
                <a:lnSpc>
                  <a:spcPct val="90000"/>
                </a:lnSpc>
                <a:spcAft>
                  <a:spcPts val="600"/>
                </a:spcAft>
                <a:defRPr sz="1400">
                  <a:gradFill>
                    <a:gsLst>
                      <a:gs pos="2917">
                        <a:schemeClr val="tx2"/>
                      </a:gs>
                      <a:gs pos="30000">
                        <a:schemeClr val="tx2"/>
                      </a:gs>
                    </a:gsLst>
                    <a:lin ang="5400000" scaled="0"/>
                  </a:gradFill>
                  <a:latin typeface="+mn-lt"/>
                </a:defRPr>
              </a:lvl1pPr>
            </a:lstStyle>
            <a:p>
              <a:pPr defTabSz="932563">
                <a:defRPr/>
              </a:pPr>
              <a:r>
                <a:rPr lang="en-US" sz="1122" dirty="0">
                  <a:solidFill>
                    <a:srgbClr val="0273C7"/>
                  </a:solidFill>
                  <a:latin typeface="Segoe UI"/>
                </a:rPr>
                <a:t>Communication</a:t>
              </a:r>
              <a:br>
                <a:rPr lang="en-US" sz="1122" dirty="0">
                  <a:solidFill>
                    <a:srgbClr val="0273C7"/>
                  </a:solidFill>
                  <a:latin typeface="Segoe UI"/>
                </a:rPr>
              </a:br>
              <a:r>
                <a:rPr lang="en-US" sz="1122" dirty="0">
                  <a:solidFill>
                    <a:srgbClr val="0273C7"/>
                  </a:solidFill>
                  <a:latin typeface="Segoe UI"/>
                </a:rPr>
                <a:t>with </a:t>
              </a:r>
              <a:r>
                <a:rPr lang="en-US" sz="1122" dirty="0">
                  <a:solidFill>
                    <a:srgbClr val="0273C7"/>
                  </a:solidFill>
                </a:rPr>
                <a:t>existing LoB via Industry Protocols or Enterprise Infrastructure</a:t>
              </a:r>
              <a:endParaRPr lang="en-US" sz="1122" dirty="0">
                <a:solidFill>
                  <a:srgbClr val="0273C7"/>
                </a:solidFill>
                <a:latin typeface="Segoe UI"/>
              </a:endParaRPr>
            </a:p>
          </p:txBody>
        </p:sp>
        <p:cxnSp>
          <p:nvCxnSpPr>
            <p:cNvPr id="185" name="Straight Arrow Connector 184"/>
            <p:cNvCxnSpPr>
              <a:stCxn id="190" idx="1"/>
              <a:endCxn id="127" idx="2"/>
            </p:cNvCxnSpPr>
            <p:nvPr/>
          </p:nvCxnSpPr>
          <p:spPr>
            <a:xfrm flipH="1" flipV="1">
              <a:off x="805700" y="3775702"/>
              <a:ext cx="803181" cy="386842"/>
            </a:xfrm>
            <a:prstGeom prst="straightConnector1">
              <a:avLst/>
            </a:prstGeom>
            <a:ln w="25400">
              <a:solidFill>
                <a:srgbClr val="777777"/>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86" name="Rectangle 185"/>
            <p:cNvSpPr/>
            <p:nvPr/>
          </p:nvSpPr>
          <p:spPr bwMode="auto">
            <a:xfrm>
              <a:off x="4553483" y="3121428"/>
              <a:ext cx="1338244" cy="61774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9703" tIns="68564" rIns="109703" bIns="68564" numCol="1" spcCol="0" rtlCol="0" fromWordArt="0" anchor="ctr" anchorCtr="0" forceAA="0" compatLnSpc="1">
              <a:prstTxWarp prst="textNoShape">
                <a:avLst/>
              </a:prstTxWarp>
              <a:noAutofit/>
            </a:bodyPr>
            <a:lstStyle/>
            <a:p>
              <a:pPr marL="466298" defTabSz="699134">
                <a:lnSpc>
                  <a:spcPct val="90000"/>
                </a:lnSpc>
                <a:defRPr/>
              </a:pPr>
              <a:r>
                <a:rPr lang="en-US" sz="1632" dirty="0">
                  <a:gradFill>
                    <a:gsLst>
                      <a:gs pos="0">
                        <a:srgbClr val="FFFFFF"/>
                      </a:gs>
                      <a:gs pos="100000">
                        <a:srgbClr val="FFFFFF"/>
                      </a:gs>
                    </a:gsLst>
                    <a:lin ang="5400000" scaled="1"/>
                  </a:gradFill>
                  <a:latin typeface="Segoe UI"/>
                  <a:ea typeface="Segoe UI" pitchFamily="34" charset="0"/>
                  <a:cs typeface="Segoe UI" pitchFamily="34" charset="0"/>
                </a:rPr>
                <a:t>Business </a:t>
              </a:r>
            </a:p>
            <a:p>
              <a:pPr marL="466298" defTabSz="699134">
                <a:lnSpc>
                  <a:spcPct val="90000"/>
                </a:lnSpc>
                <a:defRPr/>
              </a:pPr>
              <a:r>
                <a:rPr lang="en-US" sz="1632" dirty="0">
                  <a:gradFill>
                    <a:gsLst>
                      <a:gs pos="0">
                        <a:srgbClr val="FFFFFF"/>
                      </a:gs>
                      <a:gs pos="100000">
                        <a:srgbClr val="FFFFFF"/>
                      </a:gs>
                    </a:gsLst>
                    <a:lin ang="5400000" scaled="1"/>
                  </a:gradFill>
                  <a:latin typeface="Segoe UI"/>
                  <a:ea typeface="Segoe UI" pitchFamily="34" charset="0"/>
                  <a:cs typeface="Segoe UI" pitchFamily="34" charset="0"/>
                </a:rPr>
                <a:t>Logic Apps</a:t>
              </a:r>
            </a:p>
          </p:txBody>
        </p:sp>
        <p:sp>
          <p:nvSpPr>
            <p:cNvPr id="187" name="Left-Right Arrow 82"/>
            <p:cNvSpPr/>
            <p:nvPr/>
          </p:nvSpPr>
          <p:spPr bwMode="auto">
            <a:xfrm>
              <a:off x="4337993" y="3336974"/>
              <a:ext cx="307796" cy="193293"/>
            </a:xfrm>
            <a:prstGeom prst="leftRightArrow">
              <a:avLst/>
            </a:prstGeom>
            <a:solidFill>
              <a:schemeClr val="tx1"/>
            </a:solidFill>
            <a:ln w="25400">
              <a:solidFill>
                <a:schemeClr val="bg1">
                  <a:lumMod val="95000"/>
                  <a:lumOff val="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9" tIns="109703" rIns="137129" bIns="109703" numCol="1" spcCol="0" rtlCol="0" fromWordArt="0" anchor="t" anchorCtr="0" forceAA="0" compatLnSpc="1">
              <a:prstTxWarp prst="textNoShape">
                <a:avLst/>
              </a:prstTxWarp>
              <a:noAutofit/>
            </a:bodyPr>
            <a:lstStyle/>
            <a:p>
              <a:pPr algn="ctr" defTabSz="699134" fontAlgn="base">
                <a:lnSpc>
                  <a:spcPct val="90000"/>
                </a:lnSpc>
                <a:spcBef>
                  <a:spcPct val="0"/>
                </a:spcBef>
                <a:spcAft>
                  <a:spcPct val="0"/>
                </a:spcAft>
                <a:defRPr/>
              </a:pPr>
              <a:endParaRPr lang="en-US" sz="1836" dirty="0">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188" name="Rectangle 187"/>
            <p:cNvSpPr/>
            <p:nvPr/>
          </p:nvSpPr>
          <p:spPr bwMode="auto">
            <a:xfrm>
              <a:off x="4553483" y="3826027"/>
              <a:ext cx="1348816" cy="1270261"/>
            </a:xfrm>
            <a:prstGeom prst="rect">
              <a:avLst/>
            </a:prstGeom>
            <a:solidFill>
              <a:srgbClr val="EAEAEA"/>
            </a:solidFill>
            <a:ln>
              <a:solidFill>
                <a:srgbClr val="0273C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9" tIns="109703" rIns="137129" bIns="109703" numCol="1" spcCol="0" rtlCol="0" fromWordArt="0" anchor="t" anchorCtr="0" forceAA="0" compatLnSpc="1">
              <a:prstTxWarp prst="textNoShape">
                <a:avLst/>
              </a:prstTxWarp>
              <a:noAutofit/>
            </a:bodyPr>
            <a:lstStyle/>
            <a:p>
              <a:pPr algn="ctr" defTabSz="699134" fontAlgn="base">
                <a:lnSpc>
                  <a:spcPct val="90000"/>
                </a:lnSpc>
                <a:spcBef>
                  <a:spcPct val="0"/>
                </a:spcBef>
                <a:spcAft>
                  <a:spcPct val="0"/>
                </a:spcAft>
                <a:defRPr/>
              </a:pPr>
              <a:endParaRPr lang="en-US" sz="1836" dirty="0">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189" name="Left-Right Arrow 83"/>
            <p:cNvSpPr/>
            <p:nvPr/>
          </p:nvSpPr>
          <p:spPr bwMode="auto">
            <a:xfrm>
              <a:off x="5746228" y="3352623"/>
              <a:ext cx="307796" cy="193293"/>
            </a:xfrm>
            <a:prstGeom prst="leftRightArrow">
              <a:avLst/>
            </a:prstGeom>
            <a:solidFill>
              <a:schemeClr val="tx1"/>
            </a:solidFill>
            <a:ln w="25400">
              <a:solidFill>
                <a:schemeClr val="bg1">
                  <a:lumMod val="95000"/>
                  <a:lumOff val="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9" tIns="109703" rIns="137129" bIns="109703" numCol="1" spcCol="0" rtlCol="0" fromWordArt="0" anchor="t" anchorCtr="0" forceAA="0" compatLnSpc="1">
              <a:prstTxWarp prst="textNoShape">
                <a:avLst/>
              </a:prstTxWarp>
              <a:noAutofit/>
            </a:bodyPr>
            <a:lstStyle/>
            <a:p>
              <a:pPr algn="ctr" defTabSz="699134" fontAlgn="base">
                <a:lnSpc>
                  <a:spcPct val="90000"/>
                </a:lnSpc>
                <a:spcBef>
                  <a:spcPct val="0"/>
                </a:spcBef>
                <a:spcAft>
                  <a:spcPct val="0"/>
                </a:spcAft>
                <a:defRPr/>
              </a:pPr>
              <a:endParaRPr lang="en-US" sz="1836" dirty="0">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190" name="Rectangle 189"/>
            <p:cNvSpPr/>
            <p:nvPr/>
          </p:nvSpPr>
          <p:spPr bwMode="auto">
            <a:xfrm>
              <a:off x="1608881" y="3904820"/>
              <a:ext cx="1338244" cy="515447"/>
            </a:xfrm>
            <a:prstGeom prst="rect">
              <a:avLst/>
            </a:prstGeom>
            <a:solidFill>
              <a:srgbClr val="0273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9703" tIns="68564" rIns="109703" bIns="68564" numCol="1" spcCol="0" rtlCol="0" fromWordArt="0" anchor="t" anchorCtr="0" forceAA="0" compatLnSpc="1">
              <a:prstTxWarp prst="textNoShape">
                <a:avLst/>
              </a:prstTxWarp>
              <a:noAutofit/>
            </a:bodyPr>
            <a:lstStyle/>
            <a:p>
              <a:pPr defTabSz="699134">
                <a:lnSpc>
                  <a:spcPct val="90000"/>
                </a:lnSpc>
              </a:pPr>
              <a:r>
                <a:rPr lang="en-US" sz="1632" dirty="0">
                  <a:gradFill>
                    <a:gsLst>
                      <a:gs pos="0">
                        <a:srgbClr val="FFFFFF"/>
                      </a:gs>
                      <a:gs pos="100000">
                        <a:srgbClr val="FFFFFF"/>
                      </a:gs>
                    </a:gsLst>
                    <a:lin ang="5400000" scaled="1"/>
                  </a:gradFill>
                  <a:latin typeface="Segoe UI"/>
                  <a:ea typeface="Segoe UI" pitchFamily="34" charset="0"/>
                  <a:cs typeface="Segoe UI" pitchFamily="34" charset="0"/>
                </a:rPr>
                <a:t>Identity and </a:t>
              </a:r>
              <a:br>
                <a:rPr lang="en-US" sz="1632" dirty="0">
                  <a:gradFill>
                    <a:gsLst>
                      <a:gs pos="0">
                        <a:srgbClr val="FFFFFF"/>
                      </a:gs>
                      <a:gs pos="100000">
                        <a:srgbClr val="FFFFFF"/>
                      </a:gs>
                    </a:gsLst>
                    <a:lin ang="5400000" scaled="1"/>
                  </a:gradFill>
                  <a:latin typeface="Segoe UI"/>
                  <a:ea typeface="Segoe UI" pitchFamily="34" charset="0"/>
                  <a:cs typeface="Segoe UI" pitchFamily="34" charset="0"/>
                </a:rPr>
              </a:br>
              <a:r>
                <a:rPr lang="en-US" sz="1632" dirty="0">
                  <a:gradFill>
                    <a:gsLst>
                      <a:gs pos="0">
                        <a:srgbClr val="FFFFFF"/>
                      </a:gs>
                      <a:gs pos="100000">
                        <a:srgbClr val="FFFFFF"/>
                      </a:gs>
                    </a:gsLst>
                    <a:lin ang="5400000" scaled="1"/>
                  </a:gradFill>
                  <a:latin typeface="Segoe UI"/>
                  <a:ea typeface="Segoe UI" pitchFamily="34" charset="0"/>
                  <a:cs typeface="Segoe UI" pitchFamily="34" charset="0"/>
                </a:rPr>
                <a:t>Key Management</a:t>
              </a:r>
            </a:p>
          </p:txBody>
        </p:sp>
        <p:cxnSp>
          <p:nvCxnSpPr>
            <p:cNvPr id="191" name="Straight Arrow Connector 190"/>
            <p:cNvCxnSpPr>
              <a:stCxn id="188" idx="1"/>
              <a:endCxn id="126" idx="3"/>
            </p:cNvCxnSpPr>
            <p:nvPr/>
          </p:nvCxnSpPr>
          <p:spPr>
            <a:xfrm flipH="1">
              <a:off x="2947124" y="4461158"/>
              <a:ext cx="1606359" cy="165726"/>
            </a:xfrm>
            <a:prstGeom prst="straightConnector1">
              <a:avLst/>
            </a:prstGeom>
            <a:ln w="25400">
              <a:solidFill>
                <a:srgbClr val="777777"/>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92" name="Picture 19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47265" y="1521441"/>
              <a:ext cx="462710" cy="396407"/>
            </a:xfrm>
            <a:prstGeom prst="rect">
              <a:avLst/>
            </a:prstGeom>
          </p:spPr>
        </p:pic>
        <p:sp>
          <p:nvSpPr>
            <p:cNvPr id="193" name="Right Arrow 78"/>
            <p:cNvSpPr/>
            <p:nvPr/>
          </p:nvSpPr>
          <p:spPr bwMode="auto">
            <a:xfrm>
              <a:off x="7415748" y="1056429"/>
              <a:ext cx="179486" cy="192742"/>
            </a:xfrm>
            <a:prstGeom prst="rightArrow">
              <a:avLst/>
            </a:prstGeom>
            <a:solidFill>
              <a:schemeClr val="tx1"/>
            </a:solidFill>
            <a:ln w="254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9" tIns="109703" rIns="137129" bIns="109703" numCol="1" spcCol="0" rtlCol="0" fromWordArt="0" anchor="t" anchorCtr="0" forceAA="0" compatLnSpc="1">
              <a:prstTxWarp prst="textNoShape">
                <a:avLst/>
              </a:prstTxWarp>
              <a:noAutofit/>
            </a:bodyPr>
            <a:lstStyle/>
            <a:p>
              <a:pPr algn="ctr" defTabSz="699134" fontAlgn="base">
                <a:lnSpc>
                  <a:spcPct val="90000"/>
                </a:lnSpc>
                <a:spcBef>
                  <a:spcPct val="0"/>
                </a:spcBef>
                <a:spcAft>
                  <a:spcPct val="0"/>
                </a:spcAft>
                <a:defRPr/>
              </a:pPr>
              <a:endParaRPr lang="en-US" sz="1836" dirty="0">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194" name="Freeform 34"/>
            <p:cNvSpPr>
              <a:spLocks noChangeAspect="1" noEditPoints="1"/>
            </p:cNvSpPr>
            <p:nvPr/>
          </p:nvSpPr>
          <p:spPr bwMode="auto">
            <a:xfrm>
              <a:off x="7665055" y="1525077"/>
              <a:ext cx="340995" cy="323254"/>
            </a:xfrm>
            <a:custGeom>
              <a:avLst/>
              <a:gdLst>
                <a:gd name="T0" fmla="*/ 190 w 902"/>
                <a:gd name="T1" fmla="*/ 259 h 888"/>
                <a:gd name="T2" fmla="*/ 190 w 902"/>
                <a:gd name="T3" fmla="*/ 476 h 888"/>
                <a:gd name="T4" fmla="*/ 0 w 902"/>
                <a:gd name="T5" fmla="*/ 366 h 888"/>
                <a:gd name="T6" fmla="*/ 0 w 902"/>
                <a:gd name="T7" fmla="*/ 150 h 888"/>
                <a:gd name="T8" fmla="*/ 190 w 902"/>
                <a:gd name="T9" fmla="*/ 259 h 888"/>
                <a:gd name="T10" fmla="*/ 238 w 902"/>
                <a:gd name="T11" fmla="*/ 259 h 888"/>
                <a:gd name="T12" fmla="*/ 238 w 902"/>
                <a:gd name="T13" fmla="*/ 476 h 888"/>
                <a:gd name="T14" fmla="*/ 428 w 902"/>
                <a:gd name="T15" fmla="*/ 366 h 888"/>
                <a:gd name="T16" fmla="*/ 428 w 902"/>
                <a:gd name="T17" fmla="*/ 150 h 888"/>
                <a:gd name="T18" fmla="*/ 238 w 902"/>
                <a:gd name="T19" fmla="*/ 259 h 888"/>
                <a:gd name="T20" fmla="*/ 405 w 902"/>
                <a:gd name="T21" fmla="*/ 107 h 888"/>
                <a:gd name="T22" fmla="*/ 214 w 902"/>
                <a:gd name="T23" fmla="*/ 0 h 888"/>
                <a:gd name="T24" fmla="*/ 24 w 902"/>
                <a:gd name="T25" fmla="*/ 107 h 888"/>
                <a:gd name="T26" fmla="*/ 214 w 902"/>
                <a:gd name="T27" fmla="*/ 216 h 888"/>
                <a:gd name="T28" fmla="*/ 405 w 902"/>
                <a:gd name="T29" fmla="*/ 107 h 888"/>
                <a:gd name="T30" fmla="*/ 476 w 902"/>
                <a:gd name="T31" fmla="*/ 150 h 888"/>
                <a:gd name="T32" fmla="*/ 474 w 902"/>
                <a:gd name="T33" fmla="*/ 366 h 888"/>
                <a:gd name="T34" fmla="*/ 664 w 902"/>
                <a:gd name="T35" fmla="*/ 476 h 888"/>
                <a:gd name="T36" fmla="*/ 667 w 902"/>
                <a:gd name="T37" fmla="*/ 259 h 888"/>
                <a:gd name="T38" fmla="*/ 476 w 902"/>
                <a:gd name="T39" fmla="*/ 150 h 888"/>
                <a:gd name="T40" fmla="*/ 712 w 902"/>
                <a:gd name="T41" fmla="*/ 259 h 888"/>
                <a:gd name="T42" fmla="*/ 712 w 902"/>
                <a:gd name="T43" fmla="*/ 476 h 888"/>
                <a:gd name="T44" fmla="*/ 902 w 902"/>
                <a:gd name="T45" fmla="*/ 366 h 888"/>
                <a:gd name="T46" fmla="*/ 902 w 902"/>
                <a:gd name="T47" fmla="*/ 150 h 888"/>
                <a:gd name="T48" fmla="*/ 712 w 902"/>
                <a:gd name="T49" fmla="*/ 259 h 888"/>
                <a:gd name="T50" fmla="*/ 879 w 902"/>
                <a:gd name="T51" fmla="*/ 107 h 888"/>
                <a:gd name="T52" fmla="*/ 688 w 902"/>
                <a:gd name="T53" fmla="*/ 0 h 888"/>
                <a:gd name="T54" fmla="*/ 500 w 902"/>
                <a:gd name="T55" fmla="*/ 107 h 888"/>
                <a:gd name="T56" fmla="*/ 690 w 902"/>
                <a:gd name="T57" fmla="*/ 216 h 888"/>
                <a:gd name="T58" fmla="*/ 879 w 902"/>
                <a:gd name="T59" fmla="*/ 107 h 888"/>
                <a:gd name="T60" fmla="*/ 238 w 902"/>
                <a:gd name="T61" fmla="*/ 559 h 888"/>
                <a:gd name="T62" fmla="*/ 238 w 902"/>
                <a:gd name="T63" fmla="*/ 778 h 888"/>
                <a:gd name="T64" fmla="*/ 428 w 902"/>
                <a:gd name="T65" fmla="*/ 888 h 888"/>
                <a:gd name="T66" fmla="*/ 428 w 902"/>
                <a:gd name="T67" fmla="*/ 669 h 888"/>
                <a:gd name="T68" fmla="*/ 238 w 902"/>
                <a:gd name="T69" fmla="*/ 559 h 888"/>
                <a:gd name="T70" fmla="*/ 476 w 902"/>
                <a:gd name="T71" fmla="*/ 669 h 888"/>
                <a:gd name="T72" fmla="*/ 476 w 902"/>
                <a:gd name="T73" fmla="*/ 888 h 888"/>
                <a:gd name="T74" fmla="*/ 664 w 902"/>
                <a:gd name="T75" fmla="*/ 778 h 888"/>
                <a:gd name="T76" fmla="*/ 667 w 902"/>
                <a:gd name="T77" fmla="*/ 559 h 888"/>
                <a:gd name="T78" fmla="*/ 476 w 902"/>
                <a:gd name="T79" fmla="*/ 669 h 888"/>
                <a:gd name="T80" fmla="*/ 643 w 902"/>
                <a:gd name="T81" fmla="*/ 519 h 888"/>
                <a:gd name="T82" fmla="*/ 452 w 902"/>
                <a:gd name="T83" fmla="*/ 409 h 888"/>
                <a:gd name="T84" fmla="*/ 262 w 902"/>
                <a:gd name="T85" fmla="*/ 519 h 888"/>
                <a:gd name="T86" fmla="*/ 452 w 902"/>
                <a:gd name="T87" fmla="*/ 628 h 888"/>
                <a:gd name="T88" fmla="*/ 643 w 902"/>
                <a:gd name="T89" fmla="*/ 519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02" h="888">
                  <a:moveTo>
                    <a:pt x="190" y="259"/>
                  </a:moveTo>
                  <a:lnTo>
                    <a:pt x="190" y="476"/>
                  </a:lnTo>
                  <a:lnTo>
                    <a:pt x="0" y="366"/>
                  </a:lnTo>
                  <a:lnTo>
                    <a:pt x="0" y="150"/>
                  </a:lnTo>
                  <a:lnTo>
                    <a:pt x="190" y="259"/>
                  </a:lnTo>
                  <a:close/>
                  <a:moveTo>
                    <a:pt x="238" y="259"/>
                  </a:moveTo>
                  <a:lnTo>
                    <a:pt x="238" y="476"/>
                  </a:lnTo>
                  <a:lnTo>
                    <a:pt x="428" y="366"/>
                  </a:lnTo>
                  <a:lnTo>
                    <a:pt x="428" y="150"/>
                  </a:lnTo>
                  <a:lnTo>
                    <a:pt x="238" y="259"/>
                  </a:lnTo>
                  <a:close/>
                  <a:moveTo>
                    <a:pt x="405" y="107"/>
                  </a:moveTo>
                  <a:lnTo>
                    <a:pt x="214" y="0"/>
                  </a:lnTo>
                  <a:lnTo>
                    <a:pt x="24" y="107"/>
                  </a:lnTo>
                  <a:lnTo>
                    <a:pt x="214" y="216"/>
                  </a:lnTo>
                  <a:lnTo>
                    <a:pt x="405" y="107"/>
                  </a:lnTo>
                  <a:close/>
                  <a:moveTo>
                    <a:pt x="476" y="150"/>
                  </a:moveTo>
                  <a:lnTo>
                    <a:pt x="474" y="366"/>
                  </a:lnTo>
                  <a:lnTo>
                    <a:pt x="664" y="476"/>
                  </a:lnTo>
                  <a:lnTo>
                    <a:pt x="667" y="259"/>
                  </a:lnTo>
                  <a:lnTo>
                    <a:pt x="476" y="150"/>
                  </a:lnTo>
                  <a:close/>
                  <a:moveTo>
                    <a:pt x="712" y="259"/>
                  </a:moveTo>
                  <a:lnTo>
                    <a:pt x="712" y="476"/>
                  </a:lnTo>
                  <a:lnTo>
                    <a:pt x="902" y="366"/>
                  </a:lnTo>
                  <a:lnTo>
                    <a:pt x="902" y="150"/>
                  </a:lnTo>
                  <a:lnTo>
                    <a:pt x="712" y="259"/>
                  </a:lnTo>
                  <a:close/>
                  <a:moveTo>
                    <a:pt x="879" y="107"/>
                  </a:moveTo>
                  <a:lnTo>
                    <a:pt x="688" y="0"/>
                  </a:lnTo>
                  <a:lnTo>
                    <a:pt x="500" y="107"/>
                  </a:lnTo>
                  <a:lnTo>
                    <a:pt x="690" y="216"/>
                  </a:lnTo>
                  <a:lnTo>
                    <a:pt x="879" y="107"/>
                  </a:lnTo>
                  <a:close/>
                  <a:moveTo>
                    <a:pt x="238" y="559"/>
                  </a:moveTo>
                  <a:lnTo>
                    <a:pt x="238" y="778"/>
                  </a:lnTo>
                  <a:lnTo>
                    <a:pt x="428" y="888"/>
                  </a:lnTo>
                  <a:lnTo>
                    <a:pt x="428" y="669"/>
                  </a:lnTo>
                  <a:lnTo>
                    <a:pt x="238" y="559"/>
                  </a:lnTo>
                  <a:close/>
                  <a:moveTo>
                    <a:pt x="476" y="669"/>
                  </a:moveTo>
                  <a:lnTo>
                    <a:pt x="476" y="888"/>
                  </a:lnTo>
                  <a:lnTo>
                    <a:pt x="664" y="778"/>
                  </a:lnTo>
                  <a:lnTo>
                    <a:pt x="667" y="559"/>
                  </a:lnTo>
                  <a:lnTo>
                    <a:pt x="476" y="669"/>
                  </a:lnTo>
                  <a:close/>
                  <a:moveTo>
                    <a:pt x="643" y="519"/>
                  </a:moveTo>
                  <a:lnTo>
                    <a:pt x="452" y="409"/>
                  </a:lnTo>
                  <a:lnTo>
                    <a:pt x="262" y="519"/>
                  </a:lnTo>
                  <a:lnTo>
                    <a:pt x="452" y="628"/>
                  </a:lnTo>
                  <a:lnTo>
                    <a:pt x="643" y="519"/>
                  </a:lnTo>
                  <a:close/>
                </a:path>
              </a:pathLst>
            </a:custGeom>
            <a:solidFill>
              <a:srgbClr val="0273C7"/>
            </a:solidFill>
            <a:ln>
              <a:noFill/>
            </a:ln>
          </p:spPr>
          <p:txBody>
            <a:bodyPr vert="horz" wrap="square" lIns="68564" tIns="34282" rIns="68564" bIns="34282" numCol="1" anchor="t" anchorCtr="0" compatLnSpc="1">
              <a:prstTxWarp prst="textNoShape">
                <a:avLst/>
              </a:prstTxWarp>
            </a:bodyPr>
            <a:lstStyle/>
            <a:p>
              <a:pPr defTabSz="932563">
                <a:defRPr/>
              </a:pPr>
              <a:endParaRPr lang="en-US" sz="1632" dirty="0">
                <a:solidFill>
                  <a:srgbClr val="404040"/>
                </a:solidFill>
                <a:latin typeface="Segoe UI"/>
              </a:endParaRPr>
            </a:p>
          </p:txBody>
        </p:sp>
        <p:sp>
          <p:nvSpPr>
            <p:cNvPr id="195" name="TextBox 194"/>
            <p:cNvSpPr txBox="1"/>
            <p:nvPr/>
          </p:nvSpPr>
          <p:spPr>
            <a:xfrm>
              <a:off x="8178096" y="1536268"/>
              <a:ext cx="777889" cy="234708"/>
            </a:xfrm>
            <a:prstGeom prst="rect">
              <a:avLst/>
            </a:prstGeom>
            <a:noFill/>
          </p:spPr>
          <p:txBody>
            <a:bodyPr wrap="square" lIns="0" tIns="0" rIns="0" bIns="0" rtlCol="0">
              <a:spAutoFit/>
            </a:bodyPr>
            <a:lstStyle/>
            <a:p>
              <a:pPr defTabSz="932563">
                <a:lnSpc>
                  <a:spcPct val="90000"/>
                </a:lnSpc>
                <a:spcAft>
                  <a:spcPts val="450"/>
                </a:spcAft>
                <a:defRPr/>
              </a:pPr>
              <a:r>
                <a:rPr lang="en-US" sz="1122" dirty="0">
                  <a:solidFill>
                    <a:srgbClr val="0273C7"/>
                  </a:solidFill>
                  <a:latin typeface="Segoe UI"/>
                </a:rPr>
                <a:t>Modern Applications</a:t>
              </a:r>
            </a:p>
          </p:txBody>
        </p:sp>
        <p:sp>
          <p:nvSpPr>
            <p:cNvPr id="196" name="Rectangle 195"/>
            <p:cNvSpPr/>
            <p:nvPr/>
          </p:nvSpPr>
          <p:spPr>
            <a:xfrm>
              <a:off x="6123751" y="2419095"/>
              <a:ext cx="1258248" cy="1003174"/>
            </a:xfrm>
            <a:prstGeom prst="rect">
              <a:avLst/>
            </a:prstGeom>
          </p:spPr>
          <p:txBody>
            <a:bodyPr wrap="none">
              <a:spAutoFit/>
            </a:bodyPr>
            <a:lstStyle/>
            <a:p>
              <a:pPr marL="174862" indent="-174862" defTabSz="699134" fontAlgn="base">
                <a:lnSpc>
                  <a:spcPct val="90000"/>
                </a:lnSpc>
                <a:spcBef>
                  <a:spcPct val="0"/>
                </a:spcBef>
                <a:spcAft>
                  <a:spcPct val="0"/>
                </a:spcAft>
                <a:buFont typeface="Arial" panose="020B0604020202020204" pitchFamily="34" charset="0"/>
                <a:buChar char="•"/>
                <a:defRPr/>
              </a:pPr>
              <a:r>
                <a:rPr lang="en-US" sz="1122" dirty="0">
                  <a:latin typeface="Segoe UI"/>
                </a:rPr>
                <a:t>Service bus</a:t>
              </a:r>
            </a:p>
            <a:p>
              <a:pPr marL="174862" indent="-174862" defTabSz="699134" fontAlgn="base">
                <a:lnSpc>
                  <a:spcPct val="90000"/>
                </a:lnSpc>
                <a:spcBef>
                  <a:spcPct val="0"/>
                </a:spcBef>
                <a:spcAft>
                  <a:spcPct val="0"/>
                </a:spcAft>
                <a:buFont typeface="Arial" panose="020B0604020202020204" pitchFamily="34" charset="0"/>
                <a:buChar char="•"/>
                <a:defRPr/>
              </a:pPr>
              <a:r>
                <a:rPr lang="en-US" sz="1122" dirty="0">
                  <a:latin typeface="Segoe UI"/>
                </a:rPr>
                <a:t>Azure DBs</a:t>
              </a:r>
            </a:p>
            <a:p>
              <a:pPr marL="174862" indent="-174862" defTabSz="699134" fontAlgn="base">
                <a:lnSpc>
                  <a:spcPct val="90000"/>
                </a:lnSpc>
                <a:spcBef>
                  <a:spcPct val="0"/>
                </a:spcBef>
                <a:spcAft>
                  <a:spcPct val="0"/>
                </a:spcAft>
                <a:buFont typeface="Arial" panose="020B0604020202020204" pitchFamily="34" charset="0"/>
                <a:buChar char="•"/>
                <a:defRPr/>
              </a:pPr>
              <a:r>
                <a:rPr lang="en-US" sz="1122" dirty="0"/>
                <a:t>Azure storage</a:t>
              </a:r>
            </a:p>
            <a:p>
              <a:pPr marL="174862" indent="-174862" defTabSz="699134" fontAlgn="base">
                <a:lnSpc>
                  <a:spcPct val="90000"/>
                </a:lnSpc>
                <a:spcBef>
                  <a:spcPct val="0"/>
                </a:spcBef>
                <a:spcAft>
                  <a:spcPct val="0"/>
                </a:spcAft>
                <a:buFont typeface="Arial" panose="020B0604020202020204" pitchFamily="34" charset="0"/>
                <a:buChar char="•"/>
                <a:defRPr/>
              </a:pPr>
              <a:r>
                <a:rPr lang="en-US" sz="1122" dirty="0">
                  <a:latin typeface="Segoe UI"/>
                </a:rPr>
                <a:t>HDInsight</a:t>
              </a:r>
            </a:p>
            <a:p>
              <a:pPr marL="174862" indent="-174862" defTabSz="699134" fontAlgn="base">
                <a:lnSpc>
                  <a:spcPct val="90000"/>
                </a:lnSpc>
                <a:spcBef>
                  <a:spcPct val="0"/>
                </a:spcBef>
                <a:spcAft>
                  <a:spcPct val="0"/>
                </a:spcAft>
                <a:buFont typeface="Arial" panose="020B0604020202020204" pitchFamily="34" charset="0"/>
                <a:buChar char="•"/>
                <a:defRPr/>
              </a:pPr>
              <a:r>
                <a:rPr lang="en-US" sz="1122" dirty="0">
                  <a:latin typeface="Segoe UI"/>
                </a:rPr>
                <a:t>SQL Data Warehouse</a:t>
              </a:r>
            </a:p>
            <a:p>
              <a:pPr marL="174862" indent="-174862" defTabSz="699134" fontAlgn="base">
                <a:lnSpc>
                  <a:spcPct val="90000"/>
                </a:lnSpc>
                <a:spcBef>
                  <a:spcPct val="0"/>
                </a:spcBef>
                <a:spcAft>
                  <a:spcPct val="0"/>
                </a:spcAft>
                <a:buFont typeface="Arial" panose="020B0604020202020204" pitchFamily="34" charset="0"/>
                <a:buChar char="•"/>
                <a:defRPr/>
              </a:pPr>
              <a:r>
                <a:rPr lang="en-US" sz="1122" dirty="0">
                  <a:latin typeface="Segoe UI"/>
                </a:rPr>
                <a:t>Azure Data Lake</a:t>
              </a:r>
            </a:p>
            <a:p>
              <a:pPr marL="174862" indent="-174862" defTabSz="699134" fontAlgn="base">
                <a:lnSpc>
                  <a:spcPct val="90000"/>
                </a:lnSpc>
                <a:spcBef>
                  <a:spcPct val="0"/>
                </a:spcBef>
                <a:spcAft>
                  <a:spcPct val="0"/>
                </a:spcAft>
                <a:buFont typeface="Arial" panose="020B0604020202020204" pitchFamily="34" charset="0"/>
                <a:buChar char="•"/>
                <a:defRPr/>
              </a:pPr>
              <a:endParaRPr lang="en-US" sz="1122" dirty="0">
                <a:latin typeface="Segoe UI"/>
              </a:endParaRPr>
            </a:p>
            <a:p>
              <a:pPr defTabSz="699134" fontAlgn="base">
                <a:lnSpc>
                  <a:spcPct val="90000"/>
                </a:lnSpc>
                <a:spcBef>
                  <a:spcPct val="0"/>
                </a:spcBef>
                <a:spcAft>
                  <a:spcPct val="0"/>
                </a:spcAft>
                <a:defRPr/>
              </a:pPr>
              <a:endParaRPr lang="en-US" sz="1071" dirty="0">
                <a:ea typeface="Segoe UI" pitchFamily="34" charset="0"/>
                <a:cs typeface="Segoe UI" pitchFamily="34" charset="0"/>
              </a:endParaRPr>
            </a:p>
          </p:txBody>
        </p:sp>
        <p:sp>
          <p:nvSpPr>
            <p:cNvPr id="197" name="Rectangle 196"/>
            <p:cNvSpPr/>
            <p:nvPr/>
          </p:nvSpPr>
          <p:spPr>
            <a:xfrm>
              <a:off x="6644925" y="4577021"/>
              <a:ext cx="829532" cy="304423"/>
            </a:xfrm>
            <a:prstGeom prst="rect">
              <a:avLst/>
            </a:prstGeom>
          </p:spPr>
          <p:txBody>
            <a:bodyPr wrap="square">
              <a:spAutoFit/>
            </a:bodyPr>
            <a:lstStyle/>
            <a:p>
              <a:pPr algn="ctr" defTabSz="699134" fontAlgn="base">
                <a:lnSpc>
                  <a:spcPct val="90000"/>
                </a:lnSpc>
                <a:spcBef>
                  <a:spcPct val="0"/>
                </a:spcBef>
                <a:spcAft>
                  <a:spcPct val="0"/>
                </a:spcAft>
                <a:defRPr/>
              </a:pPr>
              <a:r>
                <a:rPr lang="en-US" sz="1122" b="1" dirty="0">
                  <a:solidFill>
                    <a:srgbClr val="0273C7"/>
                  </a:solidFill>
                </a:rPr>
                <a:t>Blockchain Ledger</a:t>
              </a:r>
            </a:p>
          </p:txBody>
        </p:sp>
        <p:grpSp>
          <p:nvGrpSpPr>
            <p:cNvPr id="198" name="Group 197"/>
            <p:cNvGrpSpPr/>
            <p:nvPr/>
          </p:nvGrpSpPr>
          <p:grpSpPr>
            <a:xfrm>
              <a:off x="6026174" y="1569115"/>
              <a:ext cx="729552" cy="842402"/>
              <a:chOff x="6099852" y="1521441"/>
              <a:chExt cx="729552" cy="842402"/>
            </a:xfrm>
          </p:grpSpPr>
          <p:sp>
            <p:nvSpPr>
              <p:cNvPr id="199" name="Right Arrow 52"/>
              <p:cNvSpPr/>
              <p:nvPr/>
            </p:nvSpPr>
            <p:spPr bwMode="auto">
              <a:xfrm>
                <a:off x="6101326" y="1521441"/>
                <a:ext cx="728078" cy="370565"/>
              </a:xfrm>
              <a:prstGeom prst="rightArrow">
                <a:avLst/>
              </a:prstGeom>
              <a:solidFill>
                <a:schemeClr val="bg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64" tIns="0" rIns="0" bIns="0" numCol="1" spcCol="0" rtlCol="0" fromWordArt="0" anchor="ctr" anchorCtr="0" forceAA="0" compatLnSpc="1">
                <a:prstTxWarp prst="textNoShape">
                  <a:avLst/>
                </a:prstTxWarp>
                <a:noAutofit/>
              </a:bodyPr>
              <a:lstStyle/>
              <a:p>
                <a:pPr defTabSz="699134" fontAlgn="base">
                  <a:lnSpc>
                    <a:spcPct val="90000"/>
                  </a:lnSpc>
                  <a:spcBef>
                    <a:spcPct val="0"/>
                  </a:spcBef>
                  <a:spcAft>
                    <a:spcPct val="0"/>
                  </a:spcAft>
                  <a:defRPr/>
                </a:pPr>
                <a:endParaRPr lang="en-US" sz="1020" dirty="0">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200" name="Right Arrow 52"/>
              <p:cNvSpPr/>
              <p:nvPr/>
            </p:nvSpPr>
            <p:spPr bwMode="auto">
              <a:xfrm>
                <a:off x="6099852" y="1858360"/>
                <a:ext cx="591831" cy="302052"/>
              </a:xfrm>
              <a:prstGeom prst="rightArrow">
                <a:avLst/>
              </a:prstGeom>
              <a:solidFill>
                <a:schemeClr val="bg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64" tIns="0" rIns="0" bIns="0" numCol="1" spcCol="0" rtlCol="0" fromWordArt="0" anchor="ctr" anchorCtr="0" forceAA="0" compatLnSpc="1">
                <a:prstTxWarp prst="textNoShape">
                  <a:avLst/>
                </a:prstTxWarp>
                <a:noAutofit/>
              </a:bodyPr>
              <a:lstStyle/>
              <a:p>
                <a:pPr defTabSz="699134" fontAlgn="base">
                  <a:lnSpc>
                    <a:spcPct val="90000"/>
                  </a:lnSpc>
                  <a:spcBef>
                    <a:spcPct val="0"/>
                  </a:spcBef>
                  <a:spcAft>
                    <a:spcPct val="0"/>
                  </a:spcAft>
                  <a:defRPr/>
                </a:pPr>
                <a:endParaRPr lang="en-US" sz="1020" dirty="0">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201" name="Right Arrow 52"/>
              <p:cNvSpPr/>
              <p:nvPr/>
            </p:nvSpPr>
            <p:spPr bwMode="auto">
              <a:xfrm>
                <a:off x="6105703" y="2142248"/>
                <a:ext cx="473520" cy="221595"/>
              </a:xfrm>
              <a:prstGeom prst="rightArrow">
                <a:avLst/>
              </a:prstGeom>
              <a:solidFill>
                <a:schemeClr val="bg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64" tIns="0" rIns="0" bIns="0" numCol="1" spcCol="0" rtlCol="0" fromWordArt="0" anchor="ctr" anchorCtr="0" forceAA="0" compatLnSpc="1">
                <a:prstTxWarp prst="textNoShape">
                  <a:avLst/>
                </a:prstTxWarp>
                <a:noAutofit/>
              </a:bodyPr>
              <a:lstStyle/>
              <a:p>
                <a:pPr defTabSz="699134" fontAlgn="base">
                  <a:lnSpc>
                    <a:spcPct val="90000"/>
                  </a:lnSpc>
                  <a:spcBef>
                    <a:spcPct val="0"/>
                  </a:spcBef>
                  <a:spcAft>
                    <a:spcPct val="0"/>
                  </a:spcAft>
                  <a:defRPr/>
                </a:pPr>
                <a:endParaRPr lang="en-US" sz="1020" dirty="0">
                  <a:gradFill>
                    <a:gsLst>
                      <a:gs pos="0">
                        <a:srgbClr val="FFFFFF"/>
                      </a:gs>
                      <a:gs pos="100000">
                        <a:srgbClr val="FFFFFF"/>
                      </a:gs>
                    </a:gsLst>
                    <a:lin ang="5400000" scaled="1"/>
                  </a:gradFill>
                  <a:latin typeface="Segoe UI"/>
                  <a:ea typeface="Segoe UI" pitchFamily="34" charset="0"/>
                  <a:cs typeface="Segoe UI" pitchFamily="34" charset="0"/>
                </a:endParaRPr>
              </a:p>
            </p:txBody>
          </p:sp>
        </p:grpSp>
        <p:pic>
          <p:nvPicPr>
            <p:cNvPr id="202" name="Picture 201"/>
            <p:cNvPicPr>
              <a:picLocks noChangeAspect="1"/>
            </p:cNvPicPr>
            <p:nvPr/>
          </p:nvPicPr>
          <p:blipFill>
            <a:blip r:embed="rId10"/>
            <a:stretch>
              <a:fillRect/>
            </a:stretch>
          </p:blipFill>
          <p:spPr>
            <a:xfrm>
              <a:off x="7692955" y="4248150"/>
              <a:ext cx="359483" cy="627183"/>
            </a:xfrm>
            <a:prstGeom prst="rect">
              <a:avLst/>
            </a:prstGeom>
          </p:spPr>
        </p:pic>
        <p:cxnSp>
          <p:nvCxnSpPr>
            <p:cNvPr id="203" name="Straight Connector 202"/>
            <p:cNvCxnSpPr/>
            <p:nvPr/>
          </p:nvCxnSpPr>
          <p:spPr>
            <a:xfrm flipH="1" flipV="1">
              <a:off x="7505491" y="1877795"/>
              <a:ext cx="1526485" cy="9965"/>
            </a:xfrm>
            <a:prstGeom prst="line">
              <a:avLst/>
            </a:prstGeom>
            <a:ln w="3175">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204" name="Straight Connector 203"/>
            <p:cNvCxnSpPr/>
            <p:nvPr/>
          </p:nvCxnSpPr>
          <p:spPr>
            <a:xfrm flipH="1" flipV="1">
              <a:off x="7480639" y="2419986"/>
              <a:ext cx="1526485" cy="9965"/>
            </a:xfrm>
            <a:prstGeom prst="line">
              <a:avLst/>
            </a:prstGeom>
            <a:ln w="3175">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205" name="Straight Connector 204"/>
            <p:cNvCxnSpPr/>
            <p:nvPr/>
          </p:nvCxnSpPr>
          <p:spPr>
            <a:xfrm flipH="1" flipV="1">
              <a:off x="7509165" y="2888406"/>
              <a:ext cx="1526485" cy="9965"/>
            </a:xfrm>
            <a:prstGeom prst="line">
              <a:avLst/>
            </a:prstGeom>
            <a:ln w="3175">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206" name="Straight Connector 205"/>
            <p:cNvCxnSpPr/>
            <p:nvPr/>
          </p:nvCxnSpPr>
          <p:spPr>
            <a:xfrm flipH="1" flipV="1">
              <a:off x="7496364" y="3333750"/>
              <a:ext cx="1526485" cy="9965"/>
            </a:xfrm>
            <a:prstGeom prst="line">
              <a:avLst/>
            </a:prstGeom>
            <a:ln w="3175">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207" name="Straight Connector 206"/>
            <p:cNvCxnSpPr/>
            <p:nvPr/>
          </p:nvCxnSpPr>
          <p:spPr>
            <a:xfrm flipH="1" flipV="1">
              <a:off x="7508043" y="4036574"/>
              <a:ext cx="1526485" cy="9965"/>
            </a:xfrm>
            <a:prstGeom prst="line">
              <a:avLst/>
            </a:prstGeom>
            <a:ln w="3175">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208" name="Straight Arrow Connector 169"/>
            <p:cNvCxnSpPr>
              <a:stCxn id="192" idx="3"/>
              <a:endCxn id="147" idx="35"/>
            </p:cNvCxnSpPr>
            <p:nvPr/>
          </p:nvCxnSpPr>
          <p:spPr>
            <a:xfrm>
              <a:off x="909975" y="1719645"/>
              <a:ext cx="1207517" cy="782056"/>
            </a:xfrm>
            <a:prstGeom prst="bentConnector3">
              <a:avLst>
                <a:gd name="adj1" fmla="val 99819"/>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09" name="Straight Arrow Connector 208"/>
            <p:cNvCxnSpPr>
              <a:stCxn id="143" idx="7"/>
              <a:endCxn id="177" idx="2"/>
            </p:cNvCxnSpPr>
            <p:nvPr/>
          </p:nvCxnSpPr>
          <p:spPr>
            <a:xfrm>
              <a:off x="4213893" y="2497450"/>
              <a:ext cx="911091" cy="120962"/>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10" name="Arc 209"/>
            <p:cNvSpPr/>
            <p:nvPr/>
          </p:nvSpPr>
          <p:spPr>
            <a:xfrm rot="1436888">
              <a:off x="3947192" y="2220257"/>
              <a:ext cx="533400" cy="757823"/>
            </a:xfrm>
            <a:prstGeom prst="arc">
              <a:avLst>
                <a:gd name="adj1" fmla="val 16200000"/>
                <a:gd name="adj2" fmla="val 20585455"/>
              </a:avLst>
            </a:prstGeom>
            <a:ln>
              <a:prstDash val="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856" dirty="0"/>
            </a:p>
          </p:txBody>
        </p:sp>
        <p:sp>
          <p:nvSpPr>
            <p:cNvPr id="211" name="Freeform 34"/>
            <p:cNvSpPr>
              <a:spLocks noChangeAspect="1" noEditPoints="1"/>
            </p:cNvSpPr>
            <p:nvPr/>
          </p:nvSpPr>
          <p:spPr bwMode="auto">
            <a:xfrm>
              <a:off x="4655740" y="3339323"/>
              <a:ext cx="247110" cy="234254"/>
            </a:xfrm>
            <a:custGeom>
              <a:avLst/>
              <a:gdLst>
                <a:gd name="T0" fmla="*/ 190 w 902"/>
                <a:gd name="T1" fmla="*/ 259 h 888"/>
                <a:gd name="T2" fmla="*/ 190 w 902"/>
                <a:gd name="T3" fmla="*/ 476 h 888"/>
                <a:gd name="T4" fmla="*/ 0 w 902"/>
                <a:gd name="T5" fmla="*/ 366 h 888"/>
                <a:gd name="T6" fmla="*/ 0 w 902"/>
                <a:gd name="T7" fmla="*/ 150 h 888"/>
                <a:gd name="T8" fmla="*/ 190 w 902"/>
                <a:gd name="T9" fmla="*/ 259 h 888"/>
                <a:gd name="T10" fmla="*/ 238 w 902"/>
                <a:gd name="T11" fmla="*/ 259 h 888"/>
                <a:gd name="T12" fmla="*/ 238 w 902"/>
                <a:gd name="T13" fmla="*/ 476 h 888"/>
                <a:gd name="T14" fmla="*/ 428 w 902"/>
                <a:gd name="T15" fmla="*/ 366 h 888"/>
                <a:gd name="T16" fmla="*/ 428 w 902"/>
                <a:gd name="T17" fmla="*/ 150 h 888"/>
                <a:gd name="T18" fmla="*/ 238 w 902"/>
                <a:gd name="T19" fmla="*/ 259 h 888"/>
                <a:gd name="T20" fmla="*/ 405 w 902"/>
                <a:gd name="T21" fmla="*/ 107 h 888"/>
                <a:gd name="T22" fmla="*/ 214 w 902"/>
                <a:gd name="T23" fmla="*/ 0 h 888"/>
                <a:gd name="T24" fmla="*/ 24 w 902"/>
                <a:gd name="T25" fmla="*/ 107 h 888"/>
                <a:gd name="T26" fmla="*/ 214 w 902"/>
                <a:gd name="T27" fmla="*/ 216 h 888"/>
                <a:gd name="T28" fmla="*/ 405 w 902"/>
                <a:gd name="T29" fmla="*/ 107 h 888"/>
                <a:gd name="T30" fmla="*/ 476 w 902"/>
                <a:gd name="T31" fmla="*/ 150 h 888"/>
                <a:gd name="T32" fmla="*/ 474 w 902"/>
                <a:gd name="T33" fmla="*/ 366 h 888"/>
                <a:gd name="T34" fmla="*/ 664 w 902"/>
                <a:gd name="T35" fmla="*/ 476 h 888"/>
                <a:gd name="T36" fmla="*/ 667 w 902"/>
                <a:gd name="T37" fmla="*/ 259 h 888"/>
                <a:gd name="T38" fmla="*/ 476 w 902"/>
                <a:gd name="T39" fmla="*/ 150 h 888"/>
                <a:gd name="T40" fmla="*/ 712 w 902"/>
                <a:gd name="T41" fmla="*/ 259 h 888"/>
                <a:gd name="T42" fmla="*/ 712 w 902"/>
                <a:gd name="T43" fmla="*/ 476 h 888"/>
                <a:gd name="T44" fmla="*/ 902 w 902"/>
                <a:gd name="T45" fmla="*/ 366 h 888"/>
                <a:gd name="T46" fmla="*/ 902 w 902"/>
                <a:gd name="T47" fmla="*/ 150 h 888"/>
                <a:gd name="T48" fmla="*/ 712 w 902"/>
                <a:gd name="T49" fmla="*/ 259 h 888"/>
                <a:gd name="T50" fmla="*/ 879 w 902"/>
                <a:gd name="T51" fmla="*/ 107 h 888"/>
                <a:gd name="T52" fmla="*/ 688 w 902"/>
                <a:gd name="T53" fmla="*/ 0 h 888"/>
                <a:gd name="T54" fmla="*/ 500 w 902"/>
                <a:gd name="T55" fmla="*/ 107 h 888"/>
                <a:gd name="T56" fmla="*/ 690 w 902"/>
                <a:gd name="T57" fmla="*/ 216 h 888"/>
                <a:gd name="T58" fmla="*/ 879 w 902"/>
                <a:gd name="T59" fmla="*/ 107 h 888"/>
                <a:gd name="T60" fmla="*/ 238 w 902"/>
                <a:gd name="T61" fmla="*/ 559 h 888"/>
                <a:gd name="T62" fmla="*/ 238 w 902"/>
                <a:gd name="T63" fmla="*/ 778 h 888"/>
                <a:gd name="T64" fmla="*/ 428 w 902"/>
                <a:gd name="T65" fmla="*/ 888 h 888"/>
                <a:gd name="T66" fmla="*/ 428 w 902"/>
                <a:gd name="T67" fmla="*/ 669 h 888"/>
                <a:gd name="T68" fmla="*/ 238 w 902"/>
                <a:gd name="T69" fmla="*/ 559 h 888"/>
                <a:gd name="T70" fmla="*/ 476 w 902"/>
                <a:gd name="T71" fmla="*/ 669 h 888"/>
                <a:gd name="T72" fmla="*/ 476 w 902"/>
                <a:gd name="T73" fmla="*/ 888 h 888"/>
                <a:gd name="T74" fmla="*/ 664 w 902"/>
                <a:gd name="T75" fmla="*/ 778 h 888"/>
                <a:gd name="T76" fmla="*/ 667 w 902"/>
                <a:gd name="T77" fmla="*/ 559 h 888"/>
                <a:gd name="T78" fmla="*/ 476 w 902"/>
                <a:gd name="T79" fmla="*/ 669 h 888"/>
                <a:gd name="T80" fmla="*/ 643 w 902"/>
                <a:gd name="T81" fmla="*/ 519 h 888"/>
                <a:gd name="T82" fmla="*/ 452 w 902"/>
                <a:gd name="T83" fmla="*/ 409 h 888"/>
                <a:gd name="T84" fmla="*/ 262 w 902"/>
                <a:gd name="T85" fmla="*/ 519 h 888"/>
                <a:gd name="T86" fmla="*/ 452 w 902"/>
                <a:gd name="T87" fmla="*/ 628 h 888"/>
                <a:gd name="T88" fmla="*/ 643 w 902"/>
                <a:gd name="T89" fmla="*/ 519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02" h="888">
                  <a:moveTo>
                    <a:pt x="190" y="259"/>
                  </a:moveTo>
                  <a:lnTo>
                    <a:pt x="190" y="476"/>
                  </a:lnTo>
                  <a:lnTo>
                    <a:pt x="0" y="366"/>
                  </a:lnTo>
                  <a:lnTo>
                    <a:pt x="0" y="150"/>
                  </a:lnTo>
                  <a:lnTo>
                    <a:pt x="190" y="259"/>
                  </a:lnTo>
                  <a:close/>
                  <a:moveTo>
                    <a:pt x="238" y="259"/>
                  </a:moveTo>
                  <a:lnTo>
                    <a:pt x="238" y="476"/>
                  </a:lnTo>
                  <a:lnTo>
                    <a:pt x="428" y="366"/>
                  </a:lnTo>
                  <a:lnTo>
                    <a:pt x="428" y="150"/>
                  </a:lnTo>
                  <a:lnTo>
                    <a:pt x="238" y="259"/>
                  </a:lnTo>
                  <a:close/>
                  <a:moveTo>
                    <a:pt x="405" y="107"/>
                  </a:moveTo>
                  <a:lnTo>
                    <a:pt x="214" y="0"/>
                  </a:lnTo>
                  <a:lnTo>
                    <a:pt x="24" y="107"/>
                  </a:lnTo>
                  <a:lnTo>
                    <a:pt x="214" y="216"/>
                  </a:lnTo>
                  <a:lnTo>
                    <a:pt x="405" y="107"/>
                  </a:lnTo>
                  <a:close/>
                  <a:moveTo>
                    <a:pt x="476" y="150"/>
                  </a:moveTo>
                  <a:lnTo>
                    <a:pt x="474" y="366"/>
                  </a:lnTo>
                  <a:lnTo>
                    <a:pt x="664" y="476"/>
                  </a:lnTo>
                  <a:lnTo>
                    <a:pt x="667" y="259"/>
                  </a:lnTo>
                  <a:lnTo>
                    <a:pt x="476" y="150"/>
                  </a:lnTo>
                  <a:close/>
                  <a:moveTo>
                    <a:pt x="712" y="259"/>
                  </a:moveTo>
                  <a:lnTo>
                    <a:pt x="712" y="476"/>
                  </a:lnTo>
                  <a:lnTo>
                    <a:pt x="902" y="366"/>
                  </a:lnTo>
                  <a:lnTo>
                    <a:pt x="902" y="150"/>
                  </a:lnTo>
                  <a:lnTo>
                    <a:pt x="712" y="259"/>
                  </a:lnTo>
                  <a:close/>
                  <a:moveTo>
                    <a:pt x="879" y="107"/>
                  </a:moveTo>
                  <a:lnTo>
                    <a:pt x="688" y="0"/>
                  </a:lnTo>
                  <a:lnTo>
                    <a:pt x="500" y="107"/>
                  </a:lnTo>
                  <a:lnTo>
                    <a:pt x="690" y="216"/>
                  </a:lnTo>
                  <a:lnTo>
                    <a:pt x="879" y="107"/>
                  </a:lnTo>
                  <a:close/>
                  <a:moveTo>
                    <a:pt x="238" y="559"/>
                  </a:moveTo>
                  <a:lnTo>
                    <a:pt x="238" y="778"/>
                  </a:lnTo>
                  <a:lnTo>
                    <a:pt x="428" y="888"/>
                  </a:lnTo>
                  <a:lnTo>
                    <a:pt x="428" y="669"/>
                  </a:lnTo>
                  <a:lnTo>
                    <a:pt x="238" y="559"/>
                  </a:lnTo>
                  <a:close/>
                  <a:moveTo>
                    <a:pt x="476" y="669"/>
                  </a:moveTo>
                  <a:lnTo>
                    <a:pt x="476" y="888"/>
                  </a:lnTo>
                  <a:lnTo>
                    <a:pt x="664" y="778"/>
                  </a:lnTo>
                  <a:lnTo>
                    <a:pt x="667" y="559"/>
                  </a:lnTo>
                  <a:lnTo>
                    <a:pt x="476" y="669"/>
                  </a:lnTo>
                  <a:close/>
                  <a:moveTo>
                    <a:pt x="643" y="519"/>
                  </a:moveTo>
                  <a:lnTo>
                    <a:pt x="452" y="409"/>
                  </a:lnTo>
                  <a:lnTo>
                    <a:pt x="262" y="519"/>
                  </a:lnTo>
                  <a:lnTo>
                    <a:pt x="452" y="628"/>
                  </a:lnTo>
                  <a:lnTo>
                    <a:pt x="643" y="519"/>
                  </a:lnTo>
                  <a:close/>
                </a:path>
              </a:pathLst>
            </a:custGeom>
            <a:solidFill>
              <a:schemeClr val="tx1"/>
            </a:solidFill>
            <a:ln>
              <a:noFill/>
            </a:ln>
          </p:spPr>
          <p:txBody>
            <a:bodyPr vert="horz" wrap="square" lIns="68564" tIns="34282" rIns="68564" bIns="34282" numCol="1" anchor="t" anchorCtr="0" compatLnSpc="1">
              <a:prstTxWarp prst="textNoShape">
                <a:avLst/>
              </a:prstTxWarp>
            </a:bodyPr>
            <a:lstStyle/>
            <a:p>
              <a:pPr defTabSz="932563">
                <a:defRPr/>
              </a:pPr>
              <a:endParaRPr lang="en-US" sz="1632" dirty="0">
                <a:solidFill>
                  <a:srgbClr val="404040"/>
                </a:solidFill>
                <a:latin typeface="Segoe UI"/>
              </a:endParaRPr>
            </a:p>
          </p:txBody>
        </p:sp>
        <p:grpSp>
          <p:nvGrpSpPr>
            <p:cNvPr id="212" name="Group 211"/>
            <p:cNvGrpSpPr/>
            <p:nvPr/>
          </p:nvGrpSpPr>
          <p:grpSpPr>
            <a:xfrm>
              <a:off x="4575009" y="3859036"/>
              <a:ext cx="1292739" cy="1220494"/>
              <a:chOff x="4617536" y="3975883"/>
              <a:chExt cx="1161646" cy="1074660"/>
            </a:xfrm>
          </p:grpSpPr>
          <p:sp>
            <p:nvSpPr>
              <p:cNvPr id="213" name="Oval 212"/>
              <p:cNvSpPr/>
              <p:nvPr/>
            </p:nvSpPr>
            <p:spPr bwMode="auto">
              <a:xfrm>
                <a:off x="4617536" y="4469785"/>
                <a:ext cx="570642" cy="567332"/>
              </a:xfrm>
              <a:prstGeom prst="ellipse">
                <a:avLst/>
              </a:prstGeom>
              <a:solidFill>
                <a:srgbClr val="0273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4282" rIns="0" bIns="0" numCol="1" spcCol="0" rtlCol="0" fromWordArt="0" anchor="ctr" anchorCtr="0" forceAA="0" compatLnSpc="1">
                <a:prstTxWarp prst="textNoShape">
                  <a:avLst/>
                </a:prstTxWarp>
                <a:noAutofit/>
              </a:bodyPr>
              <a:lstStyle/>
              <a:p>
                <a:pPr algn="ctr" defTabSz="699134" fontAlgn="base">
                  <a:lnSpc>
                    <a:spcPct val="90000"/>
                  </a:lnSpc>
                  <a:spcBef>
                    <a:spcPct val="0"/>
                  </a:spcBef>
                  <a:spcAft>
                    <a:spcPct val="0"/>
                  </a:spcAft>
                  <a:defRPr/>
                </a:pPr>
                <a:r>
                  <a:rPr lang="en-US" sz="1071" dirty="0">
                    <a:gradFill>
                      <a:gsLst>
                        <a:gs pos="0">
                          <a:srgbClr val="FFFFFF"/>
                        </a:gs>
                        <a:gs pos="100000">
                          <a:srgbClr val="FFFFFF"/>
                        </a:gs>
                      </a:gsLst>
                      <a:lin ang="5400000" scaled="1"/>
                    </a:gradFill>
                    <a:latin typeface="Segoe UI"/>
                    <a:ea typeface="Segoe UI" pitchFamily="34" charset="0"/>
                    <a:cs typeface="Segoe UI" pitchFamily="34" charset="0"/>
                  </a:rPr>
                  <a:t>IaaS</a:t>
                </a:r>
                <a:br>
                  <a:rPr lang="en-US" sz="1071" dirty="0">
                    <a:gradFill>
                      <a:gsLst>
                        <a:gs pos="0">
                          <a:srgbClr val="FFFFFF"/>
                        </a:gs>
                        <a:gs pos="100000">
                          <a:srgbClr val="FFFFFF"/>
                        </a:gs>
                      </a:gsLst>
                      <a:lin ang="5400000" scaled="1"/>
                    </a:gradFill>
                    <a:latin typeface="Segoe UI"/>
                    <a:ea typeface="Segoe UI" pitchFamily="34" charset="0"/>
                    <a:cs typeface="Segoe UI" pitchFamily="34" charset="0"/>
                  </a:rPr>
                </a:br>
                <a:r>
                  <a:rPr lang="en-US" sz="1071" dirty="0">
                    <a:gradFill>
                      <a:gsLst>
                        <a:gs pos="0">
                          <a:srgbClr val="FFFFFF"/>
                        </a:gs>
                        <a:gs pos="100000">
                          <a:srgbClr val="FFFFFF"/>
                        </a:gs>
                      </a:gsLst>
                      <a:lin ang="5400000" scaled="1"/>
                    </a:gradFill>
                    <a:latin typeface="Segoe UI"/>
                    <a:ea typeface="Segoe UI" pitchFamily="34" charset="0"/>
                    <a:cs typeface="Segoe UI" pitchFamily="34" charset="0"/>
                  </a:rPr>
                  <a:t>Hosted</a:t>
                </a:r>
                <a:br>
                  <a:rPr lang="en-US" sz="1071" dirty="0">
                    <a:gradFill>
                      <a:gsLst>
                        <a:gs pos="0">
                          <a:srgbClr val="FFFFFF"/>
                        </a:gs>
                        <a:gs pos="100000">
                          <a:srgbClr val="FFFFFF"/>
                        </a:gs>
                      </a:gsLst>
                      <a:lin ang="5400000" scaled="1"/>
                    </a:gradFill>
                    <a:latin typeface="Segoe UI"/>
                    <a:ea typeface="Segoe UI" pitchFamily="34" charset="0"/>
                    <a:cs typeface="Segoe UI" pitchFamily="34" charset="0"/>
                  </a:rPr>
                </a:br>
                <a:r>
                  <a:rPr lang="en-US" sz="1071" dirty="0">
                    <a:gradFill>
                      <a:gsLst>
                        <a:gs pos="0">
                          <a:srgbClr val="FFFFFF"/>
                        </a:gs>
                        <a:gs pos="100000">
                          <a:srgbClr val="FFFFFF"/>
                        </a:gs>
                      </a:gsLst>
                      <a:lin ang="5400000" scaled="1"/>
                    </a:gradFill>
                    <a:latin typeface="Segoe UI"/>
                    <a:ea typeface="Segoe UI" pitchFamily="34" charset="0"/>
                    <a:cs typeface="Segoe UI" pitchFamily="34" charset="0"/>
                  </a:rPr>
                  <a:t>Code</a:t>
                </a:r>
              </a:p>
            </p:txBody>
          </p:sp>
          <p:sp>
            <p:nvSpPr>
              <p:cNvPr id="214" name="Oval 213"/>
              <p:cNvSpPr/>
              <p:nvPr/>
            </p:nvSpPr>
            <p:spPr bwMode="auto">
              <a:xfrm>
                <a:off x="5208540" y="4483211"/>
                <a:ext cx="570642" cy="567332"/>
              </a:xfrm>
              <a:prstGeom prst="ellipse">
                <a:avLst/>
              </a:prstGeom>
              <a:solidFill>
                <a:srgbClr val="0273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4282" rIns="0" bIns="0" numCol="1" spcCol="0" rtlCol="0" fromWordArt="0" anchor="ctr" anchorCtr="0" forceAA="0" compatLnSpc="1">
                <a:prstTxWarp prst="textNoShape">
                  <a:avLst/>
                </a:prstTxWarp>
                <a:noAutofit/>
              </a:bodyPr>
              <a:lstStyle/>
              <a:p>
                <a:pPr algn="ctr" defTabSz="699134" fontAlgn="base">
                  <a:lnSpc>
                    <a:spcPct val="90000"/>
                  </a:lnSpc>
                  <a:spcBef>
                    <a:spcPct val="0"/>
                  </a:spcBef>
                  <a:spcAft>
                    <a:spcPct val="0"/>
                  </a:spcAft>
                  <a:defRPr/>
                </a:pPr>
                <a:r>
                  <a:rPr lang="en-US" sz="1071" dirty="0">
                    <a:gradFill>
                      <a:gsLst>
                        <a:gs pos="0">
                          <a:srgbClr val="FFFFFF"/>
                        </a:gs>
                        <a:gs pos="100000">
                          <a:srgbClr val="FFFFFF"/>
                        </a:gs>
                      </a:gsLst>
                      <a:lin ang="5400000" scaled="1"/>
                    </a:gradFill>
                    <a:ea typeface="Segoe UI" pitchFamily="34" charset="0"/>
                    <a:cs typeface="Segoe UI" pitchFamily="34" charset="0"/>
                  </a:rPr>
                  <a:t>Smart</a:t>
                </a:r>
                <a:br>
                  <a:rPr lang="en-US" sz="1071" dirty="0">
                    <a:gradFill>
                      <a:gsLst>
                        <a:gs pos="0">
                          <a:srgbClr val="FFFFFF"/>
                        </a:gs>
                        <a:gs pos="100000">
                          <a:srgbClr val="FFFFFF"/>
                        </a:gs>
                      </a:gsLst>
                      <a:lin ang="5400000" scaled="1"/>
                    </a:gradFill>
                    <a:ea typeface="Segoe UI" pitchFamily="34" charset="0"/>
                    <a:cs typeface="Segoe UI" pitchFamily="34" charset="0"/>
                  </a:rPr>
                </a:br>
                <a:r>
                  <a:rPr lang="en-US" sz="1071" dirty="0">
                    <a:gradFill>
                      <a:gsLst>
                        <a:gs pos="0">
                          <a:srgbClr val="FFFFFF"/>
                        </a:gs>
                        <a:gs pos="100000">
                          <a:srgbClr val="FFFFFF"/>
                        </a:gs>
                      </a:gsLst>
                      <a:lin ang="5400000" scaled="1"/>
                    </a:gradFill>
                    <a:ea typeface="Segoe UI" pitchFamily="34" charset="0"/>
                    <a:cs typeface="Segoe UI" pitchFamily="34" charset="0"/>
                  </a:rPr>
                  <a:t>Contracts</a:t>
                </a:r>
              </a:p>
            </p:txBody>
          </p:sp>
          <p:sp>
            <p:nvSpPr>
              <p:cNvPr id="215" name="Oval 214"/>
              <p:cNvSpPr/>
              <p:nvPr/>
            </p:nvSpPr>
            <p:spPr bwMode="auto">
              <a:xfrm>
                <a:off x="4918243" y="3975883"/>
                <a:ext cx="570642" cy="567332"/>
              </a:xfrm>
              <a:prstGeom prst="ellipse">
                <a:avLst/>
              </a:prstGeom>
              <a:solidFill>
                <a:srgbClr val="0273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4282" rIns="0" bIns="0" numCol="1" spcCol="0" rtlCol="0" fromWordArt="0" anchor="ctr" anchorCtr="0" forceAA="0" compatLnSpc="1">
                <a:prstTxWarp prst="textNoShape">
                  <a:avLst/>
                </a:prstTxWarp>
                <a:noAutofit/>
              </a:bodyPr>
              <a:lstStyle/>
              <a:p>
                <a:pPr algn="ctr" defTabSz="699134" fontAlgn="base">
                  <a:lnSpc>
                    <a:spcPct val="90000"/>
                  </a:lnSpc>
                  <a:spcBef>
                    <a:spcPct val="0"/>
                  </a:spcBef>
                  <a:spcAft>
                    <a:spcPct val="0"/>
                  </a:spcAft>
                  <a:defRPr/>
                </a:pPr>
                <a:r>
                  <a:rPr lang="en-US" sz="1071" dirty="0">
                    <a:gradFill>
                      <a:gsLst>
                        <a:gs pos="0">
                          <a:srgbClr val="FFFFFF"/>
                        </a:gs>
                        <a:gs pos="100000">
                          <a:srgbClr val="FFFFFF"/>
                        </a:gs>
                      </a:gsLst>
                      <a:lin ang="5400000" scaled="1"/>
                    </a:gradFill>
                    <a:ea typeface="Segoe UI" pitchFamily="34" charset="0"/>
                    <a:cs typeface="Segoe UI" pitchFamily="34" charset="0"/>
                  </a:rPr>
                  <a:t>Functions</a:t>
                </a:r>
                <a:endParaRPr lang="en-US" sz="1071" dirty="0">
                  <a:gradFill>
                    <a:gsLst>
                      <a:gs pos="0">
                        <a:srgbClr val="FFFFFF"/>
                      </a:gs>
                      <a:gs pos="100000">
                        <a:srgbClr val="FFFFFF"/>
                      </a:gs>
                    </a:gsLst>
                    <a:lin ang="5400000" scaled="1"/>
                  </a:gradFill>
                  <a:latin typeface="Segoe UI"/>
                  <a:ea typeface="Segoe UI" pitchFamily="34" charset="0"/>
                  <a:cs typeface="Segoe UI" pitchFamily="34" charset="0"/>
                </a:endParaRPr>
              </a:p>
            </p:txBody>
          </p:sp>
        </p:grpSp>
        <p:grpSp>
          <p:nvGrpSpPr>
            <p:cNvPr id="216" name="Group 215"/>
            <p:cNvGrpSpPr/>
            <p:nvPr/>
          </p:nvGrpSpPr>
          <p:grpSpPr>
            <a:xfrm>
              <a:off x="6699507" y="1467208"/>
              <a:ext cx="651584" cy="737432"/>
              <a:chOff x="519686" y="4073315"/>
              <a:chExt cx="415954" cy="726019"/>
            </a:xfrm>
          </p:grpSpPr>
          <p:pic>
            <p:nvPicPr>
              <p:cNvPr id="217" name="Picture 216"/>
              <p:cNvPicPr>
                <a:picLocks noChangeAspect="1"/>
              </p:cNvPicPr>
              <p:nvPr/>
            </p:nvPicPr>
            <p:blipFill rotWithShape="1">
              <a:blip r:embed="rId11"/>
              <a:srcRect b="64004"/>
              <a:stretch/>
            </p:blipFill>
            <p:spPr>
              <a:xfrm>
                <a:off x="519686" y="4459184"/>
                <a:ext cx="229933" cy="340150"/>
              </a:xfrm>
              <a:prstGeom prst="rect">
                <a:avLst/>
              </a:prstGeom>
            </p:spPr>
          </p:pic>
          <p:pic>
            <p:nvPicPr>
              <p:cNvPr id="218" name="Picture 217"/>
              <p:cNvPicPr>
                <a:picLocks noChangeAspect="1"/>
              </p:cNvPicPr>
              <p:nvPr/>
            </p:nvPicPr>
            <p:blipFill rotWithShape="1">
              <a:blip r:embed="rId11"/>
              <a:srcRect b="64004"/>
              <a:stretch/>
            </p:blipFill>
            <p:spPr>
              <a:xfrm>
                <a:off x="559037" y="4073315"/>
                <a:ext cx="161511" cy="238931"/>
              </a:xfrm>
              <a:prstGeom prst="rect">
                <a:avLst/>
              </a:prstGeom>
            </p:spPr>
          </p:pic>
          <p:pic>
            <p:nvPicPr>
              <p:cNvPr id="219" name="Picture 218"/>
              <p:cNvPicPr>
                <a:picLocks noChangeAspect="1"/>
              </p:cNvPicPr>
              <p:nvPr/>
            </p:nvPicPr>
            <p:blipFill rotWithShape="1">
              <a:blip r:embed="rId11"/>
              <a:srcRect b="64004"/>
              <a:stretch/>
            </p:blipFill>
            <p:spPr>
              <a:xfrm>
                <a:off x="763068" y="4223804"/>
                <a:ext cx="172572" cy="255293"/>
              </a:xfrm>
              <a:prstGeom prst="rect">
                <a:avLst/>
              </a:prstGeom>
            </p:spPr>
          </p:pic>
        </p:grpSp>
        <p:sp>
          <p:nvSpPr>
            <p:cNvPr id="220" name="Rectangle 219"/>
            <p:cNvSpPr/>
            <p:nvPr/>
          </p:nvSpPr>
          <p:spPr>
            <a:xfrm>
              <a:off x="1490040" y="4703486"/>
              <a:ext cx="1021009" cy="352837"/>
            </a:xfrm>
            <a:prstGeom prst="rect">
              <a:avLst/>
            </a:prstGeom>
          </p:spPr>
          <p:txBody>
            <a:bodyPr wrap="square">
              <a:spAutoFit/>
            </a:bodyPr>
            <a:lstStyle/>
            <a:p>
              <a:pPr algn="ctr" defTabSz="932563">
                <a:lnSpc>
                  <a:spcPct val="90000"/>
                </a:lnSpc>
                <a:spcAft>
                  <a:spcPts val="450"/>
                </a:spcAft>
                <a:defRPr/>
              </a:pPr>
              <a:r>
                <a:rPr lang="en-US" sz="1122" dirty="0"/>
                <a:t>Azure </a:t>
              </a:r>
            </a:p>
            <a:p>
              <a:pPr algn="ctr" defTabSz="932563">
                <a:lnSpc>
                  <a:spcPct val="90000"/>
                </a:lnSpc>
                <a:spcAft>
                  <a:spcPts val="450"/>
                </a:spcAft>
                <a:defRPr/>
              </a:pPr>
              <a:r>
                <a:rPr lang="en-US" sz="1122" dirty="0"/>
                <a:t>Active Directory</a:t>
              </a:r>
            </a:p>
          </p:txBody>
        </p:sp>
        <p:sp>
          <p:nvSpPr>
            <p:cNvPr id="221" name="Rectangle 220"/>
            <p:cNvSpPr/>
            <p:nvPr/>
          </p:nvSpPr>
          <p:spPr>
            <a:xfrm>
              <a:off x="2265190" y="4703486"/>
              <a:ext cx="714331" cy="352837"/>
            </a:xfrm>
            <a:prstGeom prst="rect">
              <a:avLst/>
            </a:prstGeom>
          </p:spPr>
          <p:txBody>
            <a:bodyPr wrap="square">
              <a:spAutoFit/>
            </a:bodyPr>
            <a:lstStyle/>
            <a:p>
              <a:pPr algn="ctr" defTabSz="932563">
                <a:lnSpc>
                  <a:spcPct val="90000"/>
                </a:lnSpc>
                <a:spcAft>
                  <a:spcPts val="450"/>
                </a:spcAft>
                <a:defRPr/>
              </a:pPr>
              <a:r>
                <a:rPr lang="en-US" sz="1122" dirty="0"/>
                <a:t>Azure </a:t>
              </a:r>
            </a:p>
            <a:p>
              <a:pPr algn="ctr" defTabSz="932563">
                <a:lnSpc>
                  <a:spcPct val="90000"/>
                </a:lnSpc>
                <a:spcAft>
                  <a:spcPts val="450"/>
                </a:spcAft>
                <a:defRPr/>
              </a:pPr>
              <a:r>
                <a:rPr lang="en-US" sz="1122" dirty="0"/>
                <a:t>Key Vault</a:t>
              </a:r>
            </a:p>
          </p:txBody>
        </p:sp>
        <p:pic>
          <p:nvPicPr>
            <p:cNvPr id="222" name="Picture 221"/>
            <p:cNvPicPr>
              <a:picLocks noChangeAspect="1"/>
            </p:cNvPicPr>
            <p:nvPr/>
          </p:nvPicPr>
          <p:blipFill>
            <a:blip r:embed="rId12"/>
            <a:stretch>
              <a:fillRect/>
            </a:stretch>
          </p:blipFill>
          <p:spPr>
            <a:xfrm>
              <a:off x="7660453" y="2017892"/>
              <a:ext cx="349472" cy="324510"/>
            </a:xfrm>
            <a:prstGeom prst="rect">
              <a:avLst/>
            </a:prstGeom>
          </p:spPr>
        </p:pic>
      </p:grpSp>
    </p:spTree>
    <p:extLst>
      <p:ext uri="{BB962C8B-B14F-4D97-AF65-F5344CB8AC3E}">
        <p14:creationId xmlns:p14="http://schemas.microsoft.com/office/powerpoint/2010/main" val="3905624355"/>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Build development environment consisting of blockchain protocol clients and network infrastructure</a:t>
            </a:r>
          </a:p>
        </p:txBody>
      </p:sp>
      <p:sp>
        <p:nvSpPr>
          <p:cNvPr id="3" name="Text Placeholder 2"/>
          <p:cNvSpPr>
            <a:spLocks noGrp="1"/>
          </p:cNvSpPr>
          <p:nvPr>
            <p:ph type="body" sz="quarter" idx="10"/>
          </p:nvPr>
        </p:nvSpPr>
        <p:spPr>
          <a:xfrm>
            <a:off x="198437" y="1744662"/>
            <a:ext cx="5828185" cy="5644622"/>
          </a:xfrm>
        </p:spPr>
        <p:txBody>
          <a:bodyPr/>
          <a:lstStyle/>
          <a:p>
            <a:r>
              <a:rPr lang="en-US" sz="1600" dirty="0"/>
              <a:t>Build Blockchain Network on premises/cloud providers: 3 weeks</a:t>
            </a:r>
          </a:p>
          <a:p>
            <a:r>
              <a:rPr lang="en-US" sz="1600" dirty="0"/>
              <a:t>Review blockchain protocol specific network documentation</a:t>
            </a:r>
          </a:p>
          <a:p>
            <a:r>
              <a:rPr lang="en-US" sz="1600" dirty="0"/>
              <a:t>Determine topology for a consortium network</a:t>
            </a:r>
          </a:p>
          <a:p>
            <a:r>
              <a:rPr lang="en-US" sz="1600" dirty="0"/>
              <a:t>Map topology to IT resources</a:t>
            </a:r>
          </a:p>
          <a:p>
            <a:r>
              <a:rPr lang="en-US" sz="1600" dirty="0"/>
              <a:t>Manually deploy</a:t>
            </a:r>
          </a:p>
          <a:p>
            <a:r>
              <a:rPr lang="en-US" sz="1600" dirty="0"/>
              <a:t>Configure blockchain clients via Linux </a:t>
            </a:r>
            <a:br>
              <a:rPr lang="en-US" sz="1600" dirty="0"/>
            </a:br>
            <a:r>
              <a:rPr lang="en-US" sz="1600" dirty="0"/>
              <a:t>BASH scripts to support private network </a:t>
            </a:r>
            <a:br>
              <a:rPr lang="en-US" sz="1600" dirty="0"/>
            </a:br>
            <a:r>
              <a:rPr lang="en-US" sz="1600" dirty="0"/>
              <a:t>(peering, isolate mining nodes, etc.)</a:t>
            </a:r>
          </a:p>
          <a:p>
            <a:r>
              <a:rPr lang="en-US" sz="1600" dirty="0"/>
              <a:t>Configure other blockchain protocol properties (consensus algorithms, max peers, etc.)</a:t>
            </a:r>
          </a:p>
          <a:p>
            <a:r>
              <a:rPr lang="en-US" sz="1600" dirty="0"/>
              <a:t>Trial and error to make above steps work</a:t>
            </a:r>
          </a:p>
          <a:p>
            <a:r>
              <a:rPr lang="en-US" sz="1600" dirty="0"/>
              <a:t>Configure IT networks and firewall ports to permit blockchain protocol traffic</a:t>
            </a:r>
          </a:p>
          <a:p>
            <a:r>
              <a:rPr lang="en-US" sz="1600" dirty="0"/>
              <a:t>Test, debug, and repeat </a:t>
            </a:r>
          </a:p>
          <a:p>
            <a:endParaRPr lang="en-US" sz="1600" dirty="0"/>
          </a:p>
          <a:p>
            <a:endParaRPr lang="en-US" sz="1600" dirty="0"/>
          </a:p>
        </p:txBody>
      </p:sp>
      <p:sp>
        <p:nvSpPr>
          <p:cNvPr id="5" name="Text Placeholder 4"/>
          <p:cNvSpPr>
            <a:spLocks noGrp="1"/>
          </p:cNvSpPr>
          <p:nvPr>
            <p:ph type="body" sz="quarter" idx="11"/>
          </p:nvPr>
        </p:nvSpPr>
        <p:spPr>
          <a:xfrm>
            <a:off x="6699957" y="1668462"/>
            <a:ext cx="5486399" cy="3545586"/>
          </a:xfrm>
        </p:spPr>
        <p:txBody>
          <a:bodyPr/>
          <a:lstStyle/>
          <a:p>
            <a:r>
              <a:rPr lang="en-US" sz="1600" dirty="0"/>
              <a:t>Deploy Blockchain Network in Azure using BaaS Bletchley Framework: 15 minutes</a:t>
            </a:r>
          </a:p>
          <a:p>
            <a:r>
              <a:rPr lang="en-US" sz="1600" dirty="0"/>
              <a:t>Activate Azure subscription </a:t>
            </a:r>
          </a:p>
          <a:p>
            <a:r>
              <a:rPr lang="en-US" sz="1600" dirty="0"/>
              <a:t>Search Azure Marketplace for desired blockchain </a:t>
            </a:r>
          </a:p>
          <a:p>
            <a:r>
              <a:rPr lang="en-US" sz="1600" dirty="0"/>
              <a:t>Click on blockchain image of choice</a:t>
            </a:r>
          </a:p>
          <a:p>
            <a:r>
              <a:rPr lang="en-US" sz="1600" dirty="0"/>
              <a:t>Provide 10 user parameters </a:t>
            </a:r>
            <a:br>
              <a:rPr lang="en-US" sz="1600" dirty="0"/>
            </a:br>
            <a:r>
              <a:rPr lang="en-US" sz="1600" dirty="0"/>
              <a:t>(number of consortium members, number of blockchain VMs, admin usernames and passwords, etc.)</a:t>
            </a:r>
          </a:p>
          <a:p>
            <a:r>
              <a:rPr lang="en-US" sz="1600" dirty="0"/>
              <a:t>Deploy and wait 15 minutes </a:t>
            </a:r>
            <a:br>
              <a:rPr lang="en-US" sz="1600" dirty="0"/>
            </a:br>
            <a:r>
              <a:rPr lang="en-US" sz="1600" dirty="0"/>
              <a:t>(+/- depending of nodes selected)</a:t>
            </a:r>
          </a:p>
          <a:p>
            <a:endParaRPr lang="en-US" sz="1600" dirty="0"/>
          </a:p>
        </p:txBody>
      </p:sp>
      <p:sp>
        <p:nvSpPr>
          <p:cNvPr id="7" name="Rounded Rectangle 6"/>
          <p:cNvSpPr/>
          <p:nvPr/>
        </p:nvSpPr>
        <p:spPr>
          <a:xfrm>
            <a:off x="5608637" y="3649662"/>
            <a:ext cx="927643" cy="75402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80" dirty="0">
                <a:solidFill>
                  <a:prstClr val="white"/>
                </a:solidFill>
              </a:rPr>
              <a:t>VS</a:t>
            </a:r>
          </a:p>
        </p:txBody>
      </p:sp>
    </p:spTree>
    <p:extLst>
      <p:ext uri="{BB962C8B-B14F-4D97-AF65-F5344CB8AC3E}">
        <p14:creationId xmlns:p14="http://schemas.microsoft.com/office/powerpoint/2010/main" val="1718769959"/>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1"/>
          <p:cNvSpPr txBox="1">
            <a:spLocks/>
          </p:cNvSpPr>
          <p:nvPr/>
        </p:nvSpPr>
        <p:spPr>
          <a:xfrm>
            <a:off x="378665" y="296897"/>
            <a:ext cx="11682617" cy="1061233"/>
          </a:xfrm>
          <a:prstGeom prst="rect">
            <a:avLst/>
          </a:prstGeom>
        </p:spPr>
        <p:txBody>
          <a:bodyPr vert="horz" lIns="93260" tIns="46630" rIns="93260" bIns="4663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488" kern="800" spc="-136" dirty="0">
                <a:solidFill>
                  <a:srgbClr val="0070C0"/>
                </a:solidFill>
                <a:ea typeface="Segoe UI Semibold" panose="020B0702040204020203" pitchFamily="34" charset="0"/>
                <a:cs typeface="Segoe UI Light"/>
              </a:rPr>
              <a:t>Why Microsoft for Blockchain? </a:t>
            </a:r>
          </a:p>
        </p:txBody>
      </p:sp>
      <p:sp>
        <p:nvSpPr>
          <p:cNvPr id="151" name="Rectangle 150"/>
          <p:cNvSpPr/>
          <p:nvPr/>
        </p:nvSpPr>
        <p:spPr bwMode="auto">
          <a:xfrm>
            <a:off x="356013" y="2725285"/>
            <a:ext cx="11751450" cy="2793239"/>
          </a:xfrm>
          <a:prstGeom prst="rect">
            <a:avLst/>
          </a:prstGeom>
          <a:solidFill>
            <a:schemeClr val="bg1">
              <a:lumMod val="95000"/>
            </a:schemeClr>
          </a:solidFill>
          <a:ln w="38100" cap="sq" cmpd="sng" algn="ctr">
            <a:solidFill>
              <a:schemeClr val="accent4"/>
            </a:solidFill>
            <a:prstDash val="solid"/>
            <a:miter lim="800000"/>
            <a:headEnd type="none" w="med" len="med"/>
            <a:tailEnd type="none" w="med" len="med"/>
          </a:ln>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gradFill>
                <a:gsLst>
                  <a:gs pos="0">
                    <a:srgbClr val="FFFFFF"/>
                  </a:gs>
                  <a:gs pos="100000">
                    <a:srgbClr val="FFFFFF"/>
                  </a:gs>
                </a:gsLst>
                <a:lin ang="5400000" scaled="0"/>
              </a:gradFill>
              <a:latin typeface="Segoe UI"/>
            </a:endParaRPr>
          </a:p>
        </p:txBody>
      </p:sp>
      <p:pic>
        <p:nvPicPr>
          <p:cNvPr id="152" name="Picture 15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12917" y="4745933"/>
            <a:ext cx="1530153" cy="322138"/>
          </a:xfrm>
          <a:prstGeom prst="rect">
            <a:avLst/>
          </a:prstGeom>
        </p:spPr>
      </p:pic>
      <p:pic>
        <p:nvPicPr>
          <p:cNvPr id="153" name="Picture 152"/>
          <p:cNvPicPr>
            <a:picLocks noChangeAspect="1"/>
          </p:cNvPicPr>
          <p:nvPr/>
        </p:nvPicPr>
        <p:blipFill rotWithShape="1">
          <a:blip r:embed="rId4" cstate="print">
            <a:extLst>
              <a:ext uri="{28A0092B-C50C-407E-A947-70E740481C1C}">
                <a14:useLocalDpi xmlns:a14="http://schemas.microsoft.com/office/drawing/2010/main" val="0"/>
              </a:ext>
            </a:extLst>
          </a:blip>
          <a:srcRect l="365" t="-1906" r="99" b="13437"/>
          <a:stretch/>
        </p:blipFill>
        <p:spPr>
          <a:xfrm>
            <a:off x="10528093" y="2923755"/>
            <a:ext cx="1234148" cy="1248498"/>
          </a:xfrm>
          <a:prstGeom prst="rect">
            <a:avLst/>
          </a:prstGeom>
        </p:spPr>
      </p:pic>
      <p:cxnSp>
        <p:nvCxnSpPr>
          <p:cNvPr id="154" name="Straight Connector 153"/>
          <p:cNvCxnSpPr/>
          <p:nvPr/>
        </p:nvCxnSpPr>
        <p:spPr>
          <a:xfrm>
            <a:off x="356012" y="6330137"/>
            <a:ext cx="11750802" cy="0"/>
          </a:xfrm>
          <a:prstGeom prst="line">
            <a:avLst/>
          </a:prstGeom>
          <a:ln w="317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5" name="Straight Connector 154"/>
          <p:cNvCxnSpPr/>
          <p:nvPr/>
        </p:nvCxnSpPr>
        <p:spPr>
          <a:xfrm flipV="1">
            <a:off x="356012" y="5798403"/>
            <a:ext cx="0" cy="553173"/>
          </a:xfrm>
          <a:prstGeom prst="line">
            <a:avLst/>
          </a:prstGeom>
          <a:ln w="317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6" name="Straight Connector 155"/>
          <p:cNvCxnSpPr/>
          <p:nvPr/>
        </p:nvCxnSpPr>
        <p:spPr>
          <a:xfrm flipV="1">
            <a:off x="12107462" y="5798403"/>
            <a:ext cx="0" cy="553173"/>
          </a:xfrm>
          <a:prstGeom prst="line">
            <a:avLst/>
          </a:prstGeom>
          <a:ln w="317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157" name="Picture 15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683190" y="4051613"/>
            <a:ext cx="589533" cy="623178"/>
          </a:xfrm>
          <a:prstGeom prst="rect">
            <a:avLst/>
          </a:prstGeom>
        </p:spPr>
      </p:pic>
      <p:pic>
        <p:nvPicPr>
          <p:cNvPr id="158" name="Picture 15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275637" y="3704660"/>
            <a:ext cx="1051502" cy="323115"/>
          </a:xfrm>
          <a:prstGeom prst="rect">
            <a:avLst/>
          </a:prstGeom>
        </p:spPr>
      </p:pic>
      <p:pic>
        <p:nvPicPr>
          <p:cNvPr id="159" name="Picture 158"/>
          <p:cNvPicPr>
            <a:picLocks noChangeAspect="1"/>
          </p:cNvPicPr>
          <p:nvPr/>
        </p:nvPicPr>
        <p:blipFill>
          <a:blip r:embed="rId7"/>
          <a:stretch>
            <a:fillRect/>
          </a:stretch>
        </p:blipFill>
        <p:spPr>
          <a:xfrm>
            <a:off x="797590" y="4728202"/>
            <a:ext cx="1189987" cy="475585"/>
          </a:xfrm>
          <a:prstGeom prst="rect">
            <a:avLst/>
          </a:prstGeom>
        </p:spPr>
      </p:pic>
      <p:pic>
        <p:nvPicPr>
          <p:cNvPr id="160" name="Picture 159"/>
          <p:cNvPicPr>
            <a:picLocks noChangeAspect="1"/>
          </p:cNvPicPr>
          <p:nvPr/>
        </p:nvPicPr>
        <p:blipFill>
          <a:blip r:embed="rId8"/>
          <a:stretch>
            <a:fillRect/>
          </a:stretch>
        </p:blipFill>
        <p:spPr>
          <a:xfrm>
            <a:off x="3029112" y="4026181"/>
            <a:ext cx="1298169" cy="211986"/>
          </a:xfrm>
          <a:prstGeom prst="rect">
            <a:avLst/>
          </a:prstGeom>
        </p:spPr>
      </p:pic>
      <p:pic>
        <p:nvPicPr>
          <p:cNvPr id="161" name="Picture 160"/>
          <p:cNvPicPr>
            <a:picLocks noChangeAspect="1"/>
          </p:cNvPicPr>
          <p:nvPr/>
        </p:nvPicPr>
        <p:blipFill>
          <a:blip r:embed="rId9"/>
          <a:stretch>
            <a:fillRect/>
          </a:stretch>
        </p:blipFill>
        <p:spPr>
          <a:xfrm>
            <a:off x="4250365" y="4770034"/>
            <a:ext cx="973626" cy="251109"/>
          </a:xfrm>
          <a:prstGeom prst="rect">
            <a:avLst/>
          </a:prstGeom>
        </p:spPr>
      </p:pic>
      <p:pic>
        <p:nvPicPr>
          <p:cNvPr id="162" name="Picture 161"/>
          <p:cNvPicPr>
            <a:picLocks noChangeAspect="1"/>
          </p:cNvPicPr>
          <p:nvPr/>
        </p:nvPicPr>
        <p:blipFill>
          <a:blip r:embed="rId10"/>
          <a:stretch>
            <a:fillRect/>
          </a:stretch>
        </p:blipFill>
        <p:spPr>
          <a:xfrm>
            <a:off x="7624483" y="4685884"/>
            <a:ext cx="981120" cy="342421"/>
          </a:xfrm>
          <a:prstGeom prst="rect">
            <a:avLst/>
          </a:prstGeom>
        </p:spPr>
      </p:pic>
      <p:pic>
        <p:nvPicPr>
          <p:cNvPr id="163" name="Picture 162"/>
          <p:cNvPicPr>
            <a:picLocks noChangeAspect="1"/>
          </p:cNvPicPr>
          <p:nvPr/>
        </p:nvPicPr>
        <p:blipFill>
          <a:blip r:embed="rId11"/>
          <a:stretch>
            <a:fillRect/>
          </a:stretch>
        </p:blipFill>
        <p:spPr>
          <a:xfrm>
            <a:off x="5595651" y="4805707"/>
            <a:ext cx="1716608" cy="228281"/>
          </a:xfrm>
          <a:prstGeom prst="rect">
            <a:avLst/>
          </a:prstGeom>
        </p:spPr>
      </p:pic>
      <p:pic>
        <p:nvPicPr>
          <p:cNvPr id="164" name="Picture 163"/>
          <p:cNvPicPr>
            <a:picLocks noChangeAspect="1"/>
          </p:cNvPicPr>
          <p:nvPr/>
        </p:nvPicPr>
        <p:blipFill>
          <a:blip r:embed="rId12"/>
          <a:stretch>
            <a:fillRect/>
          </a:stretch>
        </p:blipFill>
        <p:spPr>
          <a:xfrm>
            <a:off x="4724437" y="3777908"/>
            <a:ext cx="390590" cy="665818"/>
          </a:xfrm>
          <a:prstGeom prst="rect">
            <a:avLst/>
          </a:prstGeom>
        </p:spPr>
      </p:pic>
      <p:pic>
        <p:nvPicPr>
          <p:cNvPr id="165" name="Picture 164"/>
          <p:cNvPicPr>
            <a:picLocks noChangeAspect="1"/>
          </p:cNvPicPr>
          <p:nvPr/>
        </p:nvPicPr>
        <p:blipFill>
          <a:blip r:embed="rId13"/>
          <a:stretch>
            <a:fillRect/>
          </a:stretch>
        </p:blipFill>
        <p:spPr>
          <a:xfrm>
            <a:off x="10017353" y="2944558"/>
            <a:ext cx="540904" cy="569142"/>
          </a:xfrm>
          <a:prstGeom prst="rect">
            <a:avLst/>
          </a:prstGeom>
        </p:spPr>
      </p:pic>
      <p:pic>
        <p:nvPicPr>
          <p:cNvPr id="166" name="Picture 165"/>
          <p:cNvPicPr>
            <a:picLocks noChangeAspect="1"/>
          </p:cNvPicPr>
          <p:nvPr/>
        </p:nvPicPr>
        <p:blipFill>
          <a:blip r:embed="rId14"/>
          <a:stretch>
            <a:fillRect/>
          </a:stretch>
        </p:blipFill>
        <p:spPr>
          <a:xfrm>
            <a:off x="609174" y="3849379"/>
            <a:ext cx="638943" cy="665818"/>
          </a:xfrm>
          <a:prstGeom prst="rect">
            <a:avLst/>
          </a:prstGeom>
        </p:spPr>
      </p:pic>
      <p:pic>
        <p:nvPicPr>
          <p:cNvPr id="167" name="Picture 166"/>
          <p:cNvPicPr>
            <a:picLocks noChangeAspect="1"/>
          </p:cNvPicPr>
          <p:nvPr/>
        </p:nvPicPr>
        <p:blipFill>
          <a:blip r:embed="rId15"/>
          <a:stretch>
            <a:fillRect/>
          </a:stretch>
        </p:blipFill>
        <p:spPr>
          <a:xfrm>
            <a:off x="3972575" y="3129398"/>
            <a:ext cx="1081807" cy="342087"/>
          </a:xfrm>
          <a:prstGeom prst="rect">
            <a:avLst/>
          </a:prstGeom>
        </p:spPr>
      </p:pic>
      <p:pic>
        <p:nvPicPr>
          <p:cNvPr id="168" name="Picture 167"/>
          <p:cNvPicPr>
            <a:picLocks noChangeAspect="1"/>
          </p:cNvPicPr>
          <p:nvPr/>
        </p:nvPicPr>
        <p:blipFill>
          <a:blip r:embed="rId16"/>
          <a:stretch>
            <a:fillRect/>
          </a:stretch>
        </p:blipFill>
        <p:spPr>
          <a:xfrm>
            <a:off x="5433248" y="3063209"/>
            <a:ext cx="2055103" cy="380467"/>
          </a:xfrm>
          <a:prstGeom prst="rect">
            <a:avLst/>
          </a:prstGeom>
        </p:spPr>
      </p:pic>
      <p:pic>
        <p:nvPicPr>
          <p:cNvPr id="169" name="Picture 168"/>
          <p:cNvPicPr>
            <a:picLocks noChangeAspect="1"/>
          </p:cNvPicPr>
          <p:nvPr/>
        </p:nvPicPr>
        <p:blipFill>
          <a:blip r:embed="rId17"/>
          <a:stretch>
            <a:fillRect/>
          </a:stretch>
        </p:blipFill>
        <p:spPr>
          <a:xfrm>
            <a:off x="2465548" y="3023116"/>
            <a:ext cx="1224606" cy="570701"/>
          </a:xfrm>
          <a:prstGeom prst="rect">
            <a:avLst/>
          </a:prstGeom>
        </p:spPr>
      </p:pic>
      <p:pic>
        <p:nvPicPr>
          <p:cNvPr id="170" name="Picture 169"/>
          <p:cNvPicPr>
            <a:picLocks noChangeAspect="1"/>
          </p:cNvPicPr>
          <p:nvPr/>
        </p:nvPicPr>
        <p:blipFill>
          <a:blip r:embed="rId18"/>
          <a:stretch>
            <a:fillRect/>
          </a:stretch>
        </p:blipFill>
        <p:spPr>
          <a:xfrm>
            <a:off x="1408104" y="3817998"/>
            <a:ext cx="1695325" cy="760936"/>
          </a:xfrm>
          <a:prstGeom prst="rect">
            <a:avLst/>
          </a:prstGeom>
        </p:spPr>
      </p:pic>
      <p:pic>
        <p:nvPicPr>
          <p:cNvPr id="171" name="Picture 170"/>
          <p:cNvPicPr>
            <a:picLocks noChangeAspect="1"/>
          </p:cNvPicPr>
          <p:nvPr/>
        </p:nvPicPr>
        <p:blipFill rotWithShape="1">
          <a:blip r:embed="rId19">
            <a:clrChange>
              <a:clrFrom>
                <a:srgbClr val="FFFFFF"/>
              </a:clrFrom>
              <a:clrTo>
                <a:srgbClr val="FFFFFF">
                  <a:alpha val="0"/>
                </a:srgbClr>
              </a:clrTo>
            </a:clrChange>
          </a:blip>
          <a:srcRect t="13936" b="18037"/>
          <a:stretch/>
        </p:blipFill>
        <p:spPr>
          <a:xfrm>
            <a:off x="7694734" y="2848662"/>
            <a:ext cx="2063284" cy="760936"/>
          </a:xfrm>
          <a:prstGeom prst="rect">
            <a:avLst/>
          </a:prstGeom>
        </p:spPr>
      </p:pic>
      <p:pic>
        <p:nvPicPr>
          <p:cNvPr id="172" name="Picture 171"/>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9020984" y="4836526"/>
            <a:ext cx="1076117" cy="202027"/>
          </a:xfrm>
          <a:prstGeom prst="rect">
            <a:avLst/>
          </a:prstGeom>
        </p:spPr>
      </p:pic>
      <p:pic>
        <p:nvPicPr>
          <p:cNvPr id="173" name="Picture 172"/>
          <p:cNvPicPr>
            <a:picLocks noChangeAspect="1"/>
          </p:cNvPicPr>
          <p:nvPr/>
        </p:nvPicPr>
        <p:blipFill>
          <a:blip r:embed="rId21"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81918" y="3054589"/>
            <a:ext cx="1406348" cy="507758"/>
          </a:xfrm>
          <a:prstGeom prst="rect">
            <a:avLst/>
          </a:prstGeom>
        </p:spPr>
      </p:pic>
      <p:pic>
        <p:nvPicPr>
          <p:cNvPr id="174" name="Picture 173"/>
          <p:cNvPicPr>
            <a:picLocks noChangeAspect="1"/>
          </p:cNvPicPr>
          <p:nvPr/>
        </p:nvPicPr>
        <p:blipFill rotWithShape="1">
          <a:blip r:embed="rId22" cstate="print">
            <a:clrChange>
              <a:clrFrom>
                <a:srgbClr val="FFFFFF"/>
              </a:clrFrom>
              <a:clrTo>
                <a:srgbClr val="FFFFFF">
                  <a:alpha val="0"/>
                </a:srgbClr>
              </a:clrTo>
            </a:clrChange>
            <a:extLst>
              <a:ext uri="{28A0092B-C50C-407E-A947-70E740481C1C}">
                <a14:useLocalDpi xmlns:a14="http://schemas.microsoft.com/office/drawing/2010/main" val="0"/>
              </a:ext>
            </a:extLst>
          </a:blip>
          <a:srcRect t="32006" r="60066" b="30490"/>
          <a:stretch/>
        </p:blipFill>
        <p:spPr>
          <a:xfrm>
            <a:off x="10409325" y="4728203"/>
            <a:ext cx="1442824" cy="444752"/>
          </a:xfrm>
          <a:prstGeom prst="rect">
            <a:avLst/>
          </a:prstGeom>
        </p:spPr>
      </p:pic>
      <p:sp>
        <p:nvSpPr>
          <p:cNvPr id="175" name="Oval 174"/>
          <p:cNvSpPr/>
          <p:nvPr/>
        </p:nvSpPr>
        <p:spPr bwMode="auto">
          <a:xfrm>
            <a:off x="5420840" y="6149314"/>
            <a:ext cx="630836" cy="63083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ea typeface="Segoe UI" pitchFamily="34" charset="0"/>
              <a:cs typeface="Segoe UI" pitchFamily="34" charset="0"/>
            </a:endParaRPr>
          </a:p>
        </p:txBody>
      </p:sp>
      <p:sp>
        <p:nvSpPr>
          <p:cNvPr id="176" name="Oval 175"/>
          <p:cNvSpPr/>
          <p:nvPr/>
        </p:nvSpPr>
        <p:spPr bwMode="auto">
          <a:xfrm>
            <a:off x="5812630" y="5631445"/>
            <a:ext cx="944529" cy="944529"/>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ea typeface="Segoe UI" pitchFamily="34" charset="0"/>
              <a:cs typeface="Segoe UI" pitchFamily="34" charset="0"/>
            </a:endParaRPr>
          </a:p>
        </p:txBody>
      </p:sp>
      <p:sp>
        <p:nvSpPr>
          <p:cNvPr id="177" name="Oval 176"/>
          <p:cNvSpPr/>
          <p:nvPr/>
        </p:nvSpPr>
        <p:spPr bwMode="auto">
          <a:xfrm>
            <a:off x="6282395" y="6006666"/>
            <a:ext cx="783563" cy="783563"/>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ea typeface="Segoe UI" pitchFamily="34" charset="0"/>
              <a:cs typeface="Segoe UI" pitchFamily="34" charset="0"/>
            </a:endParaRPr>
          </a:p>
        </p:txBody>
      </p:sp>
      <p:sp>
        <p:nvSpPr>
          <p:cNvPr id="178" name="Rectangle 177"/>
          <p:cNvSpPr/>
          <p:nvPr/>
        </p:nvSpPr>
        <p:spPr>
          <a:xfrm>
            <a:off x="5604584" y="6210339"/>
            <a:ext cx="1254307" cy="555282"/>
          </a:xfrm>
          <a:prstGeom prst="rect">
            <a:avLst/>
          </a:prstGeom>
          <a:solidFill>
            <a:schemeClr val="bg1"/>
          </a:solidFill>
        </p:spPr>
        <p:txBody>
          <a:bodyPr wrap="none">
            <a:spAutoFit/>
          </a:bodyPr>
          <a:lstStyle/>
          <a:p>
            <a:pPr algn="ctr" defTabSz="950663" fontAlgn="base">
              <a:lnSpc>
                <a:spcPct val="90000"/>
              </a:lnSpc>
              <a:spcBef>
                <a:spcPct val="0"/>
              </a:spcBef>
              <a:spcAft>
                <a:spcPct val="0"/>
              </a:spcAft>
              <a:defRPr/>
            </a:pPr>
            <a:r>
              <a:rPr lang="en-US" sz="3264" kern="0" dirty="0">
                <a:solidFill>
                  <a:sysClr val="windowText" lastClr="000000"/>
                </a:solidFill>
                <a:ea typeface="Segoe UI" pitchFamily="34" charset="0"/>
                <a:cs typeface="Segoe UI" pitchFamily="34" charset="0"/>
              </a:rPr>
              <a:t>Azure</a:t>
            </a:r>
          </a:p>
        </p:txBody>
      </p:sp>
      <p:sp>
        <p:nvSpPr>
          <p:cNvPr id="179" name="Freeform 5"/>
          <p:cNvSpPr>
            <a:spLocks noEditPoints="1"/>
          </p:cNvSpPr>
          <p:nvPr/>
        </p:nvSpPr>
        <p:spPr bwMode="auto">
          <a:xfrm>
            <a:off x="5319567" y="5606329"/>
            <a:ext cx="1856631" cy="1288423"/>
          </a:xfrm>
          <a:custGeom>
            <a:avLst/>
            <a:gdLst>
              <a:gd name="T0" fmla="*/ 28 w 128"/>
              <a:gd name="T1" fmla="*/ 88 h 88"/>
              <a:gd name="T2" fmla="*/ 94 w 128"/>
              <a:gd name="T3" fmla="*/ 88 h 88"/>
              <a:gd name="T4" fmla="*/ 128 w 128"/>
              <a:gd name="T5" fmla="*/ 54 h 88"/>
              <a:gd name="T6" fmla="*/ 96 w 128"/>
              <a:gd name="T7" fmla="*/ 20 h 88"/>
              <a:gd name="T8" fmla="*/ 64 w 128"/>
              <a:gd name="T9" fmla="*/ 0 h 88"/>
              <a:gd name="T10" fmla="*/ 28 w 128"/>
              <a:gd name="T11" fmla="*/ 32 h 88"/>
              <a:gd name="T12" fmla="*/ 28 w 128"/>
              <a:gd name="T13" fmla="*/ 32 h 88"/>
              <a:gd name="T14" fmla="*/ 0 w 128"/>
              <a:gd name="T15" fmla="*/ 60 h 88"/>
              <a:gd name="T16" fmla="*/ 28 w 128"/>
              <a:gd name="T17" fmla="*/ 88 h 88"/>
              <a:gd name="T18" fmla="*/ 28 w 128"/>
              <a:gd name="T19" fmla="*/ 40 h 88"/>
              <a:gd name="T20" fmla="*/ 31 w 128"/>
              <a:gd name="T21" fmla="*/ 40 h 88"/>
              <a:gd name="T22" fmla="*/ 36 w 128"/>
              <a:gd name="T23" fmla="*/ 41 h 88"/>
              <a:gd name="T24" fmla="*/ 36 w 128"/>
              <a:gd name="T25" fmla="*/ 36 h 88"/>
              <a:gd name="T26" fmla="*/ 64 w 128"/>
              <a:gd name="T27" fmla="*/ 8 h 88"/>
              <a:gd name="T28" fmla="*/ 90 w 128"/>
              <a:gd name="T29" fmla="*/ 26 h 88"/>
              <a:gd name="T30" fmla="*/ 91 w 128"/>
              <a:gd name="T31" fmla="*/ 28 h 88"/>
              <a:gd name="T32" fmla="*/ 94 w 128"/>
              <a:gd name="T33" fmla="*/ 28 h 88"/>
              <a:gd name="T34" fmla="*/ 120 w 128"/>
              <a:gd name="T35" fmla="*/ 54 h 88"/>
              <a:gd name="T36" fmla="*/ 94 w 128"/>
              <a:gd name="T37" fmla="*/ 80 h 88"/>
              <a:gd name="T38" fmla="*/ 28 w 128"/>
              <a:gd name="T39" fmla="*/ 80 h 88"/>
              <a:gd name="T40" fmla="*/ 8 w 128"/>
              <a:gd name="T41" fmla="*/ 60 h 88"/>
              <a:gd name="T42" fmla="*/ 28 w 128"/>
              <a:gd name="T43" fmla="*/ 4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8" h="88">
                <a:moveTo>
                  <a:pt x="28" y="88"/>
                </a:moveTo>
                <a:cubicBezTo>
                  <a:pt x="94" y="88"/>
                  <a:pt x="94" y="88"/>
                  <a:pt x="94" y="88"/>
                </a:cubicBezTo>
                <a:cubicBezTo>
                  <a:pt x="113" y="88"/>
                  <a:pt x="128" y="73"/>
                  <a:pt x="128" y="54"/>
                </a:cubicBezTo>
                <a:cubicBezTo>
                  <a:pt x="128" y="36"/>
                  <a:pt x="114" y="21"/>
                  <a:pt x="96" y="20"/>
                </a:cubicBezTo>
                <a:cubicBezTo>
                  <a:pt x="90" y="8"/>
                  <a:pt x="78" y="0"/>
                  <a:pt x="64" y="0"/>
                </a:cubicBezTo>
                <a:cubicBezTo>
                  <a:pt x="46" y="0"/>
                  <a:pt x="30" y="14"/>
                  <a:pt x="28" y="32"/>
                </a:cubicBezTo>
                <a:cubicBezTo>
                  <a:pt x="28" y="32"/>
                  <a:pt x="28" y="32"/>
                  <a:pt x="28" y="32"/>
                </a:cubicBezTo>
                <a:cubicBezTo>
                  <a:pt x="13" y="32"/>
                  <a:pt x="0" y="45"/>
                  <a:pt x="0" y="60"/>
                </a:cubicBezTo>
                <a:cubicBezTo>
                  <a:pt x="0" y="75"/>
                  <a:pt x="13" y="88"/>
                  <a:pt x="28" y="88"/>
                </a:cubicBezTo>
                <a:close/>
                <a:moveTo>
                  <a:pt x="28" y="40"/>
                </a:moveTo>
                <a:cubicBezTo>
                  <a:pt x="29" y="40"/>
                  <a:pt x="30" y="40"/>
                  <a:pt x="31" y="40"/>
                </a:cubicBezTo>
                <a:cubicBezTo>
                  <a:pt x="36" y="41"/>
                  <a:pt x="36" y="41"/>
                  <a:pt x="36" y="41"/>
                </a:cubicBezTo>
                <a:cubicBezTo>
                  <a:pt x="36" y="36"/>
                  <a:pt x="36" y="36"/>
                  <a:pt x="36" y="36"/>
                </a:cubicBezTo>
                <a:cubicBezTo>
                  <a:pt x="36" y="21"/>
                  <a:pt x="49" y="8"/>
                  <a:pt x="64" y="8"/>
                </a:cubicBezTo>
                <a:cubicBezTo>
                  <a:pt x="75" y="8"/>
                  <a:pt x="86" y="15"/>
                  <a:pt x="90" y="26"/>
                </a:cubicBezTo>
                <a:cubicBezTo>
                  <a:pt x="91" y="28"/>
                  <a:pt x="91" y="28"/>
                  <a:pt x="91" y="28"/>
                </a:cubicBezTo>
                <a:cubicBezTo>
                  <a:pt x="94" y="28"/>
                  <a:pt x="94" y="28"/>
                  <a:pt x="94" y="28"/>
                </a:cubicBezTo>
                <a:cubicBezTo>
                  <a:pt x="108" y="28"/>
                  <a:pt x="120" y="40"/>
                  <a:pt x="120" y="54"/>
                </a:cubicBezTo>
                <a:cubicBezTo>
                  <a:pt x="120" y="68"/>
                  <a:pt x="108" y="80"/>
                  <a:pt x="94" y="80"/>
                </a:cubicBezTo>
                <a:cubicBezTo>
                  <a:pt x="28" y="80"/>
                  <a:pt x="28" y="80"/>
                  <a:pt x="28" y="80"/>
                </a:cubicBezTo>
                <a:cubicBezTo>
                  <a:pt x="17" y="80"/>
                  <a:pt x="8" y="71"/>
                  <a:pt x="8" y="60"/>
                </a:cubicBezTo>
                <a:cubicBezTo>
                  <a:pt x="8" y="49"/>
                  <a:pt x="17" y="40"/>
                  <a:pt x="28" y="40"/>
                </a:cubicBezTo>
                <a:close/>
              </a:path>
            </a:pathLst>
          </a:custGeom>
          <a:solidFill>
            <a:schemeClr val="tx1"/>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180" name="Text Placeholder 2"/>
          <p:cNvSpPr txBox="1">
            <a:spLocks/>
          </p:cNvSpPr>
          <p:nvPr/>
        </p:nvSpPr>
        <p:spPr>
          <a:xfrm>
            <a:off x="609173" y="1230388"/>
            <a:ext cx="11798069" cy="1447239"/>
          </a:xfrm>
          <a:prstGeom prst="rect">
            <a:avLst/>
          </a:prstGeom>
        </p:spPr>
        <p:txBody>
          <a:bodyPr/>
          <a:lstStyle>
            <a:lvl1pPr marL="0" indent="0" algn="l" defTabSz="1088078" rtl="0" eaLnBrk="1" latinLnBrk="0" hangingPunct="1">
              <a:spcBef>
                <a:spcPts val="1800"/>
              </a:spcBef>
              <a:buClr>
                <a:srgbClr val="0072C6"/>
              </a:buClr>
              <a:buSzPct val="100000"/>
              <a:buFont typeface="Wingdings" pitchFamily="2" charset="2"/>
              <a:buNone/>
              <a:defRPr sz="2400" kern="1200">
                <a:solidFill>
                  <a:schemeClr val="tx1"/>
                </a:solidFill>
                <a:latin typeface="Segoe UI" pitchFamily="34" charset="0"/>
                <a:ea typeface="Segoe UI" pitchFamily="34" charset="0"/>
                <a:cs typeface="Segoe UI" pitchFamily="34" charset="0"/>
              </a:defRPr>
            </a:lvl1pPr>
            <a:lvl2pPr marL="476059" indent="-194391" algn="l" defTabSz="1088078" rtl="0" eaLnBrk="1" latinLnBrk="0" hangingPunct="1">
              <a:spcBef>
                <a:spcPct val="20000"/>
              </a:spcBef>
              <a:buFont typeface="Arial" pitchFamily="34" charset="0"/>
              <a:buChar char="•"/>
              <a:defRPr sz="1800" kern="1200">
                <a:solidFill>
                  <a:schemeClr val="tx1"/>
                </a:solidFill>
                <a:latin typeface="Segoe UI" pitchFamily="34" charset="0"/>
                <a:ea typeface="Segoe UI" pitchFamily="34" charset="0"/>
                <a:cs typeface="Segoe UI" pitchFamily="34" charset="0"/>
              </a:defRPr>
            </a:lvl2pPr>
            <a:lvl3pPr marL="761693" indent="-173232" algn="l" defTabSz="1088078"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3pPr>
            <a:lvl4pPr marL="1047328" indent="-177200" algn="l" defTabSz="1088078"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4pPr>
            <a:lvl5pPr marL="1285357" indent="-179845" algn="l" defTabSz="1088078"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5pPr>
            <a:lvl6pPr marL="2992216" indent="-272020" algn="l" defTabSz="1088078" rtl="0" eaLnBrk="1" latinLnBrk="0" hangingPunct="1">
              <a:spcBef>
                <a:spcPct val="20000"/>
              </a:spcBef>
              <a:buFont typeface="Arial" pitchFamily="34" charset="0"/>
              <a:buChar char="•"/>
              <a:defRPr sz="2500" kern="1200">
                <a:solidFill>
                  <a:schemeClr val="tx1"/>
                </a:solidFill>
                <a:latin typeface="+mn-lt"/>
                <a:ea typeface="+mn-ea"/>
                <a:cs typeface="+mn-cs"/>
              </a:defRPr>
            </a:lvl6pPr>
            <a:lvl7pPr marL="3536254" indent="-272020" algn="l" defTabSz="1088078" rtl="0" eaLnBrk="1" latinLnBrk="0" hangingPunct="1">
              <a:spcBef>
                <a:spcPct val="20000"/>
              </a:spcBef>
              <a:buFont typeface="Arial" pitchFamily="34" charset="0"/>
              <a:buChar char="•"/>
              <a:defRPr sz="2500" kern="1200">
                <a:solidFill>
                  <a:schemeClr val="tx1"/>
                </a:solidFill>
                <a:latin typeface="+mn-lt"/>
                <a:ea typeface="+mn-ea"/>
                <a:cs typeface="+mn-cs"/>
              </a:defRPr>
            </a:lvl7pPr>
            <a:lvl8pPr marL="4080294" indent="-272020" algn="l" defTabSz="1088078" rtl="0" eaLnBrk="1" latinLnBrk="0" hangingPunct="1">
              <a:spcBef>
                <a:spcPct val="20000"/>
              </a:spcBef>
              <a:buFont typeface="Arial" pitchFamily="34" charset="0"/>
              <a:buChar char="•"/>
              <a:defRPr sz="2500" kern="1200">
                <a:solidFill>
                  <a:schemeClr val="tx1"/>
                </a:solidFill>
                <a:latin typeface="+mn-lt"/>
                <a:ea typeface="+mn-ea"/>
                <a:cs typeface="+mn-cs"/>
              </a:defRPr>
            </a:lvl8pPr>
            <a:lvl9pPr marL="4624332" indent="-272020" algn="l" defTabSz="1088078" rtl="0" eaLnBrk="1" latinLnBrk="0" hangingPunct="1">
              <a:spcBef>
                <a:spcPct val="20000"/>
              </a:spcBef>
              <a:buFont typeface="Arial" pitchFamily="34" charset="0"/>
              <a:buChar char="•"/>
              <a:defRPr sz="2500" kern="1200">
                <a:solidFill>
                  <a:schemeClr val="tx1"/>
                </a:solidFill>
                <a:latin typeface="+mn-lt"/>
                <a:ea typeface="+mn-ea"/>
                <a:cs typeface="+mn-cs"/>
              </a:defRPr>
            </a:lvl9pPr>
          </a:lstStyle>
          <a:p>
            <a:pPr marL="699447" indent="-699447" defTabSz="932597">
              <a:lnSpc>
                <a:spcPct val="90000"/>
              </a:lnSpc>
              <a:spcBef>
                <a:spcPct val="0"/>
              </a:spcBef>
              <a:buClrTx/>
              <a:buFont typeface="Arial" panose="020B0604020202020204" pitchFamily="34" charset="0"/>
              <a:buChar char="•"/>
            </a:pPr>
            <a:r>
              <a:rPr lang="en-US" sz="2856" dirty="0">
                <a:solidFill>
                  <a:schemeClr val="tx1">
                    <a:lumMod val="75000"/>
                  </a:schemeClr>
                </a:solidFill>
                <a:latin typeface="Segoe UI Light" panose="020B0502040204020203" pitchFamily="34" charset="0"/>
                <a:ea typeface="+mj-ea"/>
                <a:cs typeface="Segoe UI Light" panose="020B0502040204020203" pitchFamily="34" charset="0"/>
              </a:rPr>
              <a:t>Open Blockchain Ecosystem</a:t>
            </a:r>
          </a:p>
          <a:p>
            <a:pPr marL="699447" indent="-699447" defTabSz="932597">
              <a:lnSpc>
                <a:spcPct val="90000"/>
              </a:lnSpc>
              <a:spcBef>
                <a:spcPct val="0"/>
              </a:spcBef>
              <a:buClrTx/>
              <a:buFont typeface="Arial" panose="020B0604020202020204" pitchFamily="34" charset="0"/>
              <a:buChar char="•"/>
            </a:pPr>
            <a:r>
              <a:rPr lang="en-US" sz="2856" dirty="0">
                <a:solidFill>
                  <a:schemeClr val="tx1">
                    <a:lumMod val="75000"/>
                  </a:schemeClr>
                </a:solidFill>
                <a:latin typeface="Segoe UI Light" panose="020B0502040204020203" pitchFamily="34" charset="0"/>
                <a:ea typeface="+mj-ea"/>
                <a:cs typeface="Segoe UI Light" panose="020B0502040204020203" pitchFamily="34" charset="0"/>
              </a:rPr>
              <a:t>Our platform will integrate with your investments</a:t>
            </a:r>
          </a:p>
          <a:p>
            <a:pPr marL="699447" indent="-699447" defTabSz="932597">
              <a:lnSpc>
                <a:spcPct val="90000"/>
              </a:lnSpc>
              <a:spcBef>
                <a:spcPct val="0"/>
              </a:spcBef>
              <a:buClrTx/>
              <a:buFont typeface="Arial" panose="020B0604020202020204" pitchFamily="34" charset="0"/>
              <a:buChar char="•"/>
            </a:pPr>
            <a:r>
              <a:rPr lang="en-US" sz="2856" dirty="0">
                <a:solidFill>
                  <a:schemeClr val="tx1">
                    <a:lumMod val="75000"/>
                  </a:schemeClr>
                </a:solidFill>
                <a:latin typeface="Segoe UI Light" panose="020B0502040204020203" pitchFamily="34" charset="0"/>
                <a:ea typeface="+mj-ea"/>
                <a:cs typeface="Segoe UI Light" panose="020B0502040204020203" pitchFamily="34" charset="0"/>
              </a:rPr>
              <a:t>Regulatory and Compliance Ready (including Financial Services)</a:t>
            </a:r>
          </a:p>
          <a:p>
            <a:endParaRPr lang="en-US" sz="2040" dirty="0">
              <a:latin typeface="Segoe UI Light" panose="020B0502040204020203" pitchFamily="34" charset="0"/>
              <a:cs typeface="Segoe UI Light" panose="020B0502040204020203" pitchFamily="34" charset="0"/>
            </a:endParaRPr>
          </a:p>
        </p:txBody>
      </p:sp>
      <p:pic>
        <p:nvPicPr>
          <p:cNvPr id="33" name="Picture 32">
            <a:extLst>
              <a:ext uri="{FF2B5EF4-FFF2-40B4-BE49-F238E27FC236}">
                <a16:creationId xmlns:a16="http://schemas.microsoft.com/office/drawing/2014/main" id="{C3DBA94C-CE33-40DE-AD65-88DE5BAAE1D5}"/>
              </a:ext>
            </a:extLst>
          </p:cNvPr>
          <p:cNvPicPr>
            <a:picLocks noChangeAspect="1"/>
          </p:cNvPicPr>
          <p:nvPr/>
        </p:nvPicPr>
        <p:blipFill>
          <a:blip r:embed="rId23" cstate="screen">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415455" y="3889788"/>
            <a:ext cx="3009725" cy="702610"/>
          </a:xfrm>
          <a:prstGeom prst="rect">
            <a:avLst/>
          </a:prstGeom>
        </p:spPr>
      </p:pic>
    </p:spTree>
    <p:extLst>
      <p:ext uri="{BB962C8B-B14F-4D97-AF65-F5344CB8AC3E}">
        <p14:creationId xmlns:p14="http://schemas.microsoft.com/office/powerpoint/2010/main" val="8626566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178"/>
                                        </p:tgtEl>
                                        <p:attrNameLst>
                                          <p:attrName>style.visibility</p:attrName>
                                        </p:attrNameLst>
                                      </p:cBhvr>
                                      <p:to>
                                        <p:strVal val="visible"/>
                                      </p:to>
                                    </p:set>
                                    <p:animEffect transition="in" filter="fade">
                                      <p:cBhvr>
                                        <p:cTn id="7" dur="500"/>
                                        <p:tgtEl>
                                          <p:spTgt spid="178"/>
                                        </p:tgtEl>
                                      </p:cBhvr>
                                    </p:animEffect>
                                  </p:childTnLst>
                                </p:cTn>
                              </p:par>
                            </p:childTnLst>
                          </p:cTn>
                        </p:par>
                        <p:par>
                          <p:cTn id="8" fill="hold">
                            <p:stCondLst>
                              <p:cond delay="1000"/>
                            </p:stCondLst>
                            <p:childTnLst>
                              <p:par>
                                <p:cTn id="9" presetID="16" presetClass="entr" presetSubtype="37" fill="hold" nodeType="afterEffect">
                                  <p:stCondLst>
                                    <p:cond delay="0"/>
                                  </p:stCondLst>
                                  <p:childTnLst>
                                    <p:set>
                                      <p:cBhvr>
                                        <p:cTn id="10" dur="1" fill="hold">
                                          <p:stCondLst>
                                            <p:cond delay="0"/>
                                          </p:stCondLst>
                                        </p:cTn>
                                        <p:tgtEl>
                                          <p:spTgt spid="154"/>
                                        </p:tgtEl>
                                        <p:attrNameLst>
                                          <p:attrName>style.visibility</p:attrName>
                                        </p:attrNameLst>
                                      </p:cBhvr>
                                      <p:to>
                                        <p:strVal val="visible"/>
                                      </p:to>
                                    </p:set>
                                    <p:animEffect transition="in" filter="barn(outVertical)">
                                      <p:cBhvr>
                                        <p:cTn id="11" dur="500"/>
                                        <p:tgtEl>
                                          <p:spTgt spid="154"/>
                                        </p:tgtEl>
                                      </p:cBhvr>
                                    </p:animEffect>
                                  </p:childTnLst>
                                </p:cTn>
                              </p:par>
                            </p:childTnLst>
                          </p:cTn>
                        </p:par>
                        <p:par>
                          <p:cTn id="12" fill="hold">
                            <p:stCondLst>
                              <p:cond delay="1500"/>
                            </p:stCondLst>
                            <p:childTnLst>
                              <p:par>
                                <p:cTn id="13" presetID="22" presetClass="entr" presetSubtype="4" fill="hold" nodeType="afterEffect">
                                  <p:stCondLst>
                                    <p:cond delay="0"/>
                                  </p:stCondLst>
                                  <p:childTnLst>
                                    <p:set>
                                      <p:cBhvr>
                                        <p:cTn id="14" dur="1" fill="hold">
                                          <p:stCondLst>
                                            <p:cond delay="0"/>
                                          </p:stCondLst>
                                        </p:cTn>
                                        <p:tgtEl>
                                          <p:spTgt spid="155"/>
                                        </p:tgtEl>
                                        <p:attrNameLst>
                                          <p:attrName>style.visibility</p:attrName>
                                        </p:attrNameLst>
                                      </p:cBhvr>
                                      <p:to>
                                        <p:strVal val="visible"/>
                                      </p:to>
                                    </p:set>
                                    <p:animEffect transition="in" filter="wipe(down)">
                                      <p:cBhvr>
                                        <p:cTn id="15" dur="500"/>
                                        <p:tgtEl>
                                          <p:spTgt spid="155"/>
                                        </p:tgtEl>
                                      </p:cBhvr>
                                    </p:animEffect>
                                  </p:childTnLst>
                                </p:cTn>
                              </p:par>
                              <p:par>
                                <p:cTn id="16" presetID="22" presetClass="entr" presetSubtype="4" fill="hold" nodeType="withEffect">
                                  <p:stCondLst>
                                    <p:cond delay="0"/>
                                  </p:stCondLst>
                                  <p:childTnLst>
                                    <p:set>
                                      <p:cBhvr>
                                        <p:cTn id="17" dur="1" fill="hold">
                                          <p:stCondLst>
                                            <p:cond delay="0"/>
                                          </p:stCondLst>
                                        </p:cTn>
                                        <p:tgtEl>
                                          <p:spTgt spid="156"/>
                                        </p:tgtEl>
                                        <p:attrNameLst>
                                          <p:attrName>style.visibility</p:attrName>
                                        </p:attrNameLst>
                                      </p:cBhvr>
                                      <p:to>
                                        <p:strVal val="visible"/>
                                      </p:to>
                                    </p:set>
                                    <p:animEffect transition="in" filter="wipe(down)">
                                      <p:cBhvr>
                                        <p:cTn id="18" dur="500"/>
                                        <p:tgtEl>
                                          <p:spTgt spid="156"/>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79"/>
                                        </p:tgtEl>
                                        <p:attrNameLst>
                                          <p:attrName>style.visibility</p:attrName>
                                        </p:attrNameLst>
                                      </p:cBhvr>
                                      <p:to>
                                        <p:strVal val="visible"/>
                                      </p:to>
                                    </p:set>
                                    <p:animEffect transition="in" filter="fade">
                                      <p:cBhvr>
                                        <p:cTn id="21" dur="500"/>
                                        <p:tgtEl>
                                          <p:spTgt spid="179"/>
                                        </p:tgtEl>
                                      </p:cBhvr>
                                    </p:animEffect>
                                  </p:childTnLst>
                                </p:cTn>
                              </p:par>
                            </p:childTnLst>
                          </p:cTn>
                        </p:par>
                        <p:par>
                          <p:cTn id="22" fill="hold">
                            <p:stCondLst>
                              <p:cond delay="2000"/>
                            </p:stCondLst>
                            <p:childTnLst>
                              <p:par>
                                <p:cTn id="23" presetID="10" presetClass="entr" presetSubtype="0" fill="hold" grpId="0" nodeType="afterEffect">
                                  <p:stCondLst>
                                    <p:cond delay="0"/>
                                  </p:stCondLst>
                                  <p:childTnLst>
                                    <p:set>
                                      <p:cBhvr>
                                        <p:cTn id="24" dur="1" fill="hold">
                                          <p:stCondLst>
                                            <p:cond delay="0"/>
                                          </p:stCondLst>
                                        </p:cTn>
                                        <p:tgtEl>
                                          <p:spTgt spid="151"/>
                                        </p:tgtEl>
                                        <p:attrNameLst>
                                          <p:attrName>style.visibility</p:attrName>
                                        </p:attrNameLst>
                                      </p:cBhvr>
                                      <p:to>
                                        <p:strVal val="visible"/>
                                      </p:to>
                                    </p:set>
                                    <p:animEffect transition="in" filter="fade">
                                      <p:cBhvr>
                                        <p:cTn id="25" dur="500"/>
                                        <p:tgtEl>
                                          <p:spTgt spid="151"/>
                                        </p:tgtEl>
                                      </p:cBhvr>
                                    </p:animEffect>
                                  </p:childTnLst>
                                </p:cTn>
                              </p:par>
                              <p:par>
                                <p:cTn id="26" presetID="10" presetClass="entr" presetSubtype="0" fill="hold" nodeType="withEffect">
                                  <p:stCondLst>
                                    <p:cond delay="500"/>
                                  </p:stCondLst>
                                  <p:childTnLst>
                                    <p:set>
                                      <p:cBhvr>
                                        <p:cTn id="27" dur="1" fill="hold">
                                          <p:stCondLst>
                                            <p:cond delay="0"/>
                                          </p:stCondLst>
                                        </p:cTn>
                                        <p:tgtEl>
                                          <p:spTgt spid="173"/>
                                        </p:tgtEl>
                                        <p:attrNameLst>
                                          <p:attrName>style.visibility</p:attrName>
                                        </p:attrNameLst>
                                      </p:cBhvr>
                                      <p:to>
                                        <p:strVal val="visible"/>
                                      </p:to>
                                    </p:set>
                                    <p:animEffect transition="in" filter="fade">
                                      <p:cBhvr>
                                        <p:cTn id="28" dur="500"/>
                                        <p:tgtEl>
                                          <p:spTgt spid="173"/>
                                        </p:tgtEl>
                                      </p:cBhvr>
                                    </p:animEffect>
                                  </p:childTnLst>
                                </p:cTn>
                              </p:par>
                              <p:par>
                                <p:cTn id="29" presetID="10" presetClass="entr" presetSubtype="0" fill="hold" nodeType="withEffect">
                                  <p:stCondLst>
                                    <p:cond delay="500"/>
                                  </p:stCondLst>
                                  <p:childTnLst>
                                    <p:set>
                                      <p:cBhvr>
                                        <p:cTn id="30" dur="1" fill="hold">
                                          <p:stCondLst>
                                            <p:cond delay="0"/>
                                          </p:stCondLst>
                                        </p:cTn>
                                        <p:tgtEl>
                                          <p:spTgt spid="166"/>
                                        </p:tgtEl>
                                        <p:attrNameLst>
                                          <p:attrName>style.visibility</p:attrName>
                                        </p:attrNameLst>
                                      </p:cBhvr>
                                      <p:to>
                                        <p:strVal val="visible"/>
                                      </p:to>
                                    </p:set>
                                    <p:animEffect transition="in" filter="fade">
                                      <p:cBhvr>
                                        <p:cTn id="31" dur="500"/>
                                        <p:tgtEl>
                                          <p:spTgt spid="166"/>
                                        </p:tgtEl>
                                      </p:cBhvr>
                                    </p:animEffect>
                                  </p:childTnLst>
                                </p:cTn>
                              </p:par>
                              <p:par>
                                <p:cTn id="32" presetID="10" presetClass="entr" presetSubtype="0" fill="hold" nodeType="withEffect">
                                  <p:stCondLst>
                                    <p:cond delay="500"/>
                                  </p:stCondLst>
                                  <p:childTnLst>
                                    <p:set>
                                      <p:cBhvr>
                                        <p:cTn id="33" dur="1" fill="hold">
                                          <p:stCondLst>
                                            <p:cond delay="0"/>
                                          </p:stCondLst>
                                        </p:cTn>
                                        <p:tgtEl>
                                          <p:spTgt spid="159"/>
                                        </p:tgtEl>
                                        <p:attrNameLst>
                                          <p:attrName>style.visibility</p:attrName>
                                        </p:attrNameLst>
                                      </p:cBhvr>
                                      <p:to>
                                        <p:strVal val="visible"/>
                                      </p:to>
                                    </p:set>
                                    <p:animEffect transition="in" filter="fade">
                                      <p:cBhvr>
                                        <p:cTn id="34" dur="500"/>
                                        <p:tgtEl>
                                          <p:spTgt spid="159"/>
                                        </p:tgtEl>
                                      </p:cBhvr>
                                    </p:animEffect>
                                  </p:childTnLst>
                                </p:cTn>
                              </p:par>
                              <p:par>
                                <p:cTn id="35" presetID="10" presetClass="entr" presetSubtype="0" fill="hold" nodeType="withEffect">
                                  <p:stCondLst>
                                    <p:cond delay="500"/>
                                  </p:stCondLst>
                                  <p:childTnLst>
                                    <p:set>
                                      <p:cBhvr>
                                        <p:cTn id="36" dur="1" fill="hold">
                                          <p:stCondLst>
                                            <p:cond delay="0"/>
                                          </p:stCondLst>
                                        </p:cTn>
                                        <p:tgtEl>
                                          <p:spTgt spid="170"/>
                                        </p:tgtEl>
                                        <p:attrNameLst>
                                          <p:attrName>style.visibility</p:attrName>
                                        </p:attrNameLst>
                                      </p:cBhvr>
                                      <p:to>
                                        <p:strVal val="visible"/>
                                      </p:to>
                                    </p:set>
                                    <p:animEffect transition="in" filter="fade">
                                      <p:cBhvr>
                                        <p:cTn id="37" dur="500"/>
                                        <p:tgtEl>
                                          <p:spTgt spid="170"/>
                                        </p:tgtEl>
                                      </p:cBhvr>
                                    </p:animEffect>
                                  </p:childTnLst>
                                </p:cTn>
                              </p:par>
                              <p:par>
                                <p:cTn id="38" presetID="10" presetClass="entr" presetSubtype="0" fill="hold" nodeType="withEffect">
                                  <p:stCondLst>
                                    <p:cond delay="500"/>
                                  </p:stCondLst>
                                  <p:childTnLst>
                                    <p:set>
                                      <p:cBhvr>
                                        <p:cTn id="39" dur="1" fill="hold">
                                          <p:stCondLst>
                                            <p:cond delay="0"/>
                                          </p:stCondLst>
                                        </p:cTn>
                                        <p:tgtEl>
                                          <p:spTgt spid="152"/>
                                        </p:tgtEl>
                                        <p:attrNameLst>
                                          <p:attrName>style.visibility</p:attrName>
                                        </p:attrNameLst>
                                      </p:cBhvr>
                                      <p:to>
                                        <p:strVal val="visible"/>
                                      </p:to>
                                    </p:set>
                                    <p:animEffect transition="in" filter="fade">
                                      <p:cBhvr>
                                        <p:cTn id="40" dur="500"/>
                                        <p:tgtEl>
                                          <p:spTgt spid="152"/>
                                        </p:tgtEl>
                                      </p:cBhvr>
                                    </p:animEffect>
                                  </p:childTnLst>
                                </p:cTn>
                              </p:par>
                              <p:par>
                                <p:cTn id="41" presetID="10" presetClass="entr" presetSubtype="0" fill="hold" nodeType="withEffect">
                                  <p:stCondLst>
                                    <p:cond delay="500"/>
                                  </p:stCondLst>
                                  <p:childTnLst>
                                    <p:set>
                                      <p:cBhvr>
                                        <p:cTn id="42" dur="1" fill="hold">
                                          <p:stCondLst>
                                            <p:cond delay="0"/>
                                          </p:stCondLst>
                                        </p:cTn>
                                        <p:tgtEl>
                                          <p:spTgt spid="160"/>
                                        </p:tgtEl>
                                        <p:attrNameLst>
                                          <p:attrName>style.visibility</p:attrName>
                                        </p:attrNameLst>
                                      </p:cBhvr>
                                      <p:to>
                                        <p:strVal val="visible"/>
                                      </p:to>
                                    </p:set>
                                    <p:animEffect transition="in" filter="fade">
                                      <p:cBhvr>
                                        <p:cTn id="43" dur="500"/>
                                        <p:tgtEl>
                                          <p:spTgt spid="160"/>
                                        </p:tgtEl>
                                      </p:cBhvr>
                                    </p:animEffect>
                                  </p:childTnLst>
                                </p:cTn>
                              </p:par>
                              <p:par>
                                <p:cTn id="44" presetID="10" presetClass="entr" presetSubtype="0" fill="hold" nodeType="withEffect">
                                  <p:stCondLst>
                                    <p:cond delay="500"/>
                                  </p:stCondLst>
                                  <p:childTnLst>
                                    <p:set>
                                      <p:cBhvr>
                                        <p:cTn id="45" dur="1" fill="hold">
                                          <p:stCondLst>
                                            <p:cond delay="0"/>
                                          </p:stCondLst>
                                        </p:cTn>
                                        <p:tgtEl>
                                          <p:spTgt spid="169"/>
                                        </p:tgtEl>
                                        <p:attrNameLst>
                                          <p:attrName>style.visibility</p:attrName>
                                        </p:attrNameLst>
                                      </p:cBhvr>
                                      <p:to>
                                        <p:strVal val="visible"/>
                                      </p:to>
                                    </p:set>
                                    <p:animEffect transition="in" filter="fade">
                                      <p:cBhvr>
                                        <p:cTn id="46" dur="500"/>
                                        <p:tgtEl>
                                          <p:spTgt spid="169"/>
                                        </p:tgtEl>
                                      </p:cBhvr>
                                    </p:animEffect>
                                  </p:childTnLst>
                                </p:cTn>
                              </p:par>
                              <p:par>
                                <p:cTn id="47" presetID="10" presetClass="entr" presetSubtype="0" fill="hold" nodeType="withEffect">
                                  <p:stCondLst>
                                    <p:cond delay="500"/>
                                  </p:stCondLst>
                                  <p:childTnLst>
                                    <p:set>
                                      <p:cBhvr>
                                        <p:cTn id="48" dur="1" fill="hold">
                                          <p:stCondLst>
                                            <p:cond delay="0"/>
                                          </p:stCondLst>
                                        </p:cTn>
                                        <p:tgtEl>
                                          <p:spTgt spid="167"/>
                                        </p:tgtEl>
                                        <p:attrNameLst>
                                          <p:attrName>style.visibility</p:attrName>
                                        </p:attrNameLst>
                                      </p:cBhvr>
                                      <p:to>
                                        <p:strVal val="visible"/>
                                      </p:to>
                                    </p:set>
                                    <p:animEffect transition="in" filter="fade">
                                      <p:cBhvr>
                                        <p:cTn id="49" dur="500"/>
                                        <p:tgtEl>
                                          <p:spTgt spid="167"/>
                                        </p:tgtEl>
                                      </p:cBhvr>
                                    </p:animEffect>
                                  </p:childTnLst>
                                </p:cTn>
                              </p:par>
                              <p:par>
                                <p:cTn id="50" presetID="10" presetClass="entr" presetSubtype="0" fill="hold" nodeType="withEffect">
                                  <p:stCondLst>
                                    <p:cond delay="500"/>
                                  </p:stCondLst>
                                  <p:childTnLst>
                                    <p:set>
                                      <p:cBhvr>
                                        <p:cTn id="51" dur="1" fill="hold">
                                          <p:stCondLst>
                                            <p:cond delay="0"/>
                                          </p:stCondLst>
                                        </p:cTn>
                                        <p:tgtEl>
                                          <p:spTgt spid="161"/>
                                        </p:tgtEl>
                                        <p:attrNameLst>
                                          <p:attrName>style.visibility</p:attrName>
                                        </p:attrNameLst>
                                      </p:cBhvr>
                                      <p:to>
                                        <p:strVal val="visible"/>
                                      </p:to>
                                    </p:set>
                                    <p:animEffect transition="in" filter="fade">
                                      <p:cBhvr>
                                        <p:cTn id="52" dur="500"/>
                                        <p:tgtEl>
                                          <p:spTgt spid="161"/>
                                        </p:tgtEl>
                                      </p:cBhvr>
                                    </p:animEffect>
                                  </p:childTnLst>
                                </p:cTn>
                              </p:par>
                              <p:par>
                                <p:cTn id="53" presetID="10" presetClass="entr" presetSubtype="0" fill="hold" nodeType="withEffect">
                                  <p:stCondLst>
                                    <p:cond delay="500"/>
                                  </p:stCondLst>
                                  <p:childTnLst>
                                    <p:set>
                                      <p:cBhvr>
                                        <p:cTn id="54" dur="1" fill="hold">
                                          <p:stCondLst>
                                            <p:cond delay="0"/>
                                          </p:stCondLst>
                                        </p:cTn>
                                        <p:tgtEl>
                                          <p:spTgt spid="163"/>
                                        </p:tgtEl>
                                        <p:attrNameLst>
                                          <p:attrName>style.visibility</p:attrName>
                                        </p:attrNameLst>
                                      </p:cBhvr>
                                      <p:to>
                                        <p:strVal val="visible"/>
                                      </p:to>
                                    </p:set>
                                    <p:animEffect transition="in" filter="fade">
                                      <p:cBhvr>
                                        <p:cTn id="55" dur="500"/>
                                        <p:tgtEl>
                                          <p:spTgt spid="163"/>
                                        </p:tgtEl>
                                      </p:cBhvr>
                                    </p:animEffect>
                                  </p:childTnLst>
                                </p:cTn>
                              </p:par>
                              <p:par>
                                <p:cTn id="56" presetID="10" presetClass="entr" presetSubtype="0" fill="hold" nodeType="withEffect">
                                  <p:stCondLst>
                                    <p:cond delay="500"/>
                                  </p:stCondLst>
                                  <p:childTnLst>
                                    <p:set>
                                      <p:cBhvr>
                                        <p:cTn id="57" dur="1" fill="hold">
                                          <p:stCondLst>
                                            <p:cond delay="0"/>
                                          </p:stCondLst>
                                        </p:cTn>
                                        <p:tgtEl>
                                          <p:spTgt spid="168"/>
                                        </p:tgtEl>
                                        <p:attrNameLst>
                                          <p:attrName>style.visibility</p:attrName>
                                        </p:attrNameLst>
                                      </p:cBhvr>
                                      <p:to>
                                        <p:strVal val="visible"/>
                                      </p:to>
                                    </p:set>
                                    <p:animEffect transition="in" filter="fade">
                                      <p:cBhvr>
                                        <p:cTn id="58" dur="500"/>
                                        <p:tgtEl>
                                          <p:spTgt spid="168"/>
                                        </p:tgtEl>
                                      </p:cBhvr>
                                    </p:animEffect>
                                  </p:childTnLst>
                                </p:cTn>
                              </p:par>
                              <p:par>
                                <p:cTn id="59" presetID="10" presetClass="entr" presetSubtype="0" fill="hold" nodeType="withEffect">
                                  <p:stCondLst>
                                    <p:cond delay="500"/>
                                  </p:stCondLst>
                                  <p:childTnLst>
                                    <p:set>
                                      <p:cBhvr>
                                        <p:cTn id="60" dur="1" fill="hold">
                                          <p:stCondLst>
                                            <p:cond delay="0"/>
                                          </p:stCondLst>
                                        </p:cTn>
                                        <p:tgtEl>
                                          <p:spTgt spid="171"/>
                                        </p:tgtEl>
                                        <p:attrNameLst>
                                          <p:attrName>style.visibility</p:attrName>
                                        </p:attrNameLst>
                                      </p:cBhvr>
                                      <p:to>
                                        <p:strVal val="visible"/>
                                      </p:to>
                                    </p:set>
                                    <p:animEffect transition="in" filter="fade">
                                      <p:cBhvr>
                                        <p:cTn id="61" dur="500"/>
                                        <p:tgtEl>
                                          <p:spTgt spid="171"/>
                                        </p:tgtEl>
                                      </p:cBhvr>
                                    </p:animEffect>
                                  </p:childTnLst>
                                </p:cTn>
                              </p:par>
                              <p:par>
                                <p:cTn id="62" presetID="10" presetClass="entr" presetSubtype="0" fill="hold" nodeType="withEffect">
                                  <p:stCondLst>
                                    <p:cond delay="500"/>
                                  </p:stCondLst>
                                  <p:childTnLst>
                                    <p:set>
                                      <p:cBhvr>
                                        <p:cTn id="63" dur="1" fill="hold">
                                          <p:stCondLst>
                                            <p:cond delay="0"/>
                                          </p:stCondLst>
                                        </p:cTn>
                                        <p:tgtEl>
                                          <p:spTgt spid="158"/>
                                        </p:tgtEl>
                                        <p:attrNameLst>
                                          <p:attrName>style.visibility</p:attrName>
                                        </p:attrNameLst>
                                      </p:cBhvr>
                                      <p:to>
                                        <p:strVal val="visible"/>
                                      </p:to>
                                    </p:set>
                                    <p:animEffect transition="in" filter="fade">
                                      <p:cBhvr>
                                        <p:cTn id="64" dur="500"/>
                                        <p:tgtEl>
                                          <p:spTgt spid="158"/>
                                        </p:tgtEl>
                                      </p:cBhvr>
                                    </p:animEffect>
                                  </p:childTnLst>
                                </p:cTn>
                              </p:par>
                              <p:par>
                                <p:cTn id="65" presetID="10" presetClass="entr" presetSubtype="0" fill="hold" nodeType="withEffect">
                                  <p:stCondLst>
                                    <p:cond delay="500"/>
                                  </p:stCondLst>
                                  <p:childTnLst>
                                    <p:set>
                                      <p:cBhvr>
                                        <p:cTn id="66" dur="1" fill="hold">
                                          <p:stCondLst>
                                            <p:cond delay="0"/>
                                          </p:stCondLst>
                                        </p:cTn>
                                        <p:tgtEl>
                                          <p:spTgt spid="164"/>
                                        </p:tgtEl>
                                        <p:attrNameLst>
                                          <p:attrName>style.visibility</p:attrName>
                                        </p:attrNameLst>
                                      </p:cBhvr>
                                      <p:to>
                                        <p:strVal val="visible"/>
                                      </p:to>
                                    </p:set>
                                    <p:animEffect transition="in" filter="fade">
                                      <p:cBhvr>
                                        <p:cTn id="67" dur="500"/>
                                        <p:tgtEl>
                                          <p:spTgt spid="164"/>
                                        </p:tgtEl>
                                      </p:cBhvr>
                                    </p:animEffect>
                                  </p:childTnLst>
                                </p:cTn>
                              </p:par>
                              <p:par>
                                <p:cTn id="68" presetID="10" presetClass="entr" presetSubtype="0" fill="hold" nodeType="withEffect">
                                  <p:stCondLst>
                                    <p:cond delay="500"/>
                                  </p:stCondLst>
                                  <p:childTnLst>
                                    <p:set>
                                      <p:cBhvr>
                                        <p:cTn id="69" dur="1" fill="hold">
                                          <p:stCondLst>
                                            <p:cond delay="0"/>
                                          </p:stCondLst>
                                        </p:cTn>
                                        <p:tgtEl>
                                          <p:spTgt spid="162"/>
                                        </p:tgtEl>
                                        <p:attrNameLst>
                                          <p:attrName>style.visibility</p:attrName>
                                        </p:attrNameLst>
                                      </p:cBhvr>
                                      <p:to>
                                        <p:strVal val="visible"/>
                                      </p:to>
                                    </p:set>
                                    <p:animEffect transition="in" filter="fade">
                                      <p:cBhvr>
                                        <p:cTn id="70" dur="500"/>
                                        <p:tgtEl>
                                          <p:spTgt spid="162"/>
                                        </p:tgtEl>
                                      </p:cBhvr>
                                    </p:animEffect>
                                  </p:childTnLst>
                                </p:cTn>
                              </p:par>
                              <p:par>
                                <p:cTn id="71" presetID="10" presetClass="entr" presetSubtype="0" fill="hold" nodeType="withEffect">
                                  <p:stCondLst>
                                    <p:cond delay="500"/>
                                  </p:stCondLst>
                                  <p:childTnLst>
                                    <p:set>
                                      <p:cBhvr>
                                        <p:cTn id="72" dur="1" fill="hold">
                                          <p:stCondLst>
                                            <p:cond delay="0"/>
                                          </p:stCondLst>
                                        </p:cTn>
                                        <p:tgtEl>
                                          <p:spTgt spid="174"/>
                                        </p:tgtEl>
                                        <p:attrNameLst>
                                          <p:attrName>style.visibility</p:attrName>
                                        </p:attrNameLst>
                                      </p:cBhvr>
                                      <p:to>
                                        <p:strVal val="visible"/>
                                      </p:to>
                                    </p:set>
                                    <p:animEffect transition="in" filter="fade">
                                      <p:cBhvr>
                                        <p:cTn id="73" dur="500"/>
                                        <p:tgtEl>
                                          <p:spTgt spid="174"/>
                                        </p:tgtEl>
                                      </p:cBhvr>
                                    </p:animEffect>
                                  </p:childTnLst>
                                </p:cTn>
                              </p:par>
                              <p:par>
                                <p:cTn id="74" presetID="10" presetClass="entr" presetSubtype="0" fill="hold" nodeType="withEffect">
                                  <p:stCondLst>
                                    <p:cond delay="500"/>
                                  </p:stCondLst>
                                  <p:childTnLst>
                                    <p:set>
                                      <p:cBhvr>
                                        <p:cTn id="75" dur="1" fill="hold">
                                          <p:stCondLst>
                                            <p:cond delay="0"/>
                                          </p:stCondLst>
                                        </p:cTn>
                                        <p:tgtEl>
                                          <p:spTgt spid="172"/>
                                        </p:tgtEl>
                                        <p:attrNameLst>
                                          <p:attrName>style.visibility</p:attrName>
                                        </p:attrNameLst>
                                      </p:cBhvr>
                                      <p:to>
                                        <p:strVal val="visible"/>
                                      </p:to>
                                    </p:set>
                                    <p:animEffect transition="in" filter="fade">
                                      <p:cBhvr>
                                        <p:cTn id="76" dur="500"/>
                                        <p:tgtEl>
                                          <p:spTgt spid="172"/>
                                        </p:tgtEl>
                                      </p:cBhvr>
                                    </p:animEffect>
                                  </p:childTnLst>
                                </p:cTn>
                              </p:par>
                              <p:par>
                                <p:cTn id="77" presetID="10" presetClass="entr" presetSubtype="0" fill="hold" nodeType="withEffect">
                                  <p:stCondLst>
                                    <p:cond delay="500"/>
                                  </p:stCondLst>
                                  <p:childTnLst>
                                    <p:set>
                                      <p:cBhvr>
                                        <p:cTn id="78" dur="1" fill="hold">
                                          <p:stCondLst>
                                            <p:cond delay="0"/>
                                          </p:stCondLst>
                                        </p:cTn>
                                        <p:tgtEl>
                                          <p:spTgt spid="157"/>
                                        </p:tgtEl>
                                        <p:attrNameLst>
                                          <p:attrName>style.visibility</p:attrName>
                                        </p:attrNameLst>
                                      </p:cBhvr>
                                      <p:to>
                                        <p:strVal val="visible"/>
                                      </p:to>
                                    </p:set>
                                    <p:animEffect transition="in" filter="fade">
                                      <p:cBhvr>
                                        <p:cTn id="79" dur="500"/>
                                        <p:tgtEl>
                                          <p:spTgt spid="157"/>
                                        </p:tgtEl>
                                      </p:cBhvr>
                                    </p:animEffect>
                                  </p:childTnLst>
                                </p:cTn>
                              </p:par>
                              <p:par>
                                <p:cTn id="80" presetID="10" presetClass="entr" presetSubtype="0" fill="hold" nodeType="withEffect">
                                  <p:stCondLst>
                                    <p:cond delay="500"/>
                                  </p:stCondLst>
                                  <p:childTnLst>
                                    <p:set>
                                      <p:cBhvr>
                                        <p:cTn id="81" dur="1" fill="hold">
                                          <p:stCondLst>
                                            <p:cond delay="0"/>
                                          </p:stCondLst>
                                        </p:cTn>
                                        <p:tgtEl>
                                          <p:spTgt spid="153"/>
                                        </p:tgtEl>
                                        <p:attrNameLst>
                                          <p:attrName>style.visibility</p:attrName>
                                        </p:attrNameLst>
                                      </p:cBhvr>
                                      <p:to>
                                        <p:strVal val="visible"/>
                                      </p:to>
                                    </p:set>
                                    <p:animEffect transition="in" filter="fade">
                                      <p:cBhvr>
                                        <p:cTn id="82" dur="500"/>
                                        <p:tgtEl>
                                          <p:spTgt spid="153"/>
                                        </p:tgtEl>
                                      </p:cBhvr>
                                    </p:animEffect>
                                  </p:childTnLst>
                                </p:cTn>
                              </p:par>
                              <p:par>
                                <p:cTn id="83" presetID="10" presetClass="entr" presetSubtype="0" fill="hold" nodeType="withEffect">
                                  <p:stCondLst>
                                    <p:cond delay="500"/>
                                  </p:stCondLst>
                                  <p:childTnLst>
                                    <p:set>
                                      <p:cBhvr>
                                        <p:cTn id="84" dur="1" fill="hold">
                                          <p:stCondLst>
                                            <p:cond delay="0"/>
                                          </p:stCondLst>
                                        </p:cTn>
                                        <p:tgtEl>
                                          <p:spTgt spid="165"/>
                                        </p:tgtEl>
                                        <p:attrNameLst>
                                          <p:attrName>style.visibility</p:attrName>
                                        </p:attrNameLst>
                                      </p:cBhvr>
                                      <p:to>
                                        <p:strVal val="visible"/>
                                      </p:to>
                                    </p:set>
                                    <p:animEffect transition="in" filter="fade">
                                      <p:cBhvr>
                                        <p:cTn id="85" dur="500"/>
                                        <p:tgtEl>
                                          <p:spTgt spid="1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1" grpId="0" animBg="1"/>
      <p:bldP spid="178" grpId="0" animBg="1"/>
      <p:bldP spid="179"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80449" y="1"/>
            <a:ext cx="4780576" cy="6994525"/>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58" name="Group 57"/>
          <p:cNvGrpSpPr/>
          <p:nvPr/>
        </p:nvGrpSpPr>
        <p:grpSpPr>
          <a:xfrm>
            <a:off x="1080795" y="3330231"/>
            <a:ext cx="2087762" cy="1120378"/>
            <a:chOff x="766251" y="3265229"/>
            <a:chExt cx="2047011" cy="1098510"/>
          </a:xfrm>
        </p:grpSpPr>
        <p:grpSp>
          <p:nvGrpSpPr>
            <p:cNvPr id="7" name="Group 6"/>
            <p:cNvGrpSpPr/>
            <p:nvPr/>
          </p:nvGrpSpPr>
          <p:grpSpPr>
            <a:xfrm>
              <a:off x="1361889" y="3501288"/>
              <a:ext cx="855737" cy="496829"/>
              <a:chOff x="3551237" y="1820862"/>
              <a:chExt cx="5334000" cy="3096848"/>
            </a:xfrm>
            <a:noFill/>
          </p:grpSpPr>
          <p:sp>
            <p:nvSpPr>
              <p:cNvPr id="9" name="Rectangle 8"/>
              <p:cNvSpPr/>
              <p:nvPr/>
            </p:nvSpPr>
            <p:spPr bwMode="auto">
              <a:xfrm>
                <a:off x="3551237" y="1820862"/>
                <a:ext cx="5334000" cy="807597"/>
              </a:xfrm>
              <a:prstGeom prst="rect">
                <a:avLst/>
              </a:prstGeom>
              <a:grpFill/>
              <a:ln w="15875" cap="sq">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p:cNvSpPr/>
              <p:nvPr/>
            </p:nvSpPr>
            <p:spPr bwMode="auto">
              <a:xfrm>
                <a:off x="3551237" y="2965488"/>
                <a:ext cx="5334000" cy="807597"/>
              </a:xfrm>
              <a:prstGeom prst="rect">
                <a:avLst/>
              </a:prstGeom>
              <a:grpFill/>
              <a:ln w="15875" cap="sq">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p:cNvSpPr/>
              <p:nvPr/>
            </p:nvSpPr>
            <p:spPr bwMode="auto">
              <a:xfrm>
                <a:off x="3551237" y="4110113"/>
                <a:ext cx="5334000" cy="807597"/>
              </a:xfrm>
              <a:prstGeom prst="rect">
                <a:avLst/>
              </a:prstGeom>
              <a:grpFill/>
              <a:ln w="15875" cap="sq">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ea typeface="Segoe UI" pitchFamily="34" charset="0"/>
                  <a:cs typeface="Segoe UI" pitchFamily="34" charset="0"/>
                </a:endParaRPr>
              </a:p>
            </p:txBody>
          </p:sp>
        </p:grpSp>
        <p:sp>
          <p:nvSpPr>
            <p:cNvPr id="8" name="Freeform 5"/>
            <p:cNvSpPr>
              <a:spLocks noEditPoints="1"/>
            </p:cNvSpPr>
            <p:nvPr/>
          </p:nvSpPr>
          <p:spPr bwMode="auto">
            <a:xfrm>
              <a:off x="766251" y="3265229"/>
              <a:ext cx="2047011" cy="1098510"/>
            </a:xfrm>
            <a:custGeom>
              <a:avLst/>
              <a:gdLst>
                <a:gd name="T0" fmla="*/ 2186 w 2572"/>
                <a:gd name="T1" fmla="*/ 0 h 1379"/>
                <a:gd name="T2" fmla="*/ 392 w 2572"/>
                <a:gd name="T3" fmla="*/ 0 h 1379"/>
                <a:gd name="T4" fmla="*/ 328 w 2572"/>
                <a:gd name="T5" fmla="*/ 64 h 1379"/>
                <a:gd name="T6" fmla="*/ 328 w 2572"/>
                <a:gd name="T7" fmla="*/ 1166 h 1379"/>
                <a:gd name="T8" fmla="*/ 392 w 2572"/>
                <a:gd name="T9" fmla="*/ 1231 h 1379"/>
                <a:gd name="T10" fmla="*/ 2186 w 2572"/>
                <a:gd name="T11" fmla="*/ 1231 h 1379"/>
                <a:gd name="T12" fmla="*/ 2250 w 2572"/>
                <a:gd name="T13" fmla="*/ 1166 h 1379"/>
                <a:gd name="T14" fmla="*/ 2250 w 2572"/>
                <a:gd name="T15" fmla="*/ 64 h 1379"/>
                <a:gd name="T16" fmla="*/ 2186 w 2572"/>
                <a:gd name="T17" fmla="*/ 0 h 1379"/>
                <a:gd name="T18" fmla="*/ 2167 w 2572"/>
                <a:gd name="T19" fmla="*/ 1153 h 1379"/>
                <a:gd name="T20" fmla="*/ 412 w 2572"/>
                <a:gd name="T21" fmla="*/ 1153 h 1379"/>
                <a:gd name="T22" fmla="*/ 412 w 2572"/>
                <a:gd name="T23" fmla="*/ 71 h 1379"/>
                <a:gd name="T24" fmla="*/ 2167 w 2572"/>
                <a:gd name="T25" fmla="*/ 71 h 1379"/>
                <a:gd name="T26" fmla="*/ 2167 w 2572"/>
                <a:gd name="T27" fmla="*/ 1153 h 1379"/>
                <a:gd name="T28" fmla="*/ 1466 w 2572"/>
                <a:gd name="T29" fmla="*/ 1276 h 1379"/>
                <a:gd name="T30" fmla="*/ 1466 w 2572"/>
                <a:gd name="T31" fmla="*/ 1289 h 1379"/>
                <a:gd name="T32" fmla="*/ 1440 w 2572"/>
                <a:gd name="T33" fmla="*/ 1308 h 1379"/>
                <a:gd name="T34" fmla="*/ 1138 w 2572"/>
                <a:gd name="T35" fmla="*/ 1308 h 1379"/>
                <a:gd name="T36" fmla="*/ 1112 w 2572"/>
                <a:gd name="T37" fmla="*/ 1289 h 1379"/>
                <a:gd name="T38" fmla="*/ 1112 w 2572"/>
                <a:gd name="T39" fmla="*/ 1276 h 1379"/>
                <a:gd name="T40" fmla="*/ 0 w 2572"/>
                <a:gd name="T41" fmla="*/ 1276 h 1379"/>
                <a:gd name="T42" fmla="*/ 0 w 2572"/>
                <a:gd name="T43" fmla="*/ 1340 h 1379"/>
                <a:gd name="T44" fmla="*/ 84 w 2572"/>
                <a:gd name="T45" fmla="*/ 1379 h 1379"/>
                <a:gd name="T46" fmla="*/ 84 w 2572"/>
                <a:gd name="T47" fmla="*/ 1379 h 1379"/>
                <a:gd name="T48" fmla="*/ 2488 w 2572"/>
                <a:gd name="T49" fmla="*/ 1379 h 1379"/>
                <a:gd name="T50" fmla="*/ 2488 w 2572"/>
                <a:gd name="T51" fmla="*/ 1379 h 1379"/>
                <a:gd name="T52" fmla="*/ 2572 w 2572"/>
                <a:gd name="T53" fmla="*/ 1340 h 1379"/>
                <a:gd name="T54" fmla="*/ 2572 w 2572"/>
                <a:gd name="T55" fmla="*/ 1276 h 1379"/>
                <a:gd name="T56" fmla="*/ 1466 w 2572"/>
                <a:gd name="T57" fmla="*/ 1276 h 1379"/>
                <a:gd name="T58" fmla="*/ 1466 w 2572"/>
                <a:gd name="T59" fmla="*/ 1276 h 1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572" h="1379">
                  <a:moveTo>
                    <a:pt x="2186" y="0"/>
                  </a:moveTo>
                  <a:cubicBezTo>
                    <a:pt x="392" y="0"/>
                    <a:pt x="392" y="0"/>
                    <a:pt x="392" y="0"/>
                  </a:cubicBezTo>
                  <a:cubicBezTo>
                    <a:pt x="360" y="0"/>
                    <a:pt x="328" y="26"/>
                    <a:pt x="328" y="64"/>
                  </a:cubicBezTo>
                  <a:cubicBezTo>
                    <a:pt x="328" y="1166"/>
                    <a:pt x="328" y="1166"/>
                    <a:pt x="328" y="1166"/>
                  </a:cubicBezTo>
                  <a:cubicBezTo>
                    <a:pt x="328" y="1205"/>
                    <a:pt x="360" y="1231"/>
                    <a:pt x="392" y="1231"/>
                  </a:cubicBezTo>
                  <a:cubicBezTo>
                    <a:pt x="2186" y="1231"/>
                    <a:pt x="2186" y="1231"/>
                    <a:pt x="2186" y="1231"/>
                  </a:cubicBezTo>
                  <a:cubicBezTo>
                    <a:pt x="2225" y="1231"/>
                    <a:pt x="2250" y="1205"/>
                    <a:pt x="2250" y="1166"/>
                  </a:cubicBezTo>
                  <a:cubicBezTo>
                    <a:pt x="2250" y="64"/>
                    <a:pt x="2250" y="64"/>
                    <a:pt x="2250" y="64"/>
                  </a:cubicBezTo>
                  <a:cubicBezTo>
                    <a:pt x="2250" y="26"/>
                    <a:pt x="2225" y="0"/>
                    <a:pt x="2186" y="0"/>
                  </a:cubicBezTo>
                  <a:close/>
                  <a:moveTo>
                    <a:pt x="2167" y="1153"/>
                  </a:moveTo>
                  <a:cubicBezTo>
                    <a:pt x="412" y="1153"/>
                    <a:pt x="412" y="1153"/>
                    <a:pt x="412" y="1153"/>
                  </a:cubicBezTo>
                  <a:cubicBezTo>
                    <a:pt x="412" y="71"/>
                    <a:pt x="412" y="71"/>
                    <a:pt x="412" y="71"/>
                  </a:cubicBezTo>
                  <a:cubicBezTo>
                    <a:pt x="2167" y="71"/>
                    <a:pt x="2167" y="71"/>
                    <a:pt x="2167" y="71"/>
                  </a:cubicBezTo>
                  <a:cubicBezTo>
                    <a:pt x="2167" y="1153"/>
                    <a:pt x="2167" y="1153"/>
                    <a:pt x="2167" y="1153"/>
                  </a:cubicBezTo>
                  <a:close/>
                  <a:moveTo>
                    <a:pt x="1466" y="1276"/>
                  </a:moveTo>
                  <a:cubicBezTo>
                    <a:pt x="1466" y="1289"/>
                    <a:pt x="1466" y="1289"/>
                    <a:pt x="1466" y="1289"/>
                  </a:cubicBezTo>
                  <a:cubicBezTo>
                    <a:pt x="1466" y="1302"/>
                    <a:pt x="1453" y="1308"/>
                    <a:pt x="1440" y="1308"/>
                  </a:cubicBezTo>
                  <a:cubicBezTo>
                    <a:pt x="1138" y="1308"/>
                    <a:pt x="1138" y="1308"/>
                    <a:pt x="1138" y="1308"/>
                  </a:cubicBezTo>
                  <a:cubicBezTo>
                    <a:pt x="1125" y="1308"/>
                    <a:pt x="1112" y="1302"/>
                    <a:pt x="1112" y="1289"/>
                  </a:cubicBezTo>
                  <a:cubicBezTo>
                    <a:pt x="1112" y="1276"/>
                    <a:pt x="1112" y="1276"/>
                    <a:pt x="1112" y="1276"/>
                  </a:cubicBezTo>
                  <a:cubicBezTo>
                    <a:pt x="0" y="1276"/>
                    <a:pt x="0" y="1276"/>
                    <a:pt x="0" y="1276"/>
                  </a:cubicBezTo>
                  <a:cubicBezTo>
                    <a:pt x="0" y="1340"/>
                    <a:pt x="0" y="1340"/>
                    <a:pt x="0" y="1340"/>
                  </a:cubicBezTo>
                  <a:cubicBezTo>
                    <a:pt x="0" y="1340"/>
                    <a:pt x="58" y="1379"/>
                    <a:pt x="84" y="1379"/>
                  </a:cubicBezTo>
                  <a:cubicBezTo>
                    <a:pt x="84" y="1379"/>
                    <a:pt x="84" y="1379"/>
                    <a:pt x="84" y="1379"/>
                  </a:cubicBezTo>
                  <a:cubicBezTo>
                    <a:pt x="2488" y="1379"/>
                    <a:pt x="2488" y="1379"/>
                    <a:pt x="2488" y="1379"/>
                  </a:cubicBezTo>
                  <a:cubicBezTo>
                    <a:pt x="2488" y="1379"/>
                    <a:pt x="2488" y="1379"/>
                    <a:pt x="2488" y="1379"/>
                  </a:cubicBezTo>
                  <a:cubicBezTo>
                    <a:pt x="2514" y="1379"/>
                    <a:pt x="2572" y="1340"/>
                    <a:pt x="2572" y="1340"/>
                  </a:cubicBezTo>
                  <a:cubicBezTo>
                    <a:pt x="2572" y="1276"/>
                    <a:pt x="2572" y="1276"/>
                    <a:pt x="2572" y="1276"/>
                  </a:cubicBezTo>
                  <a:cubicBezTo>
                    <a:pt x="1466" y="1276"/>
                    <a:pt x="1466" y="1276"/>
                    <a:pt x="1466" y="1276"/>
                  </a:cubicBezTo>
                  <a:cubicBezTo>
                    <a:pt x="1466" y="1276"/>
                    <a:pt x="1466" y="1276"/>
                    <a:pt x="1466" y="1276"/>
                  </a:cubicBezTo>
                  <a:close/>
                </a:path>
              </a:pathLst>
            </a:custGeom>
            <a:solidFill>
              <a:srgbClr val="FFFFFF"/>
            </a:solidFill>
            <a:ln>
              <a:solidFill>
                <a:schemeClr val="bg1"/>
              </a:solidFill>
            </a:ln>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FFFFFF"/>
                </a:solidFill>
              </a:endParaRPr>
            </a:p>
          </p:txBody>
        </p:sp>
      </p:grpSp>
      <p:sp>
        <p:nvSpPr>
          <p:cNvPr id="12" name="Title 1"/>
          <p:cNvSpPr>
            <a:spLocks noGrp="1"/>
          </p:cNvSpPr>
          <p:nvPr>
            <p:ph type="title"/>
          </p:nvPr>
        </p:nvSpPr>
        <p:spPr>
          <a:xfrm>
            <a:off x="802517" y="290231"/>
            <a:ext cx="2644316" cy="1449893"/>
          </a:xfrm>
        </p:spPr>
        <p:txBody>
          <a:bodyPr>
            <a:noAutofit/>
          </a:bodyPr>
          <a:lstStyle/>
          <a:p>
            <a:pPr algn="ctr"/>
            <a:r>
              <a:rPr lang="en-US" dirty="0">
                <a:solidFill>
                  <a:schemeClr val="bg1"/>
                </a:solidFill>
                <a:cs typeface="+mn-cs"/>
              </a:rPr>
              <a:t>Tenets </a:t>
            </a:r>
            <a:br>
              <a:rPr lang="en-US" dirty="0">
                <a:solidFill>
                  <a:schemeClr val="bg1"/>
                </a:solidFill>
                <a:cs typeface="+mn-cs"/>
              </a:rPr>
            </a:br>
            <a:r>
              <a:rPr lang="en-US" dirty="0">
                <a:solidFill>
                  <a:schemeClr val="bg1"/>
                </a:solidFill>
                <a:cs typeface="+mn-cs"/>
              </a:rPr>
              <a:t>of our</a:t>
            </a:r>
            <a:br>
              <a:rPr lang="en-US" dirty="0">
                <a:solidFill>
                  <a:schemeClr val="bg1"/>
                </a:solidFill>
                <a:latin typeface="+mn-lt"/>
                <a:cs typeface="+mn-cs"/>
              </a:rPr>
            </a:br>
            <a:r>
              <a:rPr lang="en-US" sz="4896" dirty="0">
                <a:solidFill>
                  <a:schemeClr val="bg1"/>
                </a:solidFill>
                <a:latin typeface="+mn-lt"/>
                <a:cs typeface="+mn-cs"/>
              </a:rPr>
              <a:t>BaaS Strategy</a:t>
            </a:r>
            <a:endParaRPr lang="en-US" dirty="0">
              <a:solidFill>
                <a:schemeClr val="bg1"/>
              </a:solidFill>
              <a:latin typeface="+mn-lt"/>
              <a:cs typeface="+mn-cs"/>
            </a:endParaRPr>
          </a:p>
        </p:txBody>
      </p:sp>
      <p:sp>
        <p:nvSpPr>
          <p:cNvPr id="13" name="Rectangle 12"/>
          <p:cNvSpPr/>
          <p:nvPr/>
        </p:nvSpPr>
        <p:spPr>
          <a:xfrm>
            <a:off x="5393892" y="685580"/>
            <a:ext cx="7383980" cy="670445"/>
          </a:xfrm>
          <a:prstGeom prst="rect">
            <a:avLst/>
          </a:prstGeom>
        </p:spPr>
        <p:txBody>
          <a:bodyPr wrap="square">
            <a:spAutoFit/>
          </a:bodyPr>
          <a:lstStyle/>
          <a:p>
            <a:pPr defTabSz="932597">
              <a:defRPr/>
            </a:pPr>
            <a:r>
              <a:rPr lang="en-US" sz="1836" b="1" kern="0" dirty="0">
                <a:solidFill>
                  <a:srgbClr val="0072C6"/>
                </a:solidFill>
                <a:latin typeface="Segoe UI" panose="020B0502040204020203" pitchFamily="34" charset="0"/>
              </a:rPr>
              <a:t>FAIL FAST &amp; CHEAP</a:t>
            </a:r>
          </a:p>
          <a:p>
            <a:pPr defTabSz="932597">
              <a:defRPr/>
            </a:pPr>
            <a:r>
              <a:rPr lang="en-US" sz="1836" kern="0" dirty="0">
                <a:gradFill>
                  <a:gsLst>
                    <a:gs pos="0">
                      <a:schemeClr val="tx1"/>
                    </a:gs>
                    <a:gs pos="100000">
                      <a:schemeClr val="tx1"/>
                    </a:gs>
                  </a:gsLst>
                  <a:lin ang="5400000" scaled="0"/>
                </a:gradFill>
              </a:rPr>
              <a:t>in a development test environment</a:t>
            </a:r>
          </a:p>
        </p:txBody>
      </p:sp>
      <p:sp>
        <p:nvSpPr>
          <p:cNvPr id="14" name="Rectangle 13"/>
          <p:cNvSpPr/>
          <p:nvPr/>
        </p:nvSpPr>
        <p:spPr>
          <a:xfrm>
            <a:off x="5393892" y="1961326"/>
            <a:ext cx="7383980" cy="670445"/>
          </a:xfrm>
          <a:prstGeom prst="rect">
            <a:avLst/>
          </a:prstGeom>
        </p:spPr>
        <p:txBody>
          <a:bodyPr wrap="square">
            <a:spAutoFit/>
          </a:bodyPr>
          <a:lstStyle/>
          <a:p>
            <a:pPr lvl="0">
              <a:defRPr/>
            </a:pPr>
            <a:r>
              <a:rPr lang="en-US" sz="1836" b="1" kern="0" dirty="0">
                <a:solidFill>
                  <a:srgbClr val="0072C6"/>
                </a:solidFill>
                <a:latin typeface="Segoe UI" panose="020B0502040204020203" pitchFamily="34" charset="0"/>
              </a:rPr>
              <a:t>MIX &amp; MATCH </a:t>
            </a:r>
            <a:br>
              <a:rPr lang="en-US" sz="1836" b="1" kern="0" dirty="0">
                <a:gradFill>
                  <a:gsLst>
                    <a:gs pos="0">
                      <a:schemeClr val="accent4"/>
                    </a:gs>
                    <a:gs pos="100000">
                      <a:schemeClr val="accent4"/>
                    </a:gs>
                  </a:gsLst>
                  <a:lin ang="5400000" scaled="0"/>
                </a:gradFill>
                <a:latin typeface="Segoe UI" panose="020B0502040204020203" pitchFamily="34" charset="0"/>
              </a:rPr>
            </a:br>
            <a:r>
              <a:rPr lang="en-US" sz="1836" kern="0" dirty="0">
                <a:gradFill>
                  <a:gsLst>
                    <a:gs pos="0">
                      <a:schemeClr val="tx1"/>
                    </a:gs>
                    <a:gs pos="100000">
                      <a:schemeClr val="tx1"/>
                    </a:gs>
                  </a:gsLst>
                  <a:lin ang="5400000" scaled="0"/>
                </a:gradFill>
              </a:rPr>
              <a:t>from the world-class blockchain technologies</a:t>
            </a:r>
          </a:p>
        </p:txBody>
      </p:sp>
      <p:sp>
        <p:nvSpPr>
          <p:cNvPr id="15" name="Rectangle 14"/>
          <p:cNvSpPr/>
          <p:nvPr/>
        </p:nvSpPr>
        <p:spPr>
          <a:xfrm>
            <a:off x="5393892" y="3237072"/>
            <a:ext cx="7197782" cy="670445"/>
          </a:xfrm>
          <a:prstGeom prst="rect">
            <a:avLst/>
          </a:prstGeom>
        </p:spPr>
        <p:txBody>
          <a:bodyPr wrap="square">
            <a:spAutoFit/>
          </a:bodyPr>
          <a:lstStyle/>
          <a:p>
            <a:pPr defTabSz="932597">
              <a:defRPr/>
            </a:pPr>
            <a:r>
              <a:rPr lang="en-US" sz="1836" b="1" kern="0" dirty="0">
                <a:solidFill>
                  <a:srgbClr val="0072C6"/>
                </a:solidFill>
                <a:latin typeface="Segoe UI" panose="020B0502040204020203" pitchFamily="34" charset="0"/>
              </a:rPr>
              <a:t>CREATE &amp; INNOVATE </a:t>
            </a:r>
          </a:p>
          <a:p>
            <a:pPr defTabSz="932597">
              <a:defRPr/>
            </a:pPr>
            <a:r>
              <a:rPr lang="en-US" sz="1836" kern="0" dirty="0">
                <a:gradFill>
                  <a:gsLst>
                    <a:gs pos="0">
                      <a:schemeClr val="tx1"/>
                    </a:gs>
                    <a:gs pos="100000">
                      <a:schemeClr val="tx1"/>
                    </a:gs>
                  </a:gsLst>
                  <a:lin ang="5400000" scaled="0"/>
                </a:gradFill>
              </a:rPr>
              <a:t>by building solutions on blockchain quickly</a:t>
            </a:r>
          </a:p>
        </p:txBody>
      </p:sp>
      <p:sp>
        <p:nvSpPr>
          <p:cNvPr id="16" name="Rectangle 15"/>
          <p:cNvSpPr/>
          <p:nvPr/>
        </p:nvSpPr>
        <p:spPr>
          <a:xfrm>
            <a:off x="5393891" y="4512818"/>
            <a:ext cx="7383981" cy="670445"/>
          </a:xfrm>
          <a:prstGeom prst="rect">
            <a:avLst/>
          </a:prstGeom>
        </p:spPr>
        <p:txBody>
          <a:bodyPr wrap="square">
            <a:spAutoFit/>
          </a:bodyPr>
          <a:lstStyle/>
          <a:p>
            <a:pPr defTabSz="932597">
              <a:defRPr/>
            </a:pPr>
            <a:r>
              <a:rPr lang="en-US" sz="1836" b="1" kern="0" dirty="0">
                <a:solidFill>
                  <a:srgbClr val="0072C6"/>
                </a:solidFill>
                <a:latin typeface="Segoe UI" panose="020B0502040204020203" pitchFamily="34" charset="0"/>
              </a:rPr>
              <a:t>SHARE SOLUTIONS </a:t>
            </a:r>
            <a:br>
              <a:rPr lang="en-US" sz="1836" b="1" kern="0" dirty="0">
                <a:gradFill>
                  <a:gsLst>
                    <a:gs pos="0">
                      <a:schemeClr val="accent4"/>
                    </a:gs>
                    <a:gs pos="100000">
                      <a:schemeClr val="accent4"/>
                    </a:gs>
                  </a:gsLst>
                  <a:lin ang="5400000" scaled="0"/>
                </a:gradFill>
                <a:latin typeface="Segoe UI" panose="020B0502040204020203" pitchFamily="34" charset="0"/>
              </a:rPr>
            </a:br>
            <a:r>
              <a:rPr lang="en-US" sz="1836" kern="0" dirty="0">
                <a:gradFill>
                  <a:gsLst>
                    <a:gs pos="0">
                      <a:schemeClr val="tx1"/>
                    </a:gs>
                    <a:gs pos="100000">
                      <a:schemeClr val="tx1"/>
                    </a:gs>
                  </a:gsLst>
                  <a:lin ang="5400000" scaled="0"/>
                </a:gradFill>
              </a:rPr>
              <a:t>through a worldwide distributed platform</a:t>
            </a:r>
          </a:p>
        </p:txBody>
      </p:sp>
      <p:sp>
        <p:nvSpPr>
          <p:cNvPr id="17" name="Rectangle 16"/>
          <p:cNvSpPr/>
          <p:nvPr/>
        </p:nvSpPr>
        <p:spPr>
          <a:xfrm>
            <a:off x="5393891" y="5788563"/>
            <a:ext cx="7383981" cy="670445"/>
          </a:xfrm>
          <a:prstGeom prst="rect">
            <a:avLst/>
          </a:prstGeom>
        </p:spPr>
        <p:txBody>
          <a:bodyPr wrap="square">
            <a:spAutoFit/>
          </a:bodyPr>
          <a:lstStyle/>
          <a:p>
            <a:pPr defTabSz="932597">
              <a:defRPr/>
            </a:pPr>
            <a:r>
              <a:rPr lang="en-US" sz="1836" b="1" kern="0" dirty="0">
                <a:solidFill>
                  <a:srgbClr val="0072C6"/>
                </a:solidFill>
                <a:latin typeface="Segoe UI" panose="020B0502040204020203" pitchFamily="34" charset="0"/>
              </a:rPr>
              <a:t>PROVISION</a:t>
            </a:r>
            <a:r>
              <a:rPr lang="en-US" sz="1836" b="1" kern="0" dirty="0">
                <a:solidFill>
                  <a:schemeClr val="accent1"/>
                </a:solidFill>
                <a:latin typeface="Segoe UI" panose="020B0502040204020203" pitchFamily="34" charset="0"/>
              </a:rPr>
              <a:t> </a:t>
            </a:r>
            <a:br>
              <a:rPr lang="en-US" sz="1836" b="1" kern="0" dirty="0">
                <a:gradFill>
                  <a:gsLst>
                    <a:gs pos="0">
                      <a:schemeClr val="accent4"/>
                    </a:gs>
                    <a:gs pos="100000">
                      <a:schemeClr val="accent4"/>
                    </a:gs>
                  </a:gsLst>
                  <a:lin ang="5400000" scaled="0"/>
                </a:gradFill>
                <a:latin typeface="Segoe UI" panose="020B0502040204020203" pitchFamily="34" charset="0"/>
              </a:rPr>
            </a:br>
            <a:r>
              <a:rPr lang="en-US" sz="1836" kern="0" dirty="0">
                <a:gradFill>
                  <a:gsLst>
                    <a:gs pos="0">
                      <a:schemeClr val="tx1"/>
                    </a:gs>
                    <a:gs pos="100000">
                      <a:schemeClr val="tx1"/>
                    </a:gs>
                  </a:gsLst>
                  <a:lin ang="5400000" scaled="0"/>
                </a:gradFill>
              </a:rPr>
              <a:t>with one-click to test &amp; iterate</a:t>
            </a:r>
          </a:p>
        </p:txBody>
      </p:sp>
      <p:grpSp>
        <p:nvGrpSpPr>
          <p:cNvPr id="18" name="Group 17"/>
          <p:cNvGrpSpPr/>
          <p:nvPr/>
        </p:nvGrpSpPr>
        <p:grpSpPr>
          <a:xfrm>
            <a:off x="4214693" y="431879"/>
            <a:ext cx="1036468" cy="1036468"/>
            <a:chOff x="3409613" y="487245"/>
            <a:chExt cx="1016237" cy="1016237"/>
          </a:xfrm>
        </p:grpSpPr>
        <p:sp>
          <p:nvSpPr>
            <p:cNvPr id="19" name="Oval 18"/>
            <p:cNvSpPr/>
            <p:nvPr/>
          </p:nvSpPr>
          <p:spPr bwMode="auto">
            <a:xfrm>
              <a:off x="3409613" y="487245"/>
              <a:ext cx="1016237" cy="1016237"/>
            </a:xfrm>
            <a:prstGeom prst="ellipse">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ea typeface="Segoe UI" pitchFamily="34" charset="0"/>
                <a:cs typeface="Segoe UI" pitchFamily="34" charset="0"/>
              </a:endParaRPr>
            </a:p>
          </p:txBody>
        </p:sp>
        <p:sp>
          <p:nvSpPr>
            <p:cNvPr id="20" name="Freeform 5"/>
            <p:cNvSpPr>
              <a:spLocks noEditPoints="1"/>
            </p:cNvSpPr>
            <p:nvPr/>
          </p:nvSpPr>
          <p:spPr bwMode="auto">
            <a:xfrm>
              <a:off x="3673256" y="802351"/>
              <a:ext cx="488950" cy="339725"/>
            </a:xfrm>
            <a:custGeom>
              <a:avLst/>
              <a:gdLst>
                <a:gd name="T0" fmla="*/ 28 w 128"/>
                <a:gd name="T1" fmla="*/ 88 h 88"/>
                <a:gd name="T2" fmla="*/ 94 w 128"/>
                <a:gd name="T3" fmla="*/ 88 h 88"/>
                <a:gd name="T4" fmla="*/ 128 w 128"/>
                <a:gd name="T5" fmla="*/ 54 h 88"/>
                <a:gd name="T6" fmla="*/ 96 w 128"/>
                <a:gd name="T7" fmla="*/ 20 h 88"/>
                <a:gd name="T8" fmla="*/ 64 w 128"/>
                <a:gd name="T9" fmla="*/ 0 h 88"/>
                <a:gd name="T10" fmla="*/ 28 w 128"/>
                <a:gd name="T11" fmla="*/ 32 h 88"/>
                <a:gd name="T12" fmla="*/ 28 w 128"/>
                <a:gd name="T13" fmla="*/ 32 h 88"/>
                <a:gd name="T14" fmla="*/ 0 w 128"/>
                <a:gd name="T15" fmla="*/ 60 h 88"/>
                <a:gd name="T16" fmla="*/ 28 w 128"/>
                <a:gd name="T17" fmla="*/ 88 h 88"/>
                <a:gd name="T18" fmla="*/ 28 w 128"/>
                <a:gd name="T19" fmla="*/ 40 h 88"/>
                <a:gd name="T20" fmla="*/ 31 w 128"/>
                <a:gd name="T21" fmla="*/ 40 h 88"/>
                <a:gd name="T22" fmla="*/ 36 w 128"/>
                <a:gd name="T23" fmla="*/ 41 h 88"/>
                <a:gd name="T24" fmla="*/ 36 w 128"/>
                <a:gd name="T25" fmla="*/ 36 h 88"/>
                <a:gd name="T26" fmla="*/ 64 w 128"/>
                <a:gd name="T27" fmla="*/ 8 h 88"/>
                <a:gd name="T28" fmla="*/ 90 w 128"/>
                <a:gd name="T29" fmla="*/ 26 h 88"/>
                <a:gd name="T30" fmla="*/ 91 w 128"/>
                <a:gd name="T31" fmla="*/ 28 h 88"/>
                <a:gd name="T32" fmla="*/ 94 w 128"/>
                <a:gd name="T33" fmla="*/ 28 h 88"/>
                <a:gd name="T34" fmla="*/ 120 w 128"/>
                <a:gd name="T35" fmla="*/ 54 h 88"/>
                <a:gd name="T36" fmla="*/ 94 w 128"/>
                <a:gd name="T37" fmla="*/ 80 h 88"/>
                <a:gd name="T38" fmla="*/ 28 w 128"/>
                <a:gd name="T39" fmla="*/ 80 h 88"/>
                <a:gd name="T40" fmla="*/ 8 w 128"/>
                <a:gd name="T41" fmla="*/ 60 h 88"/>
                <a:gd name="T42" fmla="*/ 28 w 128"/>
                <a:gd name="T43" fmla="*/ 4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8" h="88">
                  <a:moveTo>
                    <a:pt x="28" y="88"/>
                  </a:moveTo>
                  <a:cubicBezTo>
                    <a:pt x="94" y="88"/>
                    <a:pt x="94" y="88"/>
                    <a:pt x="94" y="88"/>
                  </a:cubicBezTo>
                  <a:cubicBezTo>
                    <a:pt x="113" y="88"/>
                    <a:pt x="128" y="73"/>
                    <a:pt x="128" y="54"/>
                  </a:cubicBezTo>
                  <a:cubicBezTo>
                    <a:pt x="128" y="36"/>
                    <a:pt x="114" y="21"/>
                    <a:pt x="96" y="20"/>
                  </a:cubicBezTo>
                  <a:cubicBezTo>
                    <a:pt x="90" y="8"/>
                    <a:pt x="78" y="0"/>
                    <a:pt x="64" y="0"/>
                  </a:cubicBezTo>
                  <a:cubicBezTo>
                    <a:pt x="46" y="0"/>
                    <a:pt x="30" y="14"/>
                    <a:pt x="28" y="32"/>
                  </a:cubicBezTo>
                  <a:cubicBezTo>
                    <a:pt x="28" y="32"/>
                    <a:pt x="28" y="32"/>
                    <a:pt x="28" y="32"/>
                  </a:cubicBezTo>
                  <a:cubicBezTo>
                    <a:pt x="13" y="32"/>
                    <a:pt x="0" y="45"/>
                    <a:pt x="0" y="60"/>
                  </a:cubicBezTo>
                  <a:cubicBezTo>
                    <a:pt x="0" y="75"/>
                    <a:pt x="13" y="88"/>
                    <a:pt x="28" y="88"/>
                  </a:cubicBezTo>
                  <a:close/>
                  <a:moveTo>
                    <a:pt x="28" y="40"/>
                  </a:moveTo>
                  <a:cubicBezTo>
                    <a:pt x="29" y="40"/>
                    <a:pt x="30" y="40"/>
                    <a:pt x="31" y="40"/>
                  </a:cubicBezTo>
                  <a:cubicBezTo>
                    <a:pt x="36" y="41"/>
                    <a:pt x="36" y="41"/>
                    <a:pt x="36" y="41"/>
                  </a:cubicBezTo>
                  <a:cubicBezTo>
                    <a:pt x="36" y="36"/>
                    <a:pt x="36" y="36"/>
                    <a:pt x="36" y="36"/>
                  </a:cubicBezTo>
                  <a:cubicBezTo>
                    <a:pt x="36" y="21"/>
                    <a:pt x="49" y="8"/>
                    <a:pt x="64" y="8"/>
                  </a:cubicBezTo>
                  <a:cubicBezTo>
                    <a:pt x="75" y="8"/>
                    <a:pt x="86" y="15"/>
                    <a:pt x="90" y="26"/>
                  </a:cubicBezTo>
                  <a:cubicBezTo>
                    <a:pt x="91" y="28"/>
                    <a:pt x="91" y="28"/>
                    <a:pt x="91" y="28"/>
                  </a:cubicBezTo>
                  <a:cubicBezTo>
                    <a:pt x="94" y="28"/>
                    <a:pt x="94" y="28"/>
                    <a:pt x="94" y="28"/>
                  </a:cubicBezTo>
                  <a:cubicBezTo>
                    <a:pt x="108" y="28"/>
                    <a:pt x="120" y="40"/>
                    <a:pt x="120" y="54"/>
                  </a:cubicBezTo>
                  <a:cubicBezTo>
                    <a:pt x="120" y="68"/>
                    <a:pt x="108" y="80"/>
                    <a:pt x="94" y="80"/>
                  </a:cubicBezTo>
                  <a:cubicBezTo>
                    <a:pt x="28" y="80"/>
                    <a:pt x="28" y="80"/>
                    <a:pt x="28" y="80"/>
                  </a:cubicBezTo>
                  <a:cubicBezTo>
                    <a:pt x="17" y="80"/>
                    <a:pt x="8" y="71"/>
                    <a:pt x="8" y="60"/>
                  </a:cubicBezTo>
                  <a:cubicBezTo>
                    <a:pt x="8" y="49"/>
                    <a:pt x="17" y="40"/>
                    <a:pt x="28" y="40"/>
                  </a:cubicBezTo>
                  <a:close/>
                </a:path>
              </a:pathLst>
            </a:custGeom>
            <a:solidFill>
              <a:schemeClr val="tx1"/>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grpSp>
      <p:grpSp>
        <p:nvGrpSpPr>
          <p:cNvPr id="21" name="Group 20"/>
          <p:cNvGrpSpPr/>
          <p:nvPr/>
        </p:nvGrpSpPr>
        <p:grpSpPr>
          <a:xfrm>
            <a:off x="4214693" y="4259117"/>
            <a:ext cx="1036468" cy="1036468"/>
            <a:chOff x="3409613" y="4239780"/>
            <a:chExt cx="1016237" cy="1016237"/>
          </a:xfrm>
        </p:grpSpPr>
        <p:sp>
          <p:nvSpPr>
            <p:cNvPr id="22" name="Oval 21"/>
            <p:cNvSpPr/>
            <p:nvPr/>
          </p:nvSpPr>
          <p:spPr bwMode="auto">
            <a:xfrm>
              <a:off x="3409613" y="4239780"/>
              <a:ext cx="1016237" cy="1016237"/>
            </a:xfrm>
            <a:prstGeom prst="ellipse">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23" name="Group 22"/>
            <p:cNvGrpSpPr>
              <a:grpSpLocks noChangeAspect="1"/>
            </p:cNvGrpSpPr>
            <p:nvPr/>
          </p:nvGrpSpPr>
          <p:grpSpPr bwMode="auto">
            <a:xfrm>
              <a:off x="3620232" y="4465127"/>
              <a:ext cx="594998" cy="565542"/>
              <a:chOff x="3711" y="2011"/>
              <a:chExt cx="404" cy="384"/>
            </a:xfrm>
          </p:grpSpPr>
          <p:sp>
            <p:nvSpPr>
              <p:cNvPr id="24" name="Line 9"/>
              <p:cNvSpPr>
                <a:spLocks noChangeShapeType="1"/>
              </p:cNvSpPr>
              <p:nvPr/>
            </p:nvSpPr>
            <p:spPr bwMode="auto">
              <a:xfrm>
                <a:off x="3711" y="2136"/>
                <a:ext cx="55" cy="55"/>
              </a:xfrm>
              <a:prstGeom prst="line">
                <a:avLst/>
              </a:prstGeom>
              <a:noFill/>
              <a:ln w="30163"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25" name="Line 10"/>
              <p:cNvSpPr>
                <a:spLocks noChangeShapeType="1"/>
              </p:cNvSpPr>
              <p:nvPr/>
            </p:nvSpPr>
            <p:spPr bwMode="auto">
              <a:xfrm flipH="1">
                <a:off x="3711" y="2136"/>
                <a:ext cx="55" cy="55"/>
              </a:xfrm>
              <a:prstGeom prst="line">
                <a:avLst/>
              </a:prstGeom>
              <a:noFill/>
              <a:ln w="30163"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26" name="Line 11"/>
              <p:cNvSpPr>
                <a:spLocks noChangeShapeType="1"/>
              </p:cNvSpPr>
              <p:nvPr/>
            </p:nvSpPr>
            <p:spPr bwMode="auto">
              <a:xfrm>
                <a:off x="3803" y="2136"/>
                <a:ext cx="55" cy="55"/>
              </a:xfrm>
              <a:prstGeom prst="line">
                <a:avLst/>
              </a:prstGeom>
              <a:noFill/>
              <a:ln w="30163"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27" name="Line 12"/>
              <p:cNvSpPr>
                <a:spLocks noChangeShapeType="1"/>
              </p:cNvSpPr>
              <p:nvPr/>
            </p:nvSpPr>
            <p:spPr bwMode="auto">
              <a:xfrm flipH="1">
                <a:off x="3803" y="2136"/>
                <a:ext cx="55" cy="55"/>
              </a:xfrm>
              <a:prstGeom prst="line">
                <a:avLst/>
              </a:prstGeom>
              <a:noFill/>
              <a:ln w="30163"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28" name="Line 13"/>
              <p:cNvSpPr>
                <a:spLocks noChangeShapeType="1"/>
              </p:cNvSpPr>
              <p:nvPr/>
            </p:nvSpPr>
            <p:spPr bwMode="auto">
              <a:xfrm>
                <a:off x="3985" y="2136"/>
                <a:ext cx="56" cy="55"/>
              </a:xfrm>
              <a:prstGeom prst="line">
                <a:avLst/>
              </a:prstGeom>
              <a:noFill/>
              <a:ln w="30163"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29" name="Line 14"/>
              <p:cNvSpPr>
                <a:spLocks noChangeShapeType="1"/>
              </p:cNvSpPr>
              <p:nvPr/>
            </p:nvSpPr>
            <p:spPr bwMode="auto">
              <a:xfrm flipH="1">
                <a:off x="3985" y="2136"/>
                <a:ext cx="56" cy="55"/>
              </a:xfrm>
              <a:prstGeom prst="line">
                <a:avLst/>
              </a:prstGeom>
              <a:noFill/>
              <a:ln w="30163"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30" name="Freeform 15"/>
              <p:cNvSpPr>
                <a:spLocks/>
              </p:cNvSpPr>
              <p:nvPr/>
            </p:nvSpPr>
            <p:spPr bwMode="auto">
              <a:xfrm>
                <a:off x="4075" y="2164"/>
                <a:ext cx="40" cy="41"/>
              </a:xfrm>
              <a:custGeom>
                <a:avLst/>
                <a:gdLst>
                  <a:gd name="T0" fmla="*/ 0 w 40"/>
                  <a:gd name="T1" fmla="*/ 41 h 41"/>
                  <a:gd name="T2" fmla="*/ 2 w 40"/>
                  <a:gd name="T3" fmla="*/ 0 h 41"/>
                  <a:gd name="T4" fmla="*/ 40 w 40"/>
                  <a:gd name="T5" fmla="*/ 3 h 41"/>
                </a:gdLst>
                <a:ahLst/>
                <a:cxnLst>
                  <a:cxn ang="0">
                    <a:pos x="T0" y="T1"/>
                  </a:cxn>
                  <a:cxn ang="0">
                    <a:pos x="T2" y="T3"/>
                  </a:cxn>
                  <a:cxn ang="0">
                    <a:pos x="T4" y="T5"/>
                  </a:cxn>
                </a:cxnLst>
                <a:rect l="0" t="0" r="r" b="b"/>
                <a:pathLst>
                  <a:path w="40" h="41">
                    <a:moveTo>
                      <a:pt x="0" y="41"/>
                    </a:moveTo>
                    <a:lnTo>
                      <a:pt x="2" y="0"/>
                    </a:lnTo>
                    <a:lnTo>
                      <a:pt x="40" y="3"/>
                    </a:lnTo>
                  </a:path>
                </a:pathLst>
              </a:custGeom>
              <a:noFill/>
              <a:ln w="30163"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31" name="Freeform 16"/>
              <p:cNvSpPr>
                <a:spLocks/>
              </p:cNvSpPr>
              <p:nvPr/>
            </p:nvSpPr>
            <p:spPr bwMode="auto">
              <a:xfrm>
                <a:off x="3836" y="2011"/>
                <a:ext cx="39" cy="43"/>
              </a:xfrm>
              <a:custGeom>
                <a:avLst/>
                <a:gdLst>
                  <a:gd name="T0" fmla="*/ 3 w 39"/>
                  <a:gd name="T1" fmla="*/ 43 h 43"/>
                  <a:gd name="T2" fmla="*/ 0 w 39"/>
                  <a:gd name="T3" fmla="*/ 2 h 43"/>
                  <a:gd name="T4" fmla="*/ 39 w 39"/>
                  <a:gd name="T5" fmla="*/ 0 h 43"/>
                </a:gdLst>
                <a:ahLst/>
                <a:cxnLst>
                  <a:cxn ang="0">
                    <a:pos x="T0" y="T1"/>
                  </a:cxn>
                  <a:cxn ang="0">
                    <a:pos x="T2" y="T3"/>
                  </a:cxn>
                  <a:cxn ang="0">
                    <a:pos x="T4" y="T5"/>
                  </a:cxn>
                </a:cxnLst>
                <a:rect l="0" t="0" r="r" b="b"/>
                <a:pathLst>
                  <a:path w="39" h="43">
                    <a:moveTo>
                      <a:pt x="3" y="43"/>
                    </a:moveTo>
                    <a:lnTo>
                      <a:pt x="0" y="2"/>
                    </a:lnTo>
                    <a:lnTo>
                      <a:pt x="39" y="0"/>
                    </a:lnTo>
                  </a:path>
                </a:pathLst>
              </a:custGeom>
              <a:noFill/>
              <a:ln w="30163"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32" name="Oval 17"/>
              <p:cNvSpPr>
                <a:spLocks noChangeArrowheads="1"/>
              </p:cNvSpPr>
              <p:nvPr/>
            </p:nvSpPr>
            <p:spPr bwMode="auto">
              <a:xfrm>
                <a:off x="3783" y="2292"/>
                <a:ext cx="56" cy="55"/>
              </a:xfrm>
              <a:prstGeom prst="ellipse">
                <a:avLst/>
              </a:prstGeom>
              <a:noFill/>
              <a:ln w="30163"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33" name="Oval 18"/>
              <p:cNvSpPr>
                <a:spLocks noChangeArrowheads="1"/>
              </p:cNvSpPr>
              <p:nvPr/>
            </p:nvSpPr>
            <p:spPr bwMode="auto">
              <a:xfrm>
                <a:off x="3892" y="2340"/>
                <a:ext cx="55" cy="55"/>
              </a:xfrm>
              <a:prstGeom prst="ellipse">
                <a:avLst/>
              </a:prstGeom>
              <a:noFill/>
              <a:ln w="30163"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34" name="Oval 19"/>
              <p:cNvSpPr>
                <a:spLocks noChangeArrowheads="1"/>
              </p:cNvSpPr>
              <p:nvPr/>
            </p:nvSpPr>
            <p:spPr bwMode="auto">
              <a:xfrm>
                <a:off x="3985" y="2268"/>
                <a:ext cx="56" cy="55"/>
              </a:xfrm>
              <a:prstGeom prst="ellipse">
                <a:avLst/>
              </a:prstGeom>
              <a:noFill/>
              <a:ln w="30163"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35" name="Line 20"/>
              <p:cNvSpPr>
                <a:spLocks noChangeShapeType="1"/>
              </p:cNvSpPr>
              <p:nvPr/>
            </p:nvSpPr>
            <p:spPr bwMode="auto">
              <a:xfrm flipV="1">
                <a:off x="3742" y="2227"/>
                <a:ext cx="51" cy="24"/>
              </a:xfrm>
              <a:prstGeom prst="line">
                <a:avLst/>
              </a:prstGeom>
              <a:noFill/>
              <a:ln w="30163"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36" name="Line 21"/>
              <p:cNvSpPr>
                <a:spLocks noChangeShapeType="1"/>
              </p:cNvSpPr>
              <p:nvPr/>
            </p:nvSpPr>
            <p:spPr bwMode="auto">
              <a:xfrm>
                <a:off x="3769" y="2239"/>
                <a:ext cx="29" cy="65"/>
              </a:xfrm>
              <a:prstGeom prst="line">
                <a:avLst/>
              </a:prstGeom>
              <a:noFill/>
              <a:ln w="30163"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37" name="Freeform 22"/>
              <p:cNvSpPr>
                <a:spLocks/>
              </p:cNvSpPr>
              <p:nvPr/>
            </p:nvSpPr>
            <p:spPr bwMode="auto">
              <a:xfrm>
                <a:off x="4038" y="2174"/>
                <a:ext cx="77" cy="111"/>
              </a:xfrm>
              <a:custGeom>
                <a:avLst/>
                <a:gdLst>
                  <a:gd name="T0" fmla="*/ 41 w 77"/>
                  <a:gd name="T1" fmla="*/ 0 h 111"/>
                  <a:gd name="T2" fmla="*/ 77 w 77"/>
                  <a:gd name="T3" fmla="*/ 34 h 111"/>
                  <a:gd name="T4" fmla="*/ 0 w 77"/>
                  <a:gd name="T5" fmla="*/ 111 h 111"/>
                </a:gdLst>
                <a:ahLst/>
                <a:cxnLst>
                  <a:cxn ang="0">
                    <a:pos x="T0" y="T1"/>
                  </a:cxn>
                  <a:cxn ang="0">
                    <a:pos x="T2" y="T3"/>
                  </a:cxn>
                  <a:cxn ang="0">
                    <a:pos x="T4" y="T5"/>
                  </a:cxn>
                </a:cxnLst>
                <a:rect l="0" t="0" r="r" b="b"/>
                <a:pathLst>
                  <a:path w="77" h="111">
                    <a:moveTo>
                      <a:pt x="41" y="0"/>
                    </a:moveTo>
                    <a:lnTo>
                      <a:pt x="77" y="34"/>
                    </a:lnTo>
                    <a:lnTo>
                      <a:pt x="0" y="111"/>
                    </a:lnTo>
                  </a:path>
                </a:pathLst>
              </a:custGeom>
              <a:noFill/>
              <a:ln w="30163"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38" name="Freeform 23"/>
              <p:cNvSpPr>
                <a:spLocks/>
              </p:cNvSpPr>
              <p:nvPr/>
            </p:nvSpPr>
            <p:spPr bwMode="auto">
              <a:xfrm>
                <a:off x="3843" y="2023"/>
                <a:ext cx="128" cy="317"/>
              </a:xfrm>
              <a:custGeom>
                <a:avLst/>
                <a:gdLst>
                  <a:gd name="T0" fmla="*/ 33 w 53"/>
                  <a:gd name="T1" fmla="*/ 132 h 132"/>
                  <a:gd name="T2" fmla="*/ 0 w 53"/>
                  <a:gd name="T3" fmla="*/ 0 h 132"/>
                </a:gdLst>
                <a:ahLst/>
                <a:cxnLst>
                  <a:cxn ang="0">
                    <a:pos x="T0" y="T1"/>
                  </a:cxn>
                  <a:cxn ang="0">
                    <a:pos x="T2" y="T3"/>
                  </a:cxn>
                </a:cxnLst>
                <a:rect l="0" t="0" r="r" b="b"/>
                <a:pathLst>
                  <a:path w="53" h="132">
                    <a:moveTo>
                      <a:pt x="33" y="132"/>
                    </a:moveTo>
                    <a:cubicBezTo>
                      <a:pt x="33" y="132"/>
                      <a:pt x="53" y="33"/>
                      <a:pt x="0" y="0"/>
                    </a:cubicBezTo>
                  </a:path>
                </a:pathLst>
              </a:custGeom>
              <a:noFill/>
              <a:ln w="30163"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grpSp>
      </p:grpSp>
      <p:grpSp>
        <p:nvGrpSpPr>
          <p:cNvPr id="39" name="Group 38"/>
          <p:cNvGrpSpPr/>
          <p:nvPr/>
        </p:nvGrpSpPr>
        <p:grpSpPr>
          <a:xfrm>
            <a:off x="4214693" y="2983371"/>
            <a:ext cx="1036468" cy="1036468"/>
            <a:chOff x="3409613" y="2988935"/>
            <a:chExt cx="1016237" cy="1016237"/>
          </a:xfrm>
        </p:grpSpPr>
        <p:sp>
          <p:nvSpPr>
            <p:cNvPr id="40" name="Oval 39"/>
            <p:cNvSpPr/>
            <p:nvPr/>
          </p:nvSpPr>
          <p:spPr bwMode="auto">
            <a:xfrm>
              <a:off x="3409613" y="2988935"/>
              <a:ext cx="1016237" cy="1016237"/>
            </a:xfrm>
            <a:prstGeom prst="ellipse">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41" name="Group 26"/>
            <p:cNvGrpSpPr>
              <a:grpSpLocks noChangeAspect="1"/>
            </p:cNvGrpSpPr>
            <p:nvPr/>
          </p:nvGrpSpPr>
          <p:grpSpPr bwMode="auto">
            <a:xfrm>
              <a:off x="3680238" y="3259560"/>
              <a:ext cx="474987" cy="474987"/>
              <a:chOff x="3850" y="2136"/>
              <a:chExt cx="134" cy="134"/>
            </a:xfrm>
          </p:grpSpPr>
          <p:sp>
            <p:nvSpPr>
              <p:cNvPr id="42" name="AutoShape 25"/>
              <p:cNvSpPr>
                <a:spLocks noChangeAspect="1" noChangeArrowheads="1" noTextEdit="1"/>
              </p:cNvSpPr>
              <p:nvPr/>
            </p:nvSpPr>
            <p:spPr bwMode="auto">
              <a:xfrm>
                <a:off x="3850" y="2136"/>
                <a:ext cx="134"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43" name="Freeform 27"/>
              <p:cNvSpPr>
                <a:spLocks/>
              </p:cNvSpPr>
              <p:nvPr/>
            </p:nvSpPr>
            <p:spPr bwMode="auto">
              <a:xfrm>
                <a:off x="3847" y="2134"/>
                <a:ext cx="140" cy="138"/>
              </a:xfrm>
              <a:custGeom>
                <a:avLst/>
                <a:gdLst>
                  <a:gd name="T0" fmla="*/ 60 w 140"/>
                  <a:gd name="T1" fmla="*/ 138 h 138"/>
                  <a:gd name="T2" fmla="*/ 80 w 140"/>
                  <a:gd name="T3" fmla="*/ 138 h 138"/>
                  <a:gd name="T4" fmla="*/ 80 w 140"/>
                  <a:gd name="T5" fmla="*/ 79 h 138"/>
                  <a:gd name="T6" fmla="*/ 140 w 140"/>
                  <a:gd name="T7" fmla="*/ 79 h 138"/>
                  <a:gd name="T8" fmla="*/ 140 w 140"/>
                  <a:gd name="T9" fmla="*/ 59 h 138"/>
                  <a:gd name="T10" fmla="*/ 80 w 140"/>
                  <a:gd name="T11" fmla="*/ 59 h 138"/>
                  <a:gd name="T12" fmla="*/ 80 w 140"/>
                  <a:gd name="T13" fmla="*/ 0 h 138"/>
                  <a:gd name="T14" fmla="*/ 60 w 140"/>
                  <a:gd name="T15" fmla="*/ 0 h 138"/>
                  <a:gd name="T16" fmla="*/ 60 w 140"/>
                  <a:gd name="T17" fmla="*/ 59 h 138"/>
                  <a:gd name="T18" fmla="*/ 0 w 140"/>
                  <a:gd name="T19" fmla="*/ 59 h 138"/>
                  <a:gd name="T20" fmla="*/ 0 w 140"/>
                  <a:gd name="T21" fmla="*/ 79 h 138"/>
                  <a:gd name="T22" fmla="*/ 60 w 140"/>
                  <a:gd name="T23" fmla="*/ 79 h 138"/>
                  <a:gd name="T24" fmla="*/ 60 w 140"/>
                  <a:gd name="T25" fmla="*/ 138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138">
                    <a:moveTo>
                      <a:pt x="60" y="138"/>
                    </a:moveTo>
                    <a:lnTo>
                      <a:pt x="80" y="138"/>
                    </a:lnTo>
                    <a:lnTo>
                      <a:pt x="80" y="79"/>
                    </a:lnTo>
                    <a:lnTo>
                      <a:pt x="140" y="79"/>
                    </a:lnTo>
                    <a:lnTo>
                      <a:pt x="140" y="59"/>
                    </a:lnTo>
                    <a:lnTo>
                      <a:pt x="80" y="59"/>
                    </a:lnTo>
                    <a:lnTo>
                      <a:pt x="80" y="0"/>
                    </a:lnTo>
                    <a:lnTo>
                      <a:pt x="60" y="0"/>
                    </a:lnTo>
                    <a:lnTo>
                      <a:pt x="60" y="59"/>
                    </a:lnTo>
                    <a:lnTo>
                      <a:pt x="0" y="59"/>
                    </a:lnTo>
                    <a:lnTo>
                      <a:pt x="0" y="79"/>
                    </a:lnTo>
                    <a:lnTo>
                      <a:pt x="60" y="79"/>
                    </a:lnTo>
                    <a:lnTo>
                      <a:pt x="60" y="13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grpSp>
      </p:grpSp>
      <p:grpSp>
        <p:nvGrpSpPr>
          <p:cNvPr id="44" name="Group 43"/>
          <p:cNvGrpSpPr/>
          <p:nvPr/>
        </p:nvGrpSpPr>
        <p:grpSpPr>
          <a:xfrm>
            <a:off x="4214693" y="1707625"/>
            <a:ext cx="1036468" cy="1036468"/>
            <a:chOff x="3409613" y="1738090"/>
            <a:chExt cx="1016237" cy="1016237"/>
          </a:xfrm>
        </p:grpSpPr>
        <p:sp>
          <p:nvSpPr>
            <p:cNvPr id="45" name="Oval 44"/>
            <p:cNvSpPr/>
            <p:nvPr/>
          </p:nvSpPr>
          <p:spPr bwMode="auto">
            <a:xfrm>
              <a:off x="3409613" y="1738090"/>
              <a:ext cx="1016237" cy="1016237"/>
            </a:xfrm>
            <a:prstGeom prst="ellipse">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ea typeface="Segoe UI" pitchFamily="34" charset="0"/>
                <a:cs typeface="Segoe UI" pitchFamily="34" charset="0"/>
              </a:endParaRPr>
            </a:p>
          </p:txBody>
        </p:sp>
        <p:sp>
          <p:nvSpPr>
            <p:cNvPr id="46" name="Freeform 31"/>
            <p:cNvSpPr>
              <a:spLocks noEditPoints="1"/>
            </p:cNvSpPr>
            <p:nvPr/>
          </p:nvSpPr>
          <p:spPr bwMode="auto">
            <a:xfrm>
              <a:off x="3581404" y="1904275"/>
              <a:ext cx="452438" cy="444500"/>
            </a:xfrm>
            <a:custGeom>
              <a:avLst/>
              <a:gdLst>
                <a:gd name="T0" fmla="*/ 16 w 118"/>
                <a:gd name="T1" fmla="*/ 116 h 116"/>
                <a:gd name="T2" fmla="*/ 27 w 118"/>
                <a:gd name="T3" fmla="*/ 111 h 116"/>
                <a:gd name="T4" fmla="*/ 83 w 118"/>
                <a:gd name="T5" fmla="*/ 55 h 116"/>
                <a:gd name="T6" fmla="*/ 88 w 118"/>
                <a:gd name="T7" fmla="*/ 56 h 116"/>
                <a:gd name="T8" fmla="*/ 88 w 118"/>
                <a:gd name="T9" fmla="*/ 56 h 116"/>
                <a:gd name="T10" fmla="*/ 108 w 118"/>
                <a:gd name="T11" fmla="*/ 48 h 116"/>
                <a:gd name="T12" fmla="*/ 113 w 118"/>
                <a:gd name="T13" fmla="*/ 16 h 116"/>
                <a:gd name="T14" fmla="*/ 111 w 118"/>
                <a:gd name="T15" fmla="*/ 11 h 116"/>
                <a:gd name="T16" fmla="*/ 95 w 118"/>
                <a:gd name="T17" fmla="*/ 27 h 116"/>
                <a:gd name="T18" fmla="*/ 89 w 118"/>
                <a:gd name="T19" fmla="*/ 27 h 116"/>
                <a:gd name="T20" fmla="*/ 89 w 118"/>
                <a:gd name="T21" fmla="*/ 21 h 116"/>
                <a:gd name="T22" fmla="*/ 105 w 118"/>
                <a:gd name="T23" fmla="*/ 5 h 116"/>
                <a:gd name="T24" fmla="*/ 100 w 118"/>
                <a:gd name="T25" fmla="*/ 3 h 116"/>
                <a:gd name="T26" fmla="*/ 88 w 118"/>
                <a:gd name="T27" fmla="*/ 0 h 116"/>
                <a:gd name="T28" fmla="*/ 68 w 118"/>
                <a:gd name="T29" fmla="*/ 8 h 116"/>
                <a:gd name="T30" fmla="*/ 61 w 118"/>
                <a:gd name="T31" fmla="*/ 33 h 116"/>
                <a:gd name="T32" fmla="*/ 5 w 118"/>
                <a:gd name="T33" fmla="*/ 89 h 116"/>
                <a:gd name="T34" fmla="*/ 0 w 118"/>
                <a:gd name="T35" fmla="*/ 100 h 116"/>
                <a:gd name="T36" fmla="*/ 5 w 118"/>
                <a:gd name="T37" fmla="*/ 111 h 116"/>
                <a:gd name="T38" fmla="*/ 16 w 118"/>
                <a:gd name="T39" fmla="*/ 116 h 116"/>
                <a:gd name="T40" fmla="*/ 10 w 118"/>
                <a:gd name="T41" fmla="*/ 94 h 116"/>
                <a:gd name="T42" fmla="*/ 69 w 118"/>
                <a:gd name="T43" fmla="*/ 35 h 116"/>
                <a:gd name="T44" fmla="*/ 69 w 118"/>
                <a:gd name="T45" fmla="*/ 33 h 116"/>
                <a:gd name="T46" fmla="*/ 74 w 118"/>
                <a:gd name="T47" fmla="*/ 14 h 116"/>
                <a:gd name="T48" fmla="*/ 88 w 118"/>
                <a:gd name="T49" fmla="*/ 8 h 116"/>
                <a:gd name="T50" fmla="*/ 91 w 118"/>
                <a:gd name="T51" fmla="*/ 8 h 116"/>
                <a:gd name="T52" fmla="*/ 84 w 118"/>
                <a:gd name="T53" fmla="*/ 16 h 116"/>
                <a:gd name="T54" fmla="*/ 84 w 118"/>
                <a:gd name="T55" fmla="*/ 32 h 116"/>
                <a:gd name="T56" fmla="*/ 101 w 118"/>
                <a:gd name="T57" fmla="*/ 32 h 116"/>
                <a:gd name="T58" fmla="*/ 108 w 118"/>
                <a:gd name="T59" fmla="*/ 25 h 116"/>
                <a:gd name="T60" fmla="*/ 102 w 118"/>
                <a:gd name="T61" fmla="*/ 42 h 116"/>
                <a:gd name="T62" fmla="*/ 83 w 118"/>
                <a:gd name="T63" fmla="*/ 47 h 116"/>
                <a:gd name="T64" fmla="*/ 81 w 118"/>
                <a:gd name="T65" fmla="*/ 47 h 116"/>
                <a:gd name="T66" fmla="*/ 22 w 118"/>
                <a:gd name="T67" fmla="*/ 106 h 116"/>
                <a:gd name="T68" fmla="*/ 10 w 118"/>
                <a:gd name="T69" fmla="*/ 106 h 116"/>
                <a:gd name="T70" fmla="*/ 8 w 118"/>
                <a:gd name="T71" fmla="*/ 100 h 116"/>
                <a:gd name="T72" fmla="*/ 10 w 118"/>
                <a:gd name="T73" fmla="*/ 94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18" h="116">
                  <a:moveTo>
                    <a:pt x="16" y="116"/>
                  </a:moveTo>
                  <a:cubicBezTo>
                    <a:pt x="20" y="116"/>
                    <a:pt x="24" y="114"/>
                    <a:pt x="27" y="111"/>
                  </a:cubicBezTo>
                  <a:cubicBezTo>
                    <a:pt x="83" y="55"/>
                    <a:pt x="83" y="55"/>
                    <a:pt x="83" y="55"/>
                  </a:cubicBezTo>
                  <a:cubicBezTo>
                    <a:pt x="85" y="56"/>
                    <a:pt x="86" y="56"/>
                    <a:pt x="88" y="56"/>
                  </a:cubicBezTo>
                  <a:cubicBezTo>
                    <a:pt x="88" y="56"/>
                    <a:pt x="88" y="56"/>
                    <a:pt x="88" y="56"/>
                  </a:cubicBezTo>
                  <a:cubicBezTo>
                    <a:pt x="96" y="56"/>
                    <a:pt x="103" y="53"/>
                    <a:pt x="108" y="48"/>
                  </a:cubicBezTo>
                  <a:cubicBezTo>
                    <a:pt x="116" y="39"/>
                    <a:pt x="118" y="27"/>
                    <a:pt x="113" y="16"/>
                  </a:cubicBezTo>
                  <a:cubicBezTo>
                    <a:pt x="111" y="11"/>
                    <a:pt x="111" y="11"/>
                    <a:pt x="111" y="11"/>
                  </a:cubicBezTo>
                  <a:cubicBezTo>
                    <a:pt x="95" y="27"/>
                    <a:pt x="95" y="27"/>
                    <a:pt x="95" y="27"/>
                  </a:cubicBezTo>
                  <a:cubicBezTo>
                    <a:pt x="93" y="28"/>
                    <a:pt x="91" y="28"/>
                    <a:pt x="89" y="27"/>
                  </a:cubicBezTo>
                  <a:cubicBezTo>
                    <a:pt x="88" y="25"/>
                    <a:pt x="88" y="23"/>
                    <a:pt x="89" y="21"/>
                  </a:cubicBezTo>
                  <a:cubicBezTo>
                    <a:pt x="105" y="5"/>
                    <a:pt x="105" y="5"/>
                    <a:pt x="105" y="5"/>
                  </a:cubicBezTo>
                  <a:cubicBezTo>
                    <a:pt x="100" y="3"/>
                    <a:pt x="100" y="3"/>
                    <a:pt x="100" y="3"/>
                  </a:cubicBezTo>
                  <a:cubicBezTo>
                    <a:pt x="96" y="1"/>
                    <a:pt x="92" y="0"/>
                    <a:pt x="88" y="0"/>
                  </a:cubicBezTo>
                  <a:cubicBezTo>
                    <a:pt x="81" y="0"/>
                    <a:pt x="73" y="3"/>
                    <a:pt x="68" y="8"/>
                  </a:cubicBezTo>
                  <a:cubicBezTo>
                    <a:pt x="62" y="15"/>
                    <a:pt x="59" y="24"/>
                    <a:pt x="61" y="33"/>
                  </a:cubicBezTo>
                  <a:cubicBezTo>
                    <a:pt x="5" y="89"/>
                    <a:pt x="5" y="89"/>
                    <a:pt x="5" y="89"/>
                  </a:cubicBezTo>
                  <a:cubicBezTo>
                    <a:pt x="2" y="92"/>
                    <a:pt x="0" y="96"/>
                    <a:pt x="0" y="100"/>
                  </a:cubicBezTo>
                  <a:cubicBezTo>
                    <a:pt x="0" y="104"/>
                    <a:pt x="2" y="108"/>
                    <a:pt x="5" y="111"/>
                  </a:cubicBezTo>
                  <a:cubicBezTo>
                    <a:pt x="8" y="114"/>
                    <a:pt x="12" y="116"/>
                    <a:pt x="16" y="116"/>
                  </a:cubicBezTo>
                  <a:close/>
                  <a:moveTo>
                    <a:pt x="10" y="94"/>
                  </a:moveTo>
                  <a:cubicBezTo>
                    <a:pt x="69" y="35"/>
                    <a:pt x="69" y="35"/>
                    <a:pt x="69" y="35"/>
                  </a:cubicBezTo>
                  <a:cubicBezTo>
                    <a:pt x="69" y="33"/>
                    <a:pt x="69" y="33"/>
                    <a:pt x="69" y="33"/>
                  </a:cubicBezTo>
                  <a:cubicBezTo>
                    <a:pt x="67" y="26"/>
                    <a:pt x="69" y="19"/>
                    <a:pt x="74" y="14"/>
                  </a:cubicBezTo>
                  <a:cubicBezTo>
                    <a:pt x="78" y="10"/>
                    <a:pt x="83" y="8"/>
                    <a:pt x="88" y="8"/>
                  </a:cubicBezTo>
                  <a:cubicBezTo>
                    <a:pt x="89" y="8"/>
                    <a:pt x="90" y="8"/>
                    <a:pt x="91" y="8"/>
                  </a:cubicBezTo>
                  <a:cubicBezTo>
                    <a:pt x="84" y="16"/>
                    <a:pt x="84" y="16"/>
                    <a:pt x="84" y="16"/>
                  </a:cubicBezTo>
                  <a:cubicBezTo>
                    <a:pt x="79" y="20"/>
                    <a:pt x="79" y="28"/>
                    <a:pt x="84" y="32"/>
                  </a:cubicBezTo>
                  <a:cubicBezTo>
                    <a:pt x="88" y="37"/>
                    <a:pt x="96" y="37"/>
                    <a:pt x="101" y="32"/>
                  </a:cubicBezTo>
                  <a:cubicBezTo>
                    <a:pt x="108" y="25"/>
                    <a:pt x="108" y="25"/>
                    <a:pt x="108" y="25"/>
                  </a:cubicBezTo>
                  <a:cubicBezTo>
                    <a:pt x="109" y="31"/>
                    <a:pt x="107" y="38"/>
                    <a:pt x="102" y="42"/>
                  </a:cubicBezTo>
                  <a:cubicBezTo>
                    <a:pt x="97" y="47"/>
                    <a:pt x="90" y="49"/>
                    <a:pt x="83" y="47"/>
                  </a:cubicBezTo>
                  <a:cubicBezTo>
                    <a:pt x="81" y="47"/>
                    <a:pt x="81" y="47"/>
                    <a:pt x="81" y="47"/>
                  </a:cubicBezTo>
                  <a:cubicBezTo>
                    <a:pt x="22" y="106"/>
                    <a:pt x="22" y="106"/>
                    <a:pt x="22" y="106"/>
                  </a:cubicBezTo>
                  <a:cubicBezTo>
                    <a:pt x="19" y="109"/>
                    <a:pt x="13" y="109"/>
                    <a:pt x="10" y="106"/>
                  </a:cubicBezTo>
                  <a:cubicBezTo>
                    <a:pt x="9" y="104"/>
                    <a:pt x="8" y="102"/>
                    <a:pt x="8" y="100"/>
                  </a:cubicBezTo>
                  <a:cubicBezTo>
                    <a:pt x="8" y="98"/>
                    <a:pt x="9" y="96"/>
                    <a:pt x="10" y="94"/>
                  </a:cubicBezTo>
                  <a:close/>
                </a:path>
              </a:pathLst>
            </a:custGeom>
            <a:solidFill>
              <a:schemeClr val="tx1"/>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grpSp>
          <p:nvGrpSpPr>
            <p:cNvPr id="47" name="Group 34"/>
            <p:cNvGrpSpPr>
              <a:grpSpLocks noChangeAspect="1"/>
            </p:cNvGrpSpPr>
            <p:nvPr/>
          </p:nvGrpSpPr>
          <p:grpSpPr bwMode="auto">
            <a:xfrm>
              <a:off x="3843343" y="2120178"/>
              <a:ext cx="407988" cy="401638"/>
              <a:chOff x="2421" y="1372"/>
              <a:chExt cx="257" cy="253"/>
            </a:xfrm>
            <a:solidFill>
              <a:schemeClr val="tx1"/>
            </a:solidFill>
          </p:grpSpPr>
          <p:sp>
            <p:nvSpPr>
              <p:cNvPr id="48" name="Freeform 35"/>
              <p:cNvSpPr>
                <a:spLocks noEditPoints="1"/>
              </p:cNvSpPr>
              <p:nvPr/>
            </p:nvSpPr>
            <p:spPr bwMode="auto">
              <a:xfrm>
                <a:off x="2421" y="1372"/>
                <a:ext cx="257" cy="253"/>
              </a:xfrm>
              <a:custGeom>
                <a:avLst/>
                <a:gdLst>
                  <a:gd name="T0" fmla="*/ 37 w 106"/>
                  <a:gd name="T1" fmla="*/ 104 h 104"/>
                  <a:gd name="T2" fmla="*/ 26 w 106"/>
                  <a:gd name="T3" fmla="*/ 86 h 104"/>
                  <a:gd name="T4" fmla="*/ 0 w 106"/>
                  <a:gd name="T5" fmla="*/ 64 h 104"/>
                  <a:gd name="T6" fmla="*/ 9 w 106"/>
                  <a:gd name="T7" fmla="*/ 52 h 104"/>
                  <a:gd name="T8" fmla="*/ 0 w 106"/>
                  <a:gd name="T9" fmla="*/ 40 h 104"/>
                  <a:gd name="T10" fmla="*/ 26 w 106"/>
                  <a:gd name="T11" fmla="*/ 18 h 104"/>
                  <a:gd name="T12" fmla="*/ 37 w 106"/>
                  <a:gd name="T13" fmla="*/ 0 h 104"/>
                  <a:gd name="T14" fmla="*/ 69 w 106"/>
                  <a:gd name="T15" fmla="*/ 11 h 104"/>
                  <a:gd name="T16" fmla="*/ 90 w 106"/>
                  <a:gd name="T17" fmla="*/ 12 h 104"/>
                  <a:gd name="T18" fmla="*/ 96 w 106"/>
                  <a:gd name="T19" fmla="*/ 45 h 104"/>
                  <a:gd name="T20" fmla="*/ 96 w 106"/>
                  <a:gd name="T21" fmla="*/ 59 h 104"/>
                  <a:gd name="T22" fmla="*/ 90 w 106"/>
                  <a:gd name="T23" fmla="*/ 92 h 104"/>
                  <a:gd name="T24" fmla="*/ 69 w 106"/>
                  <a:gd name="T25" fmla="*/ 93 h 104"/>
                  <a:gd name="T26" fmla="*/ 45 w 106"/>
                  <a:gd name="T27" fmla="*/ 96 h 104"/>
                  <a:gd name="T28" fmla="*/ 61 w 106"/>
                  <a:gd name="T29" fmla="*/ 87 h 104"/>
                  <a:gd name="T30" fmla="*/ 77 w 106"/>
                  <a:gd name="T31" fmla="*/ 79 h 104"/>
                  <a:gd name="T32" fmla="*/ 87 w 106"/>
                  <a:gd name="T33" fmla="*/ 81 h 104"/>
                  <a:gd name="T34" fmla="*/ 87 w 106"/>
                  <a:gd name="T35" fmla="*/ 63 h 104"/>
                  <a:gd name="T36" fmla="*/ 89 w 106"/>
                  <a:gd name="T37" fmla="*/ 52 h 104"/>
                  <a:gd name="T38" fmla="*/ 87 w 106"/>
                  <a:gd name="T39" fmla="*/ 41 h 104"/>
                  <a:gd name="T40" fmla="*/ 87 w 106"/>
                  <a:gd name="T41" fmla="*/ 23 h 104"/>
                  <a:gd name="T42" fmla="*/ 77 w 106"/>
                  <a:gd name="T43" fmla="*/ 26 h 104"/>
                  <a:gd name="T44" fmla="*/ 61 w 106"/>
                  <a:gd name="T45" fmla="*/ 17 h 104"/>
                  <a:gd name="T46" fmla="*/ 45 w 106"/>
                  <a:gd name="T47" fmla="*/ 8 h 104"/>
                  <a:gd name="T48" fmla="*/ 42 w 106"/>
                  <a:gd name="T49" fmla="*/ 18 h 104"/>
                  <a:gd name="T50" fmla="*/ 27 w 106"/>
                  <a:gd name="T51" fmla="*/ 27 h 104"/>
                  <a:gd name="T52" fmla="*/ 11 w 106"/>
                  <a:gd name="T53" fmla="*/ 37 h 104"/>
                  <a:gd name="T54" fmla="*/ 18 w 106"/>
                  <a:gd name="T55" fmla="*/ 44 h 104"/>
                  <a:gd name="T56" fmla="*/ 18 w 106"/>
                  <a:gd name="T57" fmla="*/ 60 h 104"/>
                  <a:gd name="T58" fmla="*/ 11 w 106"/>
                  <a:gd name="T59" fmla="*/ 67 h 104"/>
                  <a:gd name="T60" fmla="*/ 27 w 106"/>
                  <a:gd name="T61" fmla="*/ 77 h 104"/>
                  <a:gd name="T62" fmla="*/ 42 w 106"/>
                  <a:gd name="T63" fmla="*/ 86 h 104"/>
                  <a:gd name="T64" fmla="*/ 45 w 106"/>
                  <a:gd name="T65" fmla="*/ 96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6" h="104">
                    <a:moveTo>
                      <a:pt x="69" y="104"/>
                    </a:moveTo>
                    <a:cubicBezTo>
                      <a:pt x="37" y="104"/>
                      <a:pt x="37" y="104"/>
                      <a:pt x="37" y="104"/>
                    </a:cubicBezTo>
                    <a:cubicBezTo>
                      <a:pt x="37" y="93"/>
                      <a:pt x="37" y="93"/>
                      <a:pt x="37" y="93"/>
                    </a:cubicBezTo>
                    <a:cubicBezTo>
                      <a:pt x="33" y="91"/>
                      <a:pt x="29" y="89"/>
                      <a:pt x="26" y="86"/>
                    </a:cubicBezTo>
                    <a:cubicBezTo>
                      <a:pt x="16" y="92"/>
                      <a:pt x="16" y="92"/>
                      <a:pt x="16" y="92"/>
                    </a:cubicBezTo>
                    <a:cubicBezTo>
                      <a:pt x="0" y="64"/>
                      <a:pt x="0" y="64"/>
                      <a:pt x="0" y="64"/>
                    </a:cubicBezTo>
                    <a:cubicBezTo>
                      <a:pt x="10" y="59"/>
                      <a:pt x="10" y="59"/>
                      <a:pt x="10" y="59"/>
                    </a:cubicBezTo>
                    <a:cubicBezTo>
                      <a:pt x="9" y="56"/>
                      <a:pt x="9" y="54"/>
                      <a:pt x="9" y="52"/>
                    </a:cubicBezTo>
                    <a:cubicBezTo>
                      <a:pt x="9" y="50"/>
                      <a:pt x="9" y="48"/>
                      <a:pt x="10" y="45"/>
                    </a:cubicBezTo>
                    <a:cubicBezTo>
                      <a:pt x="0" y="40"/>
                      <a:pt x="0" y="40"/>
                      <a:pt x="0" y="40"/>
                    </a:cubicBezTo>
                    <a:cubicBezTo>
                      <a:pt x="16" y="12"/>
                      <a:pt x="16" y="12"/>
                      <a:pt x="16" y="12"/>
                    </a:cubicBezTo>
                    <a:cubicBezTo>
                      <a:pt x="26" y="18"/>
                      <a:pt x="26" y="18"/>
                      <a:pt x="26" y="18"/>
                    </a:cubicBezTo>
                    <a:cubicBezTo>
                      <a:pt x="29" y="15"/>
                      <a:pt x="33" y="13"/>
                      <a:pt x="37" y="11"/>
                    </a:cubicBezTo>
                    <a:cubicBezTo>
                      <a:pt x="37" y="0"/>
                      <a:pt x="37" y="0"/>
                      <a:pt x="37" y="0"/>
                    </a:cubicBezTo>
                    <a:cubicBezTo>
                      <a:pt x="69" y="0"/>
                      <a:pt x="69" y="0"/>
                      <a:pt x="69" y="0"/>
                    </a:cubicBezTo>
                    <a:cubicBezTo>
                      <a:pt x="69" y="11"/>
                      <a:pt x="69" y="11"/>
                      <a:pt x="69" y="11"/>
                    </a:cubicBezTo>
                    <a:cubicBezTo>
                      <a:pt x="73" y="13"/>
                      <a:pt x="77" y="15"/>
                      <a:pt x="80" y="18"/>
                    </a:cubicBezTo>
                    <a:cubicBezTo>
                      <a:pt x="90" y="12"/>
                      <a:pt x="90" y="12"/>
                      <a:pt x="90" y="12"/>
                    </a:cubicBezTo>
                    <a:cubicBezTo>
                      <a:pt x="106" y="40"/>
                      <a:pt x="106" y="40"/>
                      <a:pt x="106" y="40"/>
                    </a:cubicBezTo>
                    <a:cubicBezTo>
                      <a:pt x="96" y="45"/>
                      <a:pt x="96" y="45"/>
                      <a:pt x="96" y="45"/>
                    </a:cubicBezTo>
                    <a:cubicBezTo>
                      <a:pt x="97" y="48"/>
                      <a:pt x="97" y="50"/>
                      <a:pt x="97" y="52"/>
                    </a:cubicBezTo>
                    <a:cubicBezTo>
                      <a:pt x="97" y="54"/>
                      <a:pt x="97" y="56"/>
                      <a:pt x="96" y="59"/>
                    </a:cubicBezTo>
                    <a:cubicBezTo>
                      <a:pt x="106" y="64"/>
                      <a:pt x="106" y="64"/>
                      <a:pt x="106" y="64"/>
                    </a:cubicBezTo>
                    <a:cubicBezTo>
                      <a:pt x="90" y="92"/>
                      <a:pt x="90" y="92"/>
                      <a:pt x="90" y="92"/>
                    </a:cubicBezTo>
                    <a:cubicBezTo>
                      <a:pt x="80" y="86"/>
                      <a:pt x="80" y="86"/>
                      <a:pt x="80" y="86"/>
                    </a:cubicBezTo>
                    <a:cubicBezTo>
                      <a:pt x="77" y="89"/>
                      <a:pt x="73" y="91"/>
                      <a:pt x="69" y="93"/>
                    </a:cubicBezTo>
                    <a:lnTo>
                      <a:pt x="69" y="104"/>
                    </a:lnTo>
                    <a:close/>
                    <a:moveTo>
                      <a:pt x="45" y="96"/>
                    </a:moveTo>
                    <a:cubicBezTo>
                      <a:pt x="61" y="96"/>
                      <a:pt x="61" y="96"/>
                      <a:pt x="61" y="96"/>
                    </a:cubicBezTo>
                    <a:cubicBezTo>
                      <a:pt x="61" y="87"/>
                      <a:pt x="61" y="87"/>
                      <a:pt x="61" y="87"/>
                    </a:cubicBezTo>
                    <a:cubicBezTo>
                      <a:pt x="64" y="86"/>
                      <a:pt x="64" y="86"/>
                      <a:pt x="64" y="86"/>
                    </a:cubicBezTo>
                    <a:cubicBezTo>
                      <a:pt x="69" y="85"/>
                      <a:pt x="73" y="82"/>
                      <a:pt x="77" y="79"/>
                    </a:cubicBezTo>
                    <a:cubicBezTo>
                      <a:pt x="79" y="77"/>
                      <a:pt x="79" y="77"/>
                      <a:pt x="79" y="77"/>
                    </a:cubicBezTo>
                    <a:cubicBezTo>
                      <a:pt x="87" y="81"/>
                      <a:pt x="87" y="81"/>
                      <a:pt x="87" y="81"/>
                    </a:cubicBezTo>
                    <a:cubicBezTo>
                      <a:pt x="95" y="67"/>
                      <a:pt x="95" y="67"/>
                      <a:pt x="95" y="67"/>
                    </a:cubicBezTo>
                    <a:cubicBezTo>
                      <a:pt x="87" y="63"/>
                      <a:pt x="87" y="63"/>
                      <a:pt x="87" y="63"/>
                    </a:cubicBezTo>
                    <a:cubicBezTo>
                      <a:pt x="88" y="60"/>
                      <a:pt x="88" y="60"/>
                      <a:pt x="88" y="60"/>
                    </a:cubicBezTo>
                    <a:cubicBezTo>
                      <a:pt x="89" y="57"/>
                      <a:pt x="89" y="55"/>
                      <a:pt x="89" y="52"/>
                    </a:cubicBezTo>
                    <a:cubicBezTo>
                      <a:pt x="89" y="49"/>
                      <a:pt x="89" y="47"/>
                      <a:pt x="88" y="44"/>
                    </a:cubicBezTo>
                    <a:cubicBezTo>
                      <a:pt x="87" y="41"/>
                      <a:pt x="87" y="41"/>
                      <a:pt x="87" y="41"/>
                    </a:cubicBezTo>
                    <a:cubicBezTo>
                      <a:pt x="95" y="37"/>
                      <a:pt x="95" y="37"/>
                      <a:pt x="95" y="37"/>
                    </a:cubicBezTo>
                    <a:cubicBezTo>
                      <a:pt x="87" y="23"/>
                      <a:pt x="87" y="23"/>
                      <a:pt x="87" y="23"/>
                    </a:cubicBezTo>
                    <a:cubicBezTo>
                      <a:pt x="79" y="27"/>
                      <a:pt x="79" y="27"/>
                      <a:pt x="79" y="27"/>
                    </a:cubicBezTo>
                    <a:cubicBezTo>
                      <a:pt x="77" y="26"/>
                      <a:pt x="77" y="26"/>
                      <a:pt x="77" y="26"/>
                    </a:cubicBezTo>
                    <a:cubicBezTo>
                      <a:pt x="73" y="22"/>
                      <a:pt x="69" y="19"/>
                      <a:pt x="64" y="18"/>
                    </a:cubicBezTo>
                    <a:cubicBezTo>
                      <a:pt x="61" y="17"/>
                      <a:pt x="61" y="17"/>
                      <a:pt x="61" y="17"/>
                    </a:cubicBezTo>
                    <a:cubicBezTo>
                      <a:pt x="61" y="8"/>
                      <a:pt x="61" y="8"/>
                      <a:pt x="61" y="8"/>
                    </a:cubicBezTo>
                    <a:cubicBezTo>
                      <a:pt x="45" y="8"/>
                      <a:pt x="45" y="8"/>
                      <a:pt x="45" y="8"/>
                    </a:cubicBezTo>
                    <a:cubicBezTo>
                      <a:pt x="45" y="17"/>
                      <a:pt x="45" y="17"/>
                      <a:pt x="45" y="17"/>
                    </a:cubicBezTo>
                    <a:cubicBezTo>
                      <a:pt x="42" y="18"/>
                      <a:pt x="42" y="18"/>
                      <a:pt x="42" y="18"/>
                    </a:cubicBezTo>
                    <a:cubicBezTo>
                      <a:pt x="37" y="19"/>
                      <a:pt x="33" y="22"/>
                      <a:pt x="29" y="26"/>
                    </a:cubicBezTo>
                    <a:cubicBezTo>
                      <a:pt x="27" y="27"/>
                      <a:pt x="27" y="27"/>
                      <a:pt x="27" y="27"/>
                    </a:cubicBezTo>
                    <a:cubicBezTo>
                      <a:pt x="19" y="23"/>
                      <a:pt x="19" y="23"/>
                      <a:pt x="19" y="23"/>
                    </a:cubicBezTo>
                    <a:cubicBezTo>
                      <a:pt x="11" y="37"/>
                      <a:pt x="11" y="37"/>
                      <a:pt x="11" y="37"/>
                    </a:cubicBezTo>
                    <a:cubicBezTo>
                      <a:pt x="19" y="41"/>
                      <a:pt x="19" y="41"/>
                      <a:pt x="19" y="41"/>
                    </a:cubicBezTo>
                    <a:cubicBezTo>
                      <a:pt x="18" y="44"/>
                      <a:pt x="18" y="44"/>
                      <a:pt x="18" y="44"/>
                    </a:cubicBezTo>
                    <a:cubicBezTo>
                      <a:pt x="17" y="47"/>
                      <a:pt x="17" y="49"/>
                      <a:pt x="17" y="52"/>
                    </a:cubicBezTo>
                    <a:cubicBezTo>
                      <a:pt x="17" y="55"/>
                      <a:pt x="17" y="57"/>
                      <a:pt x="18" y="60"/>
                    </a:cubicBezTo>
                    <a:cubicBezTo>
                      <a:pt x="19" y="63"/>
                      <a:pt x="19" y="63"/>
                      <a:pt x="19" y="63"/>
                    </a:cubicBezTo>
                    <a:cubicBezTo>
                      <a:pt x="11" y="67"/>
                      <a:pt x="11" y="67"/>
                      <a:pt x="11" y="67"/>
                    </a:cubicBezTo>
                    <a:cubicBezTo>
                      <a:pt x="19" y="81"/>
                      <a:pt x="19" y="81"/>
                      <a:pt x="19" y="81"/>
                    </a:cubicBezTo>
                    <a:cubicBezTo>
                      <a:pt x="27" y="77"/>
                      <a:pt x="27" y="77"/>
                      <a:pt x="27" y="77"/>
                    </a:cubicBezTo>
                    <a:cubicBezTo>
                      <a:pt x="29" y="79"/>
                      <a:pt x="29" y="79"/>
                      <a:pt x="29" y="79"/>
                    </a:cubicBezTo>
                    <a:cubicBezTo>
                      <a:pt x="33" y="82"/>
                      <a:pt x="37" y="85"/>
                      <a:pt x="42" y="86"/>
                    </a:cubicBezTo>
                    <a:cubicBezTo>
                      <a:pt x="45" y="87"/>
                      <a:pt x="45" y="87"/>
                      <a:pt x="45" y="87"/>
                    </a:cubicBezTo>
                    <a:lnTo>
                      <a:pt x="45" y="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49" name="Freeform 36"/>
              <p:cNvSpPr>
                <a:spLocks noEditPoints="1"/>
              </p:cNvSpPr>
              <p:nvPr/>
            </p:nvSpPr>
            <p:spPr bwMode="auto">
              <a:xfrm>
                <a:off x="2482" y="1431"/>
                <a:ext cx="136" cy="136"/>
              </a:xfrm>
              <a:custGeom>
                <a:avLst/>
                <a:gdLst>
                  <a:gd name="T0" fmla="*/ 28 w 56"/>
                  <a:gd name="T1" fmla="*/ 56 h 56"/>
                  <a:gd name="T2" fmla="*/ 0 w 56"/>
                  <a:gd name="T3" fmla="*/ 28 h 56"/>
                  <a:gd name="T4" fmla="*/ 28 w 56"/>
                  <a:gd name="T5" fmla="*/ 0 h 56"/>
                  <a:gd name="T6" fmla="*/ 56 w 56"/>
                  <a:gd name="T7" fmla="*/ 28 h 56"/>
                  <a:gd name="T8" fmla="*/ 28 w 56"/>
                  <a:gd name="T9" fmla="*/ 56 h 56"/>
                  <a:gd name="T10" fmla="*/ 28 w 56"/>
                  <a:gd name="T11" fmla="*/ 8 h 56"/>
                  <a:gd name="T12" fmla="*/ 8 w 56"/>
                  <a:gd name="T13" fmla="*/ 28 h 56"/>
                  <a:gd name="T14" fmla="*/ 28 w 56"/>
                  <a:gd name="T15" fmla="*/ 48 h 56"/>
                  <a:gd name="T16" fmla="*/ 48 w 56"/>
                  <a:gd name="T17" fmla="*/ 28 h 56"/>
                  <a:gd name="T18" fmla="*/ 28 w 56"/>
                  <a:gd name="T19" fmla="*/ 8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56">
                    <a:moveTo>
                      <a:pt x="28" y="56"/>
                    </a:moveTo>
                    <a:cubicBezTo>
                      <a:pt x="13" y="56"/>
                      <a:pt x="0" y="43"/>
                      <a:pt x="0" y="28"/>
                    </a:cubicBezTo>
                    <a:cubicBezTo>
                      <a:pt x="0" y="13"/>
                      <a:pt x="13" y="0"/>
                      <a:pt x="28" y="0"/>
                    </a:cubicBezTo>
                    <a:cubicBezTo>
                      <a:pt x="43" y="0"/>
                      <a:pt x="56" y="13"/>
                      <a:pt x="56" y="28"/>
                    </a:cubicBezTo>
                    <a:cubicBezTo>
                      <a:pt x="56" y="43"/>
                      <a:pt x="43" y="56"/>
                      <a:pt x="28" y="56"/>
                    </a:cubicBezTo>
                    <a:close/>
                    <a:moveTo>
                      <a:pt x="28" y="8"/>
                    </a:moveTo>
                    <a:cubicBezTo>
                      <a:pt x="17" y="8"/>
                      <a:pt x="8" y="17"/>
                      <a:pt x="8" y="28"/>
                    </a:cubicBezTo>
                    <a:cubicBezTo>
                      <a:pt x="8" y="39"/>
                      <a:pt x="17" y="48"/>
                      <a:pt x="28" y="48"/>
                    </a:cubicBezTo>
                    <a:cubicBezTo>
                      <a:pt x="39" y="48"/>
                      <a:pt x="48" y="39"/>
                      <a:pt x="48" y="28"/>
                    </a:cubicBezTo>
                    <a:cubicBezTo>
                      <a:pt x="48" y="17"/>
                      <a:pt x="39" y="8"/>
                      <a:pt x="28"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grpSp>
      </p:grpSp>
      <p:grpSp>
        <p:nvGrpSpPr>
          <p:cNvPr id="50" name="Group 49"/>
          <p:cNvGrpSpPr/>
          <p:nvPr/>
        </p:nvGrpSpPr>
        <p:grpSpPr>
          <a:xfrm>
            <a:off x="4214693" y="5534863"/>
            <a:ext cx="1036468" cy="1036468"/>
            <a:chOff x="3409613" y="5490625"/>
            <a:chExt cx="1016237" cy="1016237"/>
          </a:xfrm>
        </p:grpSpPr>
        <p:sp>
          <p:nvSpPr>
            <p:cNvPr id="51" name="Oval 50"/>
            <p:cNvSpPr/>
            <p:nvPr/>
          </p:nvSpPr>
          <p:spPr bwMode="auto">
            <a:xfrm>
              <a:off x="3409613" y="5490625"/>
              <a:ext cx="1016237" cy="1016237"/>
            </a:xfrm>
            <a:prstGeom prst="ellipse">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52" name="Group 39"/>
            <p:cNvGrpSpPr>
              <a:grpSpLocks noChangeAspect="1"/>
            </p:cNvGrpSpPr>
            <p:nvPr/>
          </p:nvGrpSpPr>
          <p:grpSpPr bwMode="auto">
            <a:xfrm>
              <a:off x="3701831" y="5797924"/>
              <a:ext cx="431800" cy="401638"/>
              <a:chOff x="3781" y="2076"/>
              <a:chExt cx="272" cy="253"/>
            </a:xfrm>
            <a:solidFill>
              <a:schemeClr val="tx1"/>
            </a:solidFill>
          </p:grpSpPr>
          <p:sp>
            <p:nvSpPr>
              <p:cNvPr id="53" name="Freeform 40"/>
              <p:cNvSpPr>
                <a:spLocks/>
              </p:cNvSpPr>
              <p:nvPr/>
            </p:nvSpPr>
            <p:spPr bwMode="auto">
              <a:xfrm>
                <a:off x="3781" y="2096"/>
                <a:ext cx="272" cy="233"/>
              </a:xfrm>
              <a:custGeom>
                <a:avLst/>
                <a:gdLst>
                  <a:gd name="T0" fmla="*/ 272 w 272"/>
                  <a:gd name="T1" fmla="*/ 19 h 233"/>
                  <a:gd name="T2" fmla="*/ 272 w 272"/>
                  <a:gd name="T3" fmla="*/ 10 h 233"/>
                  <a:gd name="T4" fmla="*/ 272 w 272"/>
                  <a:gd name="T5" fmla="*/ 0 h 233"/>
                  <a:gd name="T6" fmla="*/ 117 w 272"/>
                  <a:gd name="T7" fmla="*/ 0 h 233"/>
                  <a:gd name="T8" fmla="*/ 117 w 272"/>
                  <a:gd name="T9" fmla="*/ 19 h 233"/>
                  <a:gd name="T10" fmla="*/ 252 w 272"/>
                  <a:gd name="T11" fmla="*/ 19 h 233"/>
                  <a:gd name="T12" fmla="*/ 252 w 272"/>
                  <a:gd name="T13" fmla="*/ 58 h 233"/>
                  <a:gd name="T14" fmla="*/ 117 w 272"/>
                  <a:gd name="T15" fmla="*/ 58 h 233"/>
                  <a:gd name="T16" fmla="*/ 117 w 272"/>
                  <a:gd name="T17" fmla="*/ 78 h 233"/>
                  <a:gd name="T18" fmla="*/ 252 w 272"/>
                  <a:gd name="T19" fmla="*/ 78 h 233"/>
                  <a:gd name="T20" fmla="*/ 252 w 272"/>
                  <a:gd name="T21" fmla="*/ 214 h 233"/>
                  <a:gd name="T22" fmla="*/ 20 w 272"/>
                  <a:gd name="T23" fmla="*/ 214 h 233"/>
                  <a:gd name="T24" fmla="*/ 20 w 272"/>
                  <a:gd name="T25" fmla="*/ 78 h 233"/>
                  <a:gd name="T26" fmla="*/ 59 w 272"/>
                  <a:gd name="T27" fmla="*/ 78 h 233"/>
                  <a:gd name="T28" fmla="*/ 59 w 272"/>
                  <a:gd name="T29" fmla="*/ 58 h 233"/>
                  <a:gd name="T30" fmla="*/ 20 w 272"/>
                  <a:gd name="T31" fmla="*/ 58 h 233"/>
                  <a:gd name="T32" fmla="*/ 20 w 272"/>
                  <a:gd name="T33" fmla="*/ 19 h 233"/>
                  <a:gd name="T34" fmla="*/ 59 w 272"/>
                  <a:gd name="T35" fmla="*/ 19 h 233"/>
                  <a:gd name="T36" fmla="*/ 59 w 272"/>
                  <a:gd name="T37" fmla="*/ 0 h 233"/>
                  <a:gd name="T38" fmla="*/ 0 w 272"/>
                  <a:gd name="T39" fmla="*/ 0 h 233"/>
                  <a:gd name="T40" fmla="*/ 0 w 272"/>
                  <a:gd name="T41" fmla="*/ 10 h 233"/>
                  <a:gd name="T42" fmla="*/ 0 w 272"/>
                  <a:gd name="T43" fmla="*/ 19 h 233"/>
                  <a:gd name="T44" fmla="*/ 0 w 272"/>
                  <a:gd name="T45" fmla="*/ 214 h 233"/>
                  <a:gd name="T46" fmla="*/ 0 w 272"/>
                  <a:gd name="T47" fmla="*/ 224 h 233"/>
                  <a:gd name="T48" fmla="*/ 0 w 272"/>
                  <a:gd name="T49" fmla="*/ 233 h 233"/>
                  <a:gd name="T50" fmla="*/ 252 w 272"/>
                  <a:gd name="T51" fmla="*/ 233 h 233"/>
                  <a:gd name="T52" fmla="*/ 262 w 272"/>
                  <a:gd name="T53" fmla="*/ 233 h 233"/>
                  <a:gd name="T54" fmla="*/ 272 w 272"/>
                  <a:gd name="T55" fmla="*/ 233 h 233"/>
                  <a:gd name="T56" fmla="*/ 272 w 272"/>
                  <a:gd name="T57" fmla="*/ 19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2" h="233">
                    <a:moveTo>
                      <a:pt x="272" y="19"/>
                    </a:moveTo>
                    <a:lnTo>
                      <a:pt x="272" y="10"/>
                    </a:lnTo>
                    <a:lnTo>
                      <a:pt x="272" y="0"/>
                    </a:lnTo>
                    <a:lnTo>
                      <a:pt x="117" y="0"/>
                    </a:lnTo>
                    <a:lnTo>
                      <a:pt x="117" y="19"/>
                    </a:lnTo>
                    <a:lnTo>
                      <a:pt x="252" y="19"/>
                    </a:lnTo>
                    <a:lnTo>
                      <a:pt x="252" y="58"/>
                    </a:lnTo>
                    <a:lnTo>
                      <a:pt x="117" y="58"/>
                    </a:lnTo>
                    <a:lnTo>
                      <a:pt x="117" y="78"/>
                    </a:lnTo>
                    <a:lnTo>
                      <a:pt x="252" y="78"/>
                    </a:lnTo>
                    <a:lnTo>
                      <a:pt x="252" y="214"/>
                    </a:lnTo>
                    <a:lnTo>
                      <a:pt x="20" y="214"/>
                    </a:lnTo>
                    <a:lnTo>
                      <a:pt x="20" y="78"/>
                    </a:lnTo>
                    <a:lnTo>
                      <a:pt x="59" y="78"/>
                    </a:lnTo>
                    <a:lnTo>
                      <a:pt x="59" y="58"/>
                    </a:lnTo>
                    <a:lnTo>
                      <a:pt x="20" y="58"/>
                    </a:lnTo>
                    <a:lnTo>
                      <a:pt x="20" y="19"/>
                    </a:lnTo>
                    <a:lnTo>
                      <a:pt x="59" y="19"/>
                    </a:lnTo>
                    <a:lnTo>
                      <a:pt x="59" y="0"/>
                    </a:lnTo>
                    <a:lnTo>
                      <a:pt x="0" y="0"/>
                    </a:lnTo>
                    <a:lnTo>
                      <a:pt x="0" y="10"/>
                    </a:lnTo>
                    <a:lnTo>
                      <a:pt x="0" y="19"/>
                    </a:lnTo>
                    <a:lnTo>
                      <a:pt x="0" y="214"/>
                    </a:lnTo>
                    <a:lnTo>
                      <a:pt x="0" y="224"/>
                    </a:lnTo>
                    <a:lnTo>
                      <a:pt x="0" y="233"/>
                    </a:lnTo>
                    <a:lnTo>
                      <a:pt x="252" y="233"/>
                    </a:lnTo>
                    <a:lnTo>
                      <a:pt x="262" y="233"/>
                    </a:lnTo>
                    <a:lnTo>
                      <a:pt x="272" y="233"/>
                    </a:lnTo>
                    <a:lnTo>
                      <a:pt x="272"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54" name="Oval 41"/>
              <p:cNvSpPr>
                <a:spLocks noChangeArrowheads="1"/>
              </p:cNvSpPr>
              <p:nvPr/>
            </p:nvSpPr>
            <p:spPr bwMode="auto">
              <a:xfrm>
                <a:off x="3994" y="2125"/>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55" name="Oval 42"/>
              <p:cNvSpPr>
                <a:spLocks noChangeArrowheads="1"/>
              </p:cNvSpPr>
              <p:nvPr/>
            </p:nvSpPr>
            <p:spPr bwMode="auto">
              <a:xfrm>
                <a:off x="3965" y="2125"/>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56" name="Oval 43"/>
              <p:cNvSpPr>
                <a:spLocks noChangeArrowheads="1"/>
              </p:cNvSpPr>
              <p:nvPr/>
            </p:nvSpPr>
            <p:spPr bwMode="auto">
              <a:xfrm>
                <a:off x="3936" y="2125"/>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57" name="Freeform 44"/>
              <p:cNvSpPr>
                <a:spLocks/>
              </p:cNvSpPr>
              <p:nvPr/>
            </p:nvSpPr>
            <p:spPr bwMode="auto">
              <a:xfrm>
                <a:off x="3823" y="2076"/>
                <a:ext cx="92" cy="210"/>
              </a:xfrm>
              <a:custGeom>
                <a:avLst/>
                <a:gdLst>
                  <a:gd name="T0" fmla="*/ 36 w 92"/>
                  <a:gd name="T1" fmla="*/ 0 h 210"/>
                  <a:gd name="T2" fmla="*/ 36 w 92"/>
                  <a:gd name="T3" fmla="*/ 171 h 210"/>
                  <a:gd name="T4" fmla="*/ 14 w 92"/>
                  <a:gd name="T5" fmla="*/ 149 h 210"/>
                  <a:gd name="T6" fmla="*/ 0 w 92"/>
                  <a:gd name="T7" fmla="*/ 163 h 210"/>
                  <a:gd name="T8" fmla="*/ 46 w 92"/>
                  <a:gd name="T9" fmla="*/ 210 h 210"/>
                  <a:gd name="T10" fmla="*/ 92 w 92"/>
                  <a:gd name="T11" fmla="*/ 163 h 210"/>
                  <a:gd name="T12" fmla="*/ 77 w 92"/>
                  <a:gd name="T13" fmla="*/ 149 h 210"/>
                  <a:gd name="T14" fmla="*/ 55 w 92"/>
                  <a:gd name="T15" fmla="*/ 171 h 210"/>
                  <a:gd name="T16" fmla="*/ 55 w 92"/>
                  <a:gd name="T17" fmla="*/ 0 h 210"/>
                  <a:gd name="T18" fmla="*/ 36 w 92"/>
                  <a:gd name="T19"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2" h="210">
                    <a:moveTo>
                      <a:pt x="36" y="0"/>
                    </a:moveTo>
                    <a:lnTo>
                      <a:pt x="36" y="171"/>
                    </a:lnTo>
                    <a:lnTo>
                      <a:pt x="14" y="149"/>
                    </a:lnTo>
                    <a:lnTo>
                      <a:pt x="0" y="163"/>
                    </a:lnTo>
                    <a:lnTo>
                      <a:pt x="46" y="210"/>
                    </a:lnTo>
                    <a:lnTo>
                      <a:pt x="92" y="163"/>
                    </a:lnTo>
                    <a:lnTo>
                      <a:pt x="77" y="149"/>
                    </a:lnTo>
                    <a:lnTo>
                      <a:pt x="55" y="171"/>
                    </a:lnTo>
                    <a:lnTo>
                      <a:pt x="55" y="0"/>
                    </a:lnTo>
                    <a:lnTo>
                      <a:pt x="3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grpSp>
      </p:grpSp>
    </p:spTree>
    <p:extLst>
      <p:ext uri="{BB962C8B-B14F-4D97-AF65-F5344CB8AC3E}">
        <p14:creationId xmlns:p14="http://schemas.microsoft.com/office/powerpoint/2010/main" val="11166183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53" presetClass="entr" presetSubtype="16" fill="hold" nodeType="withEffect">
                                  <p:stCondLst>
                                    <p:cond delay="750"/>
                                  </p:stCondLst>
                                  <p:childTnLst>
                                    <p:set>
                                      <p:cBhvr>
                                        <p:cTn id="9" dur="1" fill="hold">
                                          <p:stCondLst>
                                            <p:cond delay="0"/>
                                          </p:stCondLst>
                                        </p:cTn>
                                        <p:tgtEl>
                                          <p:spTgt spid="18"/>
                                        </p:tgtEl>
                                        <p:attrNameLst>
                                          <p:attrName>style.visibility</p:attrName>
                                        </p:attrNameLst>
                                      </p:cBhvr>
                                      <p:to>
                                        <p:strVal val="visible"/>
                                      </p:to>
                                    </p:set>
                                    <p:anim calcmode="lin" valueType="num">
                                      <p:cBhvr>
                                        <p:cTn id="10" dur="500" fill="hold"/>
                                        <p:tgtEl>
                                          <p:spTgt spid="18"/>
                                        </p:tgtEl>
                                        <p:attrNameLst>
                                          <p:attrName>ppt_w</p:attrName>
                                        </p:attrNameLst>
                                      </p:cBhvr>
                                      <p:tavLst>
                                        <p:tav tm="0">
                                          <p:val>
                                            <p:fltVal val="0"/>
                                          </p:val>
                                        </p:tav>
                                        <p:tav tm="100000">
                                          <p:val>
                                            <p:strVal val="#ppt_w"/>
                                          </p:val>
                                        </p:tav>
                                      </p:tavLst>
                                    </p:anim>
                                    <p:anim calcmode="lin" valueType="num">
                                      <p:cBhvr>
                                        <p:cTn id="11" dur="500" fill="hold"/>
                                        <p:tgtEl>
                                          <p:spTgt spid="18"/>
                                        </p:tgtEl>
                                        <p:attrNameLst>
                                          <p:attrName>ppt_h</p:attrName>
                                        </p:attrNameLst>
                                      </p:cBhvr>
                                      <p:tavLst>
                                        <p:tav tm="0">
                                          <p:val>
                                            <p:fltVal val="0"/>
                                          </p:val>
                                        </p:tav>
                                        <p:tav tm="100000">
                                          <p:val>
                                            <p:strVal val="#ppt_h"/>
                                          </p:val>
                                        </p:tav>
                                      </p:tavLst>
                                    </p:anim>
                                    <p:animEffect transition="in" filter="fade">
                                      <p:cBhvr>
                                        <p:cTn id="12" dur="500"/>
                                        <p:tgtEl>
                                          <p:spTgt spid="18"/>
                                        </p:tgtEl>
                                      </p:cBhvr>
                                    </p:animEffect>
                                  </p:childTnLst>
                                </p:cTn>
                              </p:par>
                              <p:par>
                                <p:cTn id="13" presetID="10" presetClass="entr" presetSubtype="0" fill="hold" grpId="0" nodeType="withEffect">
                                  <p:stCondLst>
                                    <p:cond delay="100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par>
                                <p:cTn id="16" presetID="53" presetClass="entr" presetSubtype="16" fill="hold" nodeType="withEffect">
                                  <p:stCondLst>
                                    <p:cond delay="1000"/>
                                  </p:stCondLst>
                                  <p:childTnLst>
                                    <p:set>
                                      <p:cBhvr>
                                        <p:cTn id="17" dur="1" fill="hold">
                                          <p:stCondLst>
                                            <p:cond delay="0"/>
                                          </p:stCondLst>
                                        </p:cTn>
                                        <p:tgtEl>
                                          <p:spTgt spid="44"/>
                                        </p:tgtEl>
                                        <p:attrNameLst>
                                          <p:attrName>style.visibility</p:attrName>
                                        </p:attrNameLst>
                                      </p:cBhvr>
                                      <p:to>
                                        <p:strVal val="visible"/>
                                      </p:to>
                                    </p:set>
                                    <p:anim calcmode="lin" valueType="num">
                                      <p:cBhvr>
                                        <p:cTn id="18" dur="500" fill="hold"/>
                                        <p:tgtEl>
                                          <p:spTgt spid="44"/>
                                        </p:tgtEl>
                                        <p:attrNameLst>
                                          <p:attrName>ppt_w</p:attrName>
                                        </p:attrNameLst>
                                      </p:cBhvr>
                                      <p:tavLst>
                                        <p:tav tm="0">
                                          <p:val>
                                            <p:fltVal val="0"/>
                                          </p:val>
                                        </p:tav>
                                        <p:tav tm="100000">
                                          <p:val>
                                            <p:strVal val="#ppt_w"/>
                                          </p:val>
                                        </p:tav>
                                      </p:tavLst>
                                    </p:anim>
                                    <p:anim calcmode="lin" valueType="num">
                                      <p:cBhvr>
                                        <p:cTn id="19" dur="500" fill="hold"/>
                                        <p:tgtEl>
                                          <p:spTgt spid="44"/>
                                        </p:tgtEl>
                                        <p:attrNameLst>
                                          <p:attrName>ppt_h</p:attrName>
                                        </p:attrNameLst>
                                      </p:cBhvr>
                                      <p:tavLst>
                                        <p:tav tm="0">
                                          <p:val>
                                            <p:fltVal val="0"/>
                                          </p:val>
                                        </p:tav>
                                        <p:tav tm="100000">
                                          <p:val>
                                            <p:strVal val="#ppt_h"/>
                                          </p:val>
                                        </p:tav>
                                      </p:tavLst>
                                    </p:anim>
                                    <p:animEffect transition="in" filter="fade">
                                      <p:cBhvr>
                                        <p:cTn id="20" dur="500"/>
                                        <p:tgtEl>
                                          <p:spTgt spid="44"/>
                                        </p:tgtEl>
                                      </p:cBhvr>
                                    </p:animEffect>
                                  </p:childTnLst>
                                </p:cTn>
                              </p:par>
                              <p:par>
                                <p:cTn id="21" presetID="10" presetClass="entr" presetSubtype="0" fill="hold" grpId="0" nodeType="withEffect">
                                  <p:stCondLst>
                                    <p:cond delay="125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childTnLst>
                                </p:cTn>
                              </p:par>
                              <p:par>
                                <p:cTn id="24" presetID="53" presetClass="entr" presetSubtype="16" fill="hold" nodeType="withEffect">
                                  <p:stCondLst>
                                    <p:cond delay="1250"/>
                                  </p:stCondLst>
                                  <p:childTnLst>
                                    <p:set>
                                      <p:cBhvr>
                                        <p:cTn id="25" dur="1" fill="hold">
                                          <p:stCondLst>
                                            <p:cond delay="0"/>
                                          </p:stCondLst>
                                        </p:cTn>
                                        <p:tgtEl>
                                          <p:spTgt spid="39"/>
                                        </p:tgtEl>
                                        <p:attrNameLst>
                                          <p:attrName>style.visibility</p:attrName>
                                        </p:attrNameLst>
                                      </p:cBhvr>
                                      <p:to>
                                        <p:strVal val="visible"/>
                                      </p:to>
                                    </p:set>
                                    <p:anim calcmode="lin" valueType="num">
                                      <p:cBhvr>
                                        <p:cTn id="26" dur="500" fill="hold"/>
                                        <p:tgtEl>
                                          <p:spTgt spid="39"/>
                                        </p:tgtEl>
                                        <p:attrNameLst>
                                          <p:attrName>ppt_w</p:attrName>
                                        </p:attrNameLst>
                                      </p:cBhvr>
                                      <p:tavLst>
                                        <p:tav tm="0">
                                          <p:val>
                                            <p:fltVal val="0"/>
                                          </p:val>
                                        </p:tav>
                                        <p:tav tm="100000">
                                          <p:val>
                                            <p:strVal val="#ppt_w"/>
                                          </p:val>
                                        </p:tav>
                                      </p:tavLst>
                                    </p:anim>
                                    <p:anim calcmode="lin" valueType="num">
                                      <p:cBhvr>
                                        <p:cTn id="27" dur="500" fill="hold"/>
                                        <p:tgtEl>
                                          <p:spTgt spid="39"/>
                                        </p:tgtEl>
                                        <p:attrNameLst>
                                          <p:attrName>ppt_h</p:attrName>
                                        </p:attrNameLst>
                                      </p:cBhvr>
                                      <p:tavLst>
                                        <p:tav tm="0">
                                          <p:val>
                                            <p:fltVal val="0"/>
                                          </p:val>
                                        </p:tav>
                                        <p:tav tm="100000">
                                          <p:val>
                                            <p:strVal val="#ppt_h"/>
                                          </p:val>
                                        </p:tav>
                                      </p:tavLst>
                                    </p:anim>
                                    <p:animEffect transition="in" filter="fade">
                                      <p:cBhvr>
                                        <p:cTn id="28" dur="500"/>
                                        <p:tgtEl>
                                          <p:spTgt spid="39"/>
                                        </p:tgtEl>
                                      </p:cBhvr>
                                    </p:animEffect>
                                  </p:childTnLst>
                                </p:cTn>
                              </p:par>
                              <p:par>
                                <p:cTn id="29" presetID="10" presetClass="entr" presetSubtype="0" fill="hold" grpId="0" nodeType="withEffect">
                                  <p:stCondLst>
                                    <p:cond delay="150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par>
                                <p:cTn id="32" presetID="53" presetClass="entr" presetSubtype="16" fill="hold" nodeType="withEffect">
                                  <p:stCondLst>
                                    <p:cond delay="1750"/>
                                  </p:stCondLst>
                                  <p:childTnLst>
                                    <p:set>
                                      <p:cBhvr>
                                        <p:cTn id="33" dur="1" fill="hold">
                                          <p:stCondLst>
                                            <p:cond delay="0"/>
                                          </p:stCondLst>
                                        </p:cTn>
                                        <p:tgtEl>
                                          <p:spTgt spid="21"/>
                                        </p:tgtEl>
                                        <p:attrNameLst>
                                          <p:attrName>style.visibility</p:attrName>
                                        </p:attrNameLst>
                                      </p:cBhvr>
                                      <p:to>
                                        <p:strVal val="visible"/>
                                      </p:to>
                                    </p:set>
                                    <p:anim calcmode="lin" valueType="num">
                                      <p:cBhvr>
                                        <p:cTn id="34" dur="500" fill="hold"/>
                                        <p:tgtEl>
                                          <p:spTgt spid="21"/>
                                        </p:tgtEl>
                                        <p:attrNameLst>
                                          <p:attrName>ppt_w</p:attrName>
                                        </p:attrNameLst>
                                      </p:cBhvr>
                                      <p:tavLst>
                                        <p:tav tm="0">
                                          <p:val>
                                            <p:fltVal val="0"/>
                                          </p:val>
                                        </p:tav>
                                        <p:tav tm="100000">
                                          <p:val>
                                            <p:strVal val="#ppt_w"/>
                                          </p:val>
                                        </p:tav>
                                      </p:tavLst>
                                    </p:anim>
                                    <p:anim calcmode="lin" valueType="num">
                                      <p:cBhvr>
                                        <p:cTn id="35" dur="500" fill="hold"/>
                                        <p:tgtEl>
                                          <p:spTgt spid="21"/>
                                        </p:tgtEl>
                                        <p:attrNameLst>
                                          <p:attrName>ppt_h</p:attrName>
                                        </p:attrNameLst>
                                      </p:cBhvr>
                                      <p:tavLst>
                                        <p:tav tm="0">
                                          <p:val>
                                            <p:fltVal val="0"/>
                                          </p:val>
                                        </p:tav>
                                        <p:tav tm="100000">
                                          <p:val>
                                            <p:strVal val="#ppt_h"/>
                                          </p:val>
                                        </p:tav>
                                      </p:tavLst>
                                    </p:anim>
                                    <p:animEffect transition="in" filter="fade">
                                      <p:cBhvr>
                                        <p:cTn id="36" dur="500"/>
                                        <p:tgtEl>
                                          <p:spTgt spid="21"/>
                                        </p:tgtEl>
                                      </p:cBhvr>
                                    </p:animEffect>
                                  </p:childTnLst>
                                </p:cTn>
                              </p:par>
                              <p:par>
                                <p:cTn id="37" presetID="10" presetClass="entr" presetSubtype="0" fill="hold" grpId="0" nodeType="withEffect">
                                  <p:stCondLst>
                                    <p:cond delay="1750"/>
                                  </p:stCondLst>
                                  <p:childTnLst>
                                    <p:set>
                                      <p:cBhvr>
                                        <p:cTn id="38" dur="1" fill="hold">
                                          <p:stCondLst>
                                            <p:cond delay="0"/>
                                          </p:stCondLst>
                                        </p:cTn>
                                        <p:tgtEl>
                                          <p:spTgt spid="16"/>
                                        </p:tgtEl>
                                        <p:attrNameLst>
                                          <p:attrName>style.visibility</p:attrName>
                                        </p:attrNameLst>
                                      </p:cBhvr>
                                      <p:to>
                                        <p:strVal val="visible"/>
                                      </p:to>
                                    </p:set>
                                    <p:animEffect transition="in" filter="fade">
                                      <p:cBhvr>
                                        <p:cTn id="39" dur="500"/>
                                        <p:tgtEl>
                                          <p:spTgt spid="16"/>
                                        </p:tgtEl>
                                      </p:cBhvr>
                                    </p:animEffect>
                                  </p:childTnLst>
                                </p:cTn>
                              </p:par>
                              <p:par>
                                <p:cTn id="40" presetID="53" presetClass="entr" presetSubtype="16" fill="hold" nodeType="withEffect">
                                  <p:stCondLst>
                                    <p:cond delay="2000"/>
                                  </p:stCondLst>
                                  <p:childTnLst>
                                    <p:set>
                                      <p:cBhvr>
                                        <p:cTn id="41" dur="1" fill="hold">
                                          <p:stCondLst>
                                            <p:cond delay="0"/>
                                          </p:stCondLst>
                                        </p:cTn>
                                        <p:tgtEl>
                                          <p:spTgt spid="50"/>
                                        </p:tgtEl>
                                        <p:attrNameLst>
                                          <p:attrName>style.visibility</p:attrName>
                                        </p:attrNameLst>
                                      </p:cBhvr>
                                      <p:to>
                                        <p:strVal val="visible"/>
                                      </p:to>
                                    </p:set>
                                    <p:anim calcmode="lin" valueType="num">
                                      <p:cBhvr>
                                        <p:cTn id="42" dur="500" fill="hold"/>
                                        <p:tgtEl>
                                          <p:spTgt spid="50"/>
                                        </p:tgtEl>
                                        <p:attrNameLst>
                                          <p:attrName>ppt_w</p:attrName>
                                        </p:attrNameLst>
                                      </p:cBhvr>
                                      <p:tavLst>
                                        <p:tav tm="0">
                                          <p:val>
                                            <p:fltVal val="0"/>
                                          </p:val>
                                        </p:tav>
                                        <p:tav tm="100000">
                                          <p:val>
                                            <p:strVal val="#ppt_w"/>
                                          </p:val>
                                        </p:tav>
                                      </p:tavLst>
                                    </p:anim>
                                    <p:anim calcmode="lin" valueType="num">
                                      <p:cBhvr>
                                        <p:cTn id="43" dur="500" fill="hold"/>
                                        <p:tgtEl>
                                          <p:spTgt spid="50"/>
                                        </p:tgtEl>
                                        <p:attrNameLst>
                                          <p:attrName>ppt_h</p:attrName>
                                        </p:attrNameLst>
                                      </p:cBhvr>
                                      <p:tavLst>
                                        <p:tav tm="0">
                                          <p:val>
                                            <p:fltVal val="0"/>
                                          </p:val>
                                        </p:tav>
                                        <p:tav tm="100000">
                                          <p:val>
                                            <p:strVal val="#ppt_h"/>
                                          </p:val>
                                        </p:tav>
                                      </p:tavLst>
                                    </p:anim>
                                    <p:animEffect transition="in" filter="fade">
                                      <p:cBhvr>
                                        <p:cTn id="44" dur="500"/>
                                        <p:tgtEl>
                                          <p:spTgt spid="50"/>
                                        </p:tgtEl>
                                      </p:cBhvr>
                                    </p:animEffect>
                                  </p:childTnLst>
                                </p:cTn>
                              </p:par>
                              <p:par>
                                <p:cTn id="45" presetID="10" presetClass="entr" presetSubtype="0" fill="hold" grpId="0" nodeType="withEffect">
                                  <p:stCondLst>
                                    <p:cond delay="2000"/>
                                  </p:stCondLst>
                                  <p:childTnLst>
                                    <p:set>
                                      <p:cBhvr>
                                        <p:cTn id="46" dur="1" fill="hold">
                                          <p:stCondLst>
                                            <p:cond delay="0"/>
                                          </p:stCondLst>
                                        </p:cTn>
                                        <p:tgtEl>
                                          <p:spTgt spid="17"/>
                                        </p:tgtEl>
                                        <p:attrNameLst>
                                          <p:attrName>style.visibility</p:attrName>
                                        </p:attrNameLst>
                                      </p:cBhvr>
                                      <p:to>
                                        <p:strVal val="visible"/>
                                      </p:to>
                                    </p:set>
                                    <p:animEffect transition="in" filter="fade">
                                      <p:cBhvr>
                                        <p:cTn id="4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5" grpId="0"/>
      <p:bldP spid="16" grpId="0"/>
      <p:bldP spid="1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6019901-045D-46E6-BEA3-9FC463DC7FB1}"/>
              </a:ext>
            </a:extLst>
          </p:cNvPr>
          <p:cNvSpPr>
            <a:spLocks noGrp="1"/>
          </p:cNvSpPr>
          <p:nvPr>
            <p:ph type="title"/>
          </p:nvPr>
        </p:nvSpPr>
        <p:spPr/>
        <p:txBody>
          <a:bodyPr/>
          <a:lstStyle/>
          <a:p>
            <a:r>
              <a:rPr lang="en-US" dirty="0"/>
              <a:t>Overview &amp; features</a:t>
            </a:r>
          </a:p>
        </p:txBody>
      </p:sp>
    </p:spTree>
    <p:extLst>
      <p:ext uri="{BB962C8B-B14F-4D97-AF65-F5344CB8AC3E}">
        <p14:creationId xmlns:p14="http://schemas.microsoft.com/office/powerpoint/2010/main" val="3907956499"/>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654F21-5278-42D1-A9C3-2883AB7D76BC}"/>
              </a:ext>
            </a:extLst>
          </p:cNvPr>
          <p:cNvSpPr>
            <a:spLocks noGrp="1"/>
          </p:cNvSpPr>
          <p:nvPr>
            <p:ph type="title"/>
          </p:nvPr>
        </p:nvSpPr>
        <p:spPr/>
        <p:txBody>
          <a:bodyPr/>
          <a:lstStyle/>
          <a:p>
            <a:r>
              <a:rPr lang="en-US" dirty="0"/>
              <a:t>What is next?</a:t>
            </a:r>
          </a:p>
        </p:txBody>
      </p:sp>
      <p:sp>
        <p:nvSpPr>
          <p:cNvPr id="3" name="Text Placeholder 2">
            <a:extLst>
              <a:ext uri="{FF2B5EF4-FFF2-40B4-BE49-F238E27FC236}">
                <a16:creationId xmlns:a16="http://schemas.microsoft.com/office/drawing/2014/main" id="{73320E30-2150-4C25-9CEF-CBBE681B8DC8}"/>
              </a:ext>
            </a:extLst>
          </p:cNvPr>
          <p:cNvSpPr>
            <a:spLocks noGrp="1"/>
          </p:cNvSpPr>
          <p:nvPr>
            <p:ph type="body" sz="quarter" idx="10"/>
          </p:nvPr>
        </p:nvSpPr>
        <p:spPr>
          <a:xfrm>
            <a:off x="274702" y="1211287"/>
            <a:ext cx="11888787" cy="683264"/>
          </a:xfrm>
        </p:spPr>
        <p:txBody>
          <a:bodyPr/>
          <a:lstStyle/>
          <a:p>
            <a:r>
              <a:rPr lang="en-US" dirty="0"/>
              <a:t>IOTA - directed acyclic graph (DAG) </a:t>
            </a:r>
          </a:p>
        </p:txBody>
      </p:sp>
      <p:pic>
        <p:nvPicPr>
          <p:cNvPr id="3074" name="Picture 2" descr="https://upload.wikimedia.org/wikipedia/commons/thumb/c/c6/Topological_Ordering.svg/324px-Topological_Ordering.svg.png">
            <a:extLst>
              <a:ext uri="{FF2B5EF4-FFF2-40B4-BE49-F238E27FC236}">
                <a16:creationId xmlns:a16="http://schemas.microsoft.com/office/drawing/2014/main" id="{D695E703-C4A1-4F7A-9EE9-5133DA87DA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8893794">
            <a:off x="3198358" y="2857267"/>
            <a:ext cx="4550915" cy="455091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s://upload.wikimedia.org/wikipedia/commons/thumb/9/98/Blockchain.svg/102px-Blockchain.svg.png">
            <a:extLst>
              <a:ext uri="{FF2B5EF4-FFF2-40B4-BE49-F238E27FC236}">
                <a16:creationId xmlns:a16="http://schemas.microsoft.com/office/drawing/2014/main" id="{44E28A20-77B0-4911-AE0E-80CC084CA19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5400000">
            <a:off x="4956789" y="567710"/>
            <a:ext cx="1684695" cy="510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6847649"/>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AI, ML, Big Data &amp; IoT</a:t>
            </a:r>
          </a:p>
        </p:txBody>
      </p:sp>
      <p:sp>
        <p:nvSpPr>
          <p:cNvPr id="5" name="Text Placeholder 4"/>
          <p:cNvSpPr>
            <a:spLocks noGrp="1"/>
          </p:cNvSpPr>
          <p:nvPr>
            <p:ph type="body" sz="quarter" idx="12"/>
          </p:nvPr>
        </p:nvSpPr>
        <p:spPr/>
        <p:txBody>
          <a:bodyPr/>
          <a:lstStyle/>
          <a:p>
            <a:r>
              <a:rPr lang="en-US" dirty="0"/>
              <a:t>Shawn Weisfeld</a:t>
            </a:r>
          </a:p>
          <a:p>
            <a:r>
              <a:rPr lang="en-US" dirty="0"/>
              <a:t>Cloud Solution Architect</a:t>
            </a:r>
          </a:p>
          <a:p>
            <a:r>
              <a:rPr lang="en-US" dirty="0"/>
              <a:t>Microsoft</a:t>
            </a:r>
          </a:p>
        </p:txBody>
      </p:sp>
      <p:sp>
        <p:nvSpPr>
          <p:cNvPr id="6" name="Rectangle 5">
            <a:extLst>
              <a:ext uri="{FF2B5EF4-FFF2-40B4-BE49-F238E27FC236}">
                <a16:creationId xmlns:a16="http://schemas.microsoft.com/office/drawing/2014/main" id="{62569EAB-DC78-4CF0-A793-FF1162E3FDF8}"/>
              </a:ext>
            </a:extLst>
          </p:cNvPr>
          <p:cNvSpPr/>
          <p:nvPr/>
        </p:nvSpPr>
        <p:spPr>
          <a:xfrm>
            <a:off x="427037" y="6240462"/>
            <a:ext cx="1326004" cy="369332"/>
          </a:xfrm>
          <a:prstGeom prst="rect">
            <a:avLst/>
          </a:prstGeom>
        </p:spPr>
        <p:txBody>
          <a:bodyPr wrap="none">
            <a:spAutoFit/>
          </a:bodyPr>
          <a:lstStyle/>
          <a:p>
            <a:r>
              <a:rPr lang="en-US" dirty="0"/>
              <a:t>11:10 – 11:35</a:t>
            </a:r>
          </a:p>
        </p:txBody>
      </p:sp>
    </p:spTree>
    <p:extLst>
      <p:ext uri="{BB962C8B-B14F-4D97-AF65-F5344CB8AC3E}">
        <p14:creationId xmlns:p14="http://schemas.microsoft.com/office/powerpoint/2010/main" val="3074971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6" name="Straight Connector 25"/>
          <p:cNvCxnSpPr>
            <a:cxnSpLocks/>
            <a:endCxn id="25" idx="2"/>
          </p:cNvCxnSpPr>
          <p:nvPr/>
        </p:nvCxnSpPr>
        <p:spPr>
          <a:xfrm>
            <a:off x="696674" y="3048485"/>
            <a:ext cx="7734589" cy="0"/>
          </a:xfrm>
          <a:prstGeom prst="line">
            <a:avLst/>
          </a:prstGeom>
          <a:ln w="19050">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9" name="Rectangle 28"/>
          <p:cNvSpPr/>
          <p:nvPr/>
        </p:nvSpPr>
        <p:spPr bwMode="auto">
          <a:xfrm>
            <a:off x="2794939" y="1431070"/>
            <a:ext cx="5343603" cy="514835"/>
          </a:xfrm>
          <a:prstGeom prst="rect">
            <a:avLst/>
          </a:prstGeom>
          <a:no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pPr>
            <a:r>
              <a:rPr lang="en-US" sz="2856" spc="-102" dirty="0">
                <a:ln w="3175">
                  <a:noFill/>
                </a:ln>
                <a:gradFill>
                  <a:gsLst>
                    <a:gs pos="1250">
                      <a:schemeClr val="tx1"/>
                    </a:gs>
                    <a:gs pos="100000">
                      <a:schemeClr val="tx1"/>
                    </a:gs>
                  </a:gsLst>
                  <a:lin ang="5400000" scaled="0"/>
                </a:gradFill>
                <a:latin typeface="+mj-lt"/>
                <a:cs typeface="Segoe UI" pitchFamily="34" charset="0"/>
              </a:rPr>
              <a:t>Fully managed SaaS</a:t>
            </a:r>
          </a:p>
        </p:txBody>
      </p:sp>
      <p:cxnSp>
        <p:nvCxnSpPr>
          <p:cNvPr id="11" name="Straight Connector 10"/>
          <p:cNvCxnSpPr>
            <a:cxnSpLocks/>
          </p:cNvCxnSpPr>
          <p:nvPr/>
        </p:nvCxnSpPr>
        <p:spPr>
          <a:xfrm>
            <a:off x="8744484" y="1509925"/>
            <a:ext cx="0" cy="5340137"/>
          </a:xfrm>
          <a:prstGeom prst="line">
            <a:avLst/>
          </a:prstGeom>
          <a:ln w="19050">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274639" y="295274"/>
            <a:ext cx="11889564" cy="917575"/>
          </a:xfrm>
        </p:spPr>
        <p:txBody>
          <a:bodyPr>
            <a:normAutofit/>
          </a:bodyPr>
          <a:lstStyle/>
          <a:p>
            <a:r>
              <a:rPr lang="en-US" dirty="0"/>
              <a:t>IoT In Azure</a:t>
            </a:r>
          </a:p>
        </p:txBody>
      </p:sp>
      <p:sp>
        <p:nvSpPr>
          <p:cNvPr id="4" name="Rectangle 3"/>
          <p:cNvSpPr/>
          <p:nvPr/>
        </p:nvSpPr>
        <p:spPr bwMode="auto">
          <a:xfrm>
            <a:off x="2765629" y="1945906"/>
            <a:ext cx="5429561" cy="743071"/>
          </a:xfrm>
          <a:prstGeom prst="rect">
            <a:avLst/>
          </a:prstGeom>
          <a:no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r>
              <a:rPr lang="en-US" sz="2040" spc="-102" dirty="0">
                <a:ln w="3175">
                  <a:noFill/>
                </a:ln>
                <a:gradFill>
                  <a:gsLst>
                    <a:gs pos="1250">
                      <a:schemeClr val="tx1"/>
                    </a:gs>
                    <a:gs pos="100000">
                      <a:schemeClr val="tx1"/>
                    </a:gs>
                  </a:gsLst>
                  <a:lin ang="5400000" scaled="0"/>
                </a:gradFill>
                <a:latin typeface="+mj-lt"/>
                <a:cs typeface="Segoe UI" pitchFamily="34" charset="0"/>
              </a:rPr>
              <a:t>Best used when you need to get started quickly with minimal </a:t>
            </a:r>
            <a:r>
              <a:rPr lang="en-US" sz="2040" spc="-102" dirty="0" err="1">
                <a:ln w="3175">
                  <a:noFill/>
                </a:ln>
                <a:gradFill>
                  <a:gsLst>
                    <a:gs pos="1250">
                      <a:schemeClr val="tx1"/>
                    </a:gs>
                    <a:gs pos="100000">
                      <a:schemeClr val="tx1"/>
                    </a:gs>
                  </a:gsLst>
                  <a:lin ang="5400000" scaled="0"/>
                </a:gradFill>
                <a:latin typeface="+mj-lt"/>
                <a:cs typeface="Segoe UI" pitchFamily="34" charset="0"/>
              </a:rPr>
              <a:t>IoT</a:t>
            </a:r>
            <a:r>
              <a:rPr lang="en-US" sz="2040" spc="-102" dirty="0">
                <a:ln w="3175">
                  <a:noFill/>
                </a:ln>
                <a:gradFill>
                  <a:gsLst>
                    <a:gs pos="1250">
                      <a:schemeClr val="tx1"/>
                    </a:gs>
                    <a:gs pos="100000">
                      <a:schemeClr val="tx1"/>
                    </a:gs>
                  </a:gsLst>
                  <a:lin ang="5400000" scaled="0"/>
                </a:gradFill>
                <a:latin typeface="+mj-lt"/>
                <a:cs typeface="Segoe UI" pitchFamily="34" charset="0"/>
              </a:rPr>
              <a:t> experience</a:t>
            </a:r>
          </a:p>
        </p:txBody>
      </p:sp>
      <p:sp>
        <p:nvSpPr>
          <p:cNvPr id="33" name="Oval 32">
            <a:extLst/>
          </p:cNvPr>
          <p:cNvSpPr/>
          <p:nvPr/>
        </p:nvSpPr>
        <p:spPr bwMode="auto">
          <a:xfrm>
            <a:off x="696675" y="1135062"/>
            <a:ext cx="1835127" cy="1835127"/>
          </a:xfrm>
          <a:prstGeom prst="ellipse">
            <a:avLst/>
          </a:prstGeom>
          <a:solidFill>
            <a:schemeClr val="tx1">
              <a:lumMod val="65000"/>
              <a:lumOff val="35000"/>
            </a:schemeClr>
          </a:solid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950846" fontAlgn="base">
              <a:lnSpc>
                <a:spcPct val="90000"/>
              </a:lnSpc>
              <a:spcBef>
                <a:spcPct val="0"/>
              </a:spcBef>
              <a:spcAft>
                <a:spcPct val="0"/>
              </a:spcAft>
              <a:defRPr/>
            </a:pPr>
            <a:r>
              <a:rPr lang="en-US" sz="2448" kern="0" dirty="0">
                <a:solidFill>
                  <a:schemeClr val="bg1"/>
                </a:solidFill>
                <a:latin typeface="Segoe UI Semilight" panose="020B0402040204020203" pitchFamily="34" charset="0"/>
                <a:cs typeface="Segoe UI Semilight" panose="020B0402040204020203" pitchFamily="34" charset="0"/>
              </a:rPr>
              <a:t>Microsoft </a:t>
            </a:r>
            <a:br>
              <a:rPr lang="en-US" sz="2448" kern="0" dirty="0">
                <a:solidFill>
                  <a:schemeClr val="bg1"/>
                </a:solidFill>
                <a:latin typeface="Segoe UI Semilight" panose="020B0402040204020203" pitchFamily="34" charset="0"/>
                <a:cs typeface="Segoe UI Semilight" panose="020B0402040204020203" pitchFamily="34" charset="0"/>
              </a:rPr>
            </a:br>
            <a:r>
              <a:rPr lang="en-US" sz="2448" kern="0" dirty="0">
                <a:solidFill>
                  <a:schemeClr val="bg1"/>
                </a:solidFill>
                <a:latin typeface="Segoe UI Semilight" panose="020B0402040204020203" pitchFamily="34" charset="0"/>
                <a:cs typeface="Segoe UI Semilight" panose="020B0402040204020203" pitchFamily="34" charset="0"/>
              </a:rPr>
              <a:t>IoT Central</a:t>
            </a:r>
          </a:p>
        </p:txBody>
      </p:sp>
      <p:sp>
        <p:nvSpPr>
          <p:cNvPr id="43" name="Rectangle 42"/>
          <p:cNvSpPr/>
          <p:nvPr/>
        </p:nvSpPr>
        <p:spPr bwMode="auto">
          <a:xfrm>
            <a:off x="9530321" y="4683481"/>
            <a:ext cx="2217079" cy="1132789"/>
          </a:xfrm>
          <a:prstGeom prst="rect">
            <a:avLst/>
          </a:prstGeom>
          <a:no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r>
              <a:rPr lang="en-US" sz="2040" spc="-102" dirty="0">
                <a:ln w="3175">
                  <a:noFill/>
                </a:ln>
                <a:gradFill>
                  <a:gsLst>
                    <a:gs pos="1250">
                      <a:schemeClr val="tx1"/>
                    </a:gs>
                    <a:gs pos="100000">
                      <a:schemeClr val="tx1"/>
                    </a:gs>
                  </a:gsLst>
                  <a:lin ang="5400000" scaled="0"/>
                </a:gradFill>
                <a:latin typeface="+mj-lt"/>
                <a:cs typeface="Segoe UI" pitchFamily="34" charset="0"/>
              </a:rPr>
              <a:t>Adds capacity to do local processing</a:t>
            </a:r>
          </a:p>
        </p:txBody>
      </p:sp>
      <p:sp>
        <p:nvSpPr>
          <p:cNvPr id="44" name="Rectangle 43"/>
          <p:cNvSpPr/>
          <p:nvPr/>
        </p:nvSpPr>
        <p:spPr bwMode="auto">
          <a:xfrm>
            <a:off x="9489973" y="3666125"/>
            <a:ext cx="2217078" cy="1256040"/>
          </a:xfrm>
          <a:prstGeom prst="rect">
            <a:avLst/>
          </a:prstGeom>
          <a:no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9741" tIns="149196" rIns="186494" bIns="149196" numCol="1" spcCol="0" rtlCol="0" fromWordArt="0" anchor="ctr" anchorCtr="0" forceAA="0" compatLnSpc="1">
            <a:prstTxWarp prst="textNoShape">
              <a:avLst/>
            </a:prstTxWarp>
            <a:noAutofit/>
          </a:bodyPr>
          <a:lstStyle/>
          <a:p>
            <a:pPr algn="ctr" defTabSz="950846" fontAlgn="base">
              <a:lnSpc>
                <a:spcPct val="90000"/>
              </a:lnSpc>
              <a:spcBef>
                <a:spcPct val="0"/>
              </a:spcBef>
              <a:spcAft>
                <a:spcPct val="0"/>
              </a:spcAft>
            </a:pPr>
            <a:r>
              <a:rPr lang="en-US" sz="2448" spc="-102" dirty="0">
                <a:ln w="3175">
                  <a:noFill/>
                </a:ln>
                <a:gradFill>
                  <a:gsLst>
                    <a:gs pos="1250">
                      <a:schemeClr val="tx1"/>
                    </a:gs>
                    <a:gs pos="100000">
                      <a:schemeClr val="tx1"/>
                    </a:gs>
                  </a:gsLst>
                  <a:lin ang="5400000" scaled="0"/>
                </a:gradFill>
                <a:latin typeface="+mj-lt"/>
                <a:cs typeface="Segoe UI" pitchFamily="34" charset="0"/>
              </a:rPr>
              <a:t>On-premises processing</a:t>
            </a:r>
          </a:p>
        </p:txBody>
      </p:sp>
      <p:sp>
        <p:nvSpPr>
          <p:cNvPr id="21" name="Oval 20">
            <a:extLst>
              <a:ext uri="{FF2B5EF4-FFF2-40B4-BE49-F238E27FC236}">
                <a16:creationId xmlns:a16="http://schemas.microsoft.com/office/drawing/2014/main" id="{FBFACEE4-75BC-4553-96FB-82B43D1A842A}"/>
              </a:ext>
            </a:extLst>
          </p:cNvPr>
          <p:cNvSpPr/>
          <p:nvPr/>
        </p:nvSpPr>
        <p:spPr bwMode="auto">
          <a:xfrm>
            <a:off x="9799637" y="2201862"/>
            <a:ext cx="1678448" cy="1678448"/>
          </a:xfrm>
          <a:prstGeom prst="ellipse">
            <a:avLst/>
          </a:prstGeom>
          <a:solidFill>
            <a:schemeClr val="tx1">
              <a:lumMod val="65000"/>
              <a:lumOff val="35000"/>
            </a:schemeClr>
          </a:solidFill>
          <a:ln w="19050">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950846" fontAlgn="base">
              <a:lnSpc>
                <a:spcPct val="90000"/>
              </a:lnSpc>
              <a:spcBef>
                <a:spcPct val="0"/>
              </a:spcBef>
              <a:spcAft>
                <a:spcPct val="0"/>
              </a:spcAft>
              <a:defRPr/>
            </a:pPr>
            <a:r>
              <a:rPr lang="en-US" sz="2448" kern="0" dirty="0">
                <a:solidFill>
                  <a:schemeClr val="bg1"/>
                </a:solidFill>
                <a:latin typeface="Segoe UI Semilight" panose="020B0402040204020203" pitchFamily="34" charset="0"/>
                <a:cs typeface="Segoe UI Semilight" panose="020B0402040204020203" pitchFamily="34" charset="0"/>
              </a:rPr>
              <a:t>Azure IoT </a:t>
            </a:r>
            <a:br>
              <a:rPr lang="en-US" sz="2448" kern="0" dirty="0">
                <a:solidFill>
                  <a:schemeClr val="bg1"/>
                </a:solidFill>
                <a:latin typeface="Segoe UI Semilight" panose="020B0402040204020203" pitchFamily="34" charset="0"/>
                <a:cs typeface="Segoe UI Semilight" panose="020B0402040204020203" pitchFamily="34" charset="0"/>
              </a:rPr>
            </a:br>
            <a:r>
              <a:rPr lang="en-US" sz="2448" kern="0" dirty="0">
                <a:solidFill>
                  <a:schemeClr val="bg1"/>
                </a:solidFill>
                <a:latin typeface="Segoe UI Semilight" panose="020B0402040204020203" pitchFamily="34" charset="0"/>
                <a:cs typeface="Segoe UI Semilight" panose="020B0402040204020203" pitchFamily="34" charset="0"/>
              </a:rPr>
              <a:t>Edge</a:t>
            </a:r>
          </a:p>
        </p:txBody>
      </p:sp>
      <p:sp>
        <p:nvSpPr>
          <p:cNvPr id="25" name="Oval 24">
            <a:extLst/>
          </p:cNvPr>
          <p:cNvSpPr/>
          <p:nvPr/>
        </p:nvSpPr>
        <p:spPr bwMode="auto">
          <a:xfrm>
            <a:off x="8431262" y="2735262"/>
            <a:ext cx="626445" cy="626445"/>
          </a:xfrm>
          <a:prstGeom prst="ellipse">
            <a:avLst/>
          </a:prstGeom>
          <a:solidFill>
            <a:schemeClr val="bg1"/>
          </a:solidFill>
          <a:ln w="19050">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950846" fontAlgn="base">
              <a:lnSpc>
                <a:spcPct val="90000"/>
              </a:lnSpc>
              <a:spcBef>
                <a:spcPct val="0"/>
              </a:spcBef>
              <a:spcAft>
                <a:spcPct val="0"/>
              </a:spcAft>
              <a:defRPr/>
            </a:pPr>
            <a:r>
              <a:rPr lang="en-US" sz="2448" kern="0" dirty="0">
                <a:solidFill>
                  <a:srgbClr val="7F7F7F"/>
                </a:solidFill>
                <a:latin typeface="Segoe UI Semilight" panose="020B0402040204020203" pitchFamily="34" charset="0"/>
                <a:cs typeface="Segoe UI Semilight" panose="020B0402040204020203" pitchFamily="34" charset="0"/>
              </a:rPr>
              <a:t>+</a:t>
            </a:r>
          </a:p>
        </p:txBody>
      </p:sp>
      <p:sp>
        <p:nvSpPr>
          <p:cNvPr id="35" name="Rectangle 34"/>
          <p:cNvSpPr/>
          <p:nvPr/>
        </p:nvSpPr>
        <p:spPr bwMode="auto">
          <a:xfrm>
            <a:off x="2794939" y="3427350"/>
            <a:ext cx="5343603" cy="514835"/>
          </a:xfrm>
          <a:prstGeom prst="rect">
            <a:avLst/>
          </a:prstGeom>
          <a:no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r>
              <a:rPr lang="en-US" sz="2856" spc="-102" dirty="0">
                <a:ln w="3175">
                  <a:noFill/>
                </a:ln>
                <a:gradFill>
                  <a:gsLst>
                    <a:gs pos="1250">
                      <a:schemeClr val="tx1"/>
                    </a:gs>
                    <a:gs pos="100000">
                      <a:schemeClr val="tx1"/>
                    </a:gs>
                  </a:gsLst>
                  <a:lin ang="5400000" scaled="0"/>
                </a:gradFill>
                <a:latin typeface="+mj-lt"/>
                <a:cs typeface="Segoe UI" pitchFamily="34" charset="0"/>
              </a:rPr>
              <a:t>Customizable PaaS</a:t>
            </a:r>
          </a:p>
        </p:txBody>
      </p:sp>
      <p:sp>
        <p:nvSpPr>
          <p:cNvPr id="36" name="Rectangle 35"/>
          <p:cNvSpPr/>
          <p:nvPr/>
        </p:nvSpPr>
        <p:spPr bwMode="auto">
          <a:xfrm>
            <a:off x="2765629" y="3942185"/>
            <a:ext cx="5429561" cy="743071"/>
          </a:xfrm>
          <a:prstGeom prst="rect">
            <a:avLst/>
          </a:prstGeom>
          <a:no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r>
              <a:rPr lang="en-US" sz="2040" spc="-102" dirty="0">
                <a:ln w="3175">
                  <a:noFill/>
                </a:ln>
                <a:gradFill>
                  <a:gsLst>
                    <a:gs pos="1250">
                      <a:schemeClr val="tx1"/>
                    </a:gs>
                    <a:gs pos="100000">
                      <a:schemeClr val="tx1"/>
                    </a:gs>
                  </a:gsLst>
                  <a:lin ang="5400000" scaled="0"/>
                </a:gradFill>
                <a:latin typeface="+mj-lt"/>
                <a:cs typeface="Segoe UI" pitchFamily="34" charset="0"/>
              </a:rPr>
              <a:t>Best used when you need a lot of control over your IoT solution</a:t>
            </a:r>
          </a:p>
        </p:txBody>
      </p:sp>
      <p:sp>
        <p:nvSpPr>
          <p:cNvPr id="52" name="Oval 51">
            <a:extLst/>
          </p:cNvPr>
          <p:cNvSpPr/>
          <p:nvPr/>
        </p:nvSpPr>
        <p:spPr bwMode="auto">
          <a:xfrm>
            <a:off x="696674" y="3125262"/>
            <a:ext cx="1835127" cy="1835127"/>
          </a:xfrm>
          <a:prstGeom prst="ellipse">
            <a:avLst/>
          </a:prstGeom>
          <a:solidFill>
            <a:schemeClr val="tx1">
              <a:lumMod val="65000"/>
              <a:lumOff val="35000"/>
            </a:schemeClr>
          </a:solid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950846" fontAlgn="base">
              <a:lnSpc>
                <a:spcPct val="90000"/>
              </a:lnSpc>
              <a:spcBef>
                <a:spcPct val="0"/>
              </a:spcBef>
              <a:spcAft>
                <a:spcPct val="0"/>
              </a:spcAft>
              <a:defRPr/>
            </a:pPr>
            <a:r>
              <a:rPr lang="en-US" sz="2448" kern="0" dirty="0">
                <a:solidFill>
                  <a:schemeClr val="bg1"/>
                </a:solidFill>
                <a:latin typeface="Segoe UI Semilight" panose="020B0402040204020203" pitchFamily="34" charset="0"/>
                <a:cs typeface="Segoe UI Semilight" panose="020B0402040204020203" pitchFamily="34" charset="0"/>
              </a:rPr>
              <a:t>Azure IoT </a:t>
            </a:r>
            <a:br>
              <a:rPr lang="en-US" sz="2448" kern="0" dirty="0">
                <a:solidFill>
                  <a:schemeClr val="bg1"/>
                </a:solidFill>
                <a:latin typeface="Segoe UI Semilight" panose="020B0402040204020203" pitchFamily="34" charset="0"/>
                <a:cs typeface="Segoe UI Semilight" panose="020B0402040204020203" pitchFamily="34" charset="0"/>
              </a:rPr>
            </a:br>
            <a:r>
              <a:rPr lang="en-US" sz="2448" kern="0" dirty="0">
                <a:solidFill>
                  <a:schemeClr val="bg1"/>
                </a:solidFill>
                <a:latin typeface="Segoe UI Semilight" panose="020B0402040204020203" pitchFamily="34" charset="0"/>
                <a:cs typeface="Segoe UI Semilight" panose="020B0402040204020203" pitchFamily="34" charset="0"/>
              </a:rPr>
              <a:t>Suite</a:t>
            </a:r>
          </a:p>
        </p:txBody>
      </p:sp>
      <p:cxnSp>
        <p:nvCxnSpPr>
          <p:cNvPr id="16" name="Straight Connector 15">
            <a:extLst>
              <a:ext uri="{FF2B5EF4-FFF2-40B4-BE49-F238E27FC236}">
                <a16:creationId xmlns:a16="http://schemas.microsoft.com/office/drawing/2014/main" id="{9BE9380A-E0DC-4A39-853F-E8900DB7DB0D}"/>
              </a:ext>
            </a:extLst>
          </p:cNvPr>
          <p:cNvCxnSpPr>
            <a:cxnSpLocks/>
            <a:endCxn id="17" idx="2"/>
          </p:cNvCxnSpPr>
          <p:nvPr/>
        </p:nvCxnSpPr>
        <p:spPr>
          <a:xfrm>
            <a:off x="676604" y="5046725"/>
            <a:ext cx="7734589" cy="0"/>
          </a:xfrm>
          <a:prstGeom prst="line">
            <a:avLst/>
          </a:prstGeom>
          <a:ln w="19050">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5D21A76B-DF2A-4637-B75C-4564BF45AE79}"/>
              </a:ext>
            </a:extLst>
          </p:cNvPr>
          <p:cNvSpPr/>
          <p:nvPr/>
        </p:nvSpPr>
        <p:spPr bwMode="auto">
          <a:xfrm>
            <a:off x="8411192" y="4733502"/>
            <a:ext cx="626445" cy="626445"/>
          </a:xfrm>
          <a:prstGeom prst="ellipse">
            <a:avLst/>
          </a:prstGeom>
          <a:solidFill>
            <a:schemeClr val="bg1"/>
          </a:solidFill>
          <a:ln w="19050">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950846" fontAlgn="base">
              <a:lnSpc>
                <a:spcPct val="90000"/>
              </a:lnSpc>
              <a:spcBef>
                <a:spcPct val="0"/>
              </a:spcBef>
              <a:spcAft>
                <a:spcPct val="0"/>
              </a:spcAft>
              <a:defRPr/>
            </a:pPr>
            <a:r>
              <a:rPr lang="en-US" sz="2448" kern="0" dirty="0">
                <a:solidFill>
                  <a:srgbClr val="7F7F7F"/>
                </a:solidFill>
                <a:latin typeface="Segoe UI Semilight" panose="020B0402040204020203" pitchFamily="34" charset="0"/>
                <a:cs typeface="Segoe UI Semilight" panose="020B0402040204020203" pitchFamily="34" charset="0"/>
              </a:rPr>
              <a:t>+</a:t>
            </a:r>
          </a:p>
        </p:txBody>
      </p:sp>
      <p:sp>
        <p:nvSpPr>
          <p:cNvPr id="27" name="Rectangle 26">
            <a:extLst>
              <a:ext uri="{FF2B5EF4-FFF2-40B4-BE49-F238E27FC236}">
                <a16:creationId xmlns:a16="http://schemas.microsoft.com/office/drawing/2014/main" id="{28D21CF4-1819-44C1-A338-27562EA3EC86}"/>
              </a:ext>
            </a:extLst>
          </p:cNvPr>
          <p:cNvSpPr/>
          <p:nvPr/>
        </p:nvSpPr>
        <p:spPr bwMode="auto">
          <a:xfrm>
            <a:off x="2827724" y="5399550"/>
            <a:ext cx="5343603" cy="514835"/>
          </a:xfrm>
          <a:prstGeom prst="rect">
            <a:avLst/>
          </a:prstGeom>
          <a:no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r>
              <a:rPr lang="en-US" sz="2856" spc="-102" dirty="0">
                <a:ln w="3175">
                  <a:noFill/>
                </a:ln>
                <a:gradFill>
                  <a:gsLst>
                    <a:gs pos="1250">
                      <a:schemeClr val="tx1"/>
                    </a:gs>
                    <a:gs pos="100000">
                      <a:schemeClr val="tx1"/>
                    </a:gs>
                  </a:gsLst>
                  <a:lin ang="5400000" scaled="0"/>
                </a:gradFill>
                <a:latin typeface="+mj-lt"/>
                <a:cs typeface="Segoe UI" pitchFamily="34" charset="0"/>
              </a:rPr>
              <a:t>Raw PaaS Services </a:t>
            </a:r>
          </a:p>
        </p:txBody>
      </p:sp>
      <p:sp>
        <p:nvSpPr>
          <p:cNvPr id="28" name="Rectangle 27">
            <a:extLst>
              <a:ext uri="{FF2B5EF4-FFF2-40B4-BE49-F238E27FC236}">
                <a16:creationId xmlns:a16="http://schemas.microsoft.com/office/drawing/2014/main" id="{69E5C60B-564F-49A7-BD45-6CDC5D38D2E6}"/>
              </a:ext>
            </a:extLst>
          </p:cNvPr>
          <p:cNvSpPr/>
          <p:nvPr/>
        </p:nvSpPr>
        <p:spPr bwMode="auto">
          <a:xfrm>
            <a:off x="2798414" y="5914385"/>
            <a:ext cx="5429561" cy="743071"/>
          </a:xfrm>
          <a:prstGeom prst="rect">
            <a:avLst/>
          </a:prstGeom>
          <a:no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r>
              <a:rPr lang="en-US" sz="2040" spc="-102" dirty="0">
                <a:ln w="3175">
                  <a:noFill/>
                </a:ln>
                <a:gradFill>
                  <a:gsLst>
                    <a:gs pos="1250">
                      <a:schemeClr val="tx1"/>
                    </a:gs>
                    <a:gs pos="100000">
                      <a:schemeClr val="tx1"/>
                    </a:gs>
                  </a:gsLst>
                  <a:lin ang="5400000" scaled="0"/>
                </a:gradFill>
                <a:latin typeface="+mj-lt"/>
                <a:cs typeface="Segoe UI" pitchFamily="34" charset="0"/>
              </a:rPr>
              <a:t>Best used when you need even more control over your IoT solution</a:t>
            </a:r>
          </a:p>
        </p:txBody>
      </p:sp>
      <p:sp>
        <p:nvSpPr>
          <p:cNvPr id="30" name="Oval 29">
            <a:extLst>
              <a:ext uri="{FF2B5EF4-FFF2-40B4-BE49-F238E27FC236}">
                <a16:creationId xmlns:a16="http://schemas.microsoft.com/office/drawing/2014/main" id="{6B52C85D-7781-4982-8EEB-D3CEAB307667}"/>
              </a:ext>
            </a:extLst>
          </p:cNvPr>
          <p:cNvSpPr/>
          <p:nvPr/>
        </p:nvSpPr>
        <p:spPr bwMode="auto">
          <a:xfrm>
            <a:off x="729459" y="5097462"/>
            <a:ext cx="1835127" cy="1835127"/>
          </a:xfrm>
          <a:prstGeom prst="ellipse">
            <a:avLst/>
          </a:prstGeom>
          <a:solidFill>
            <a:schemeClr val="tx1">
              <a:lumMod val="65000"/>
              <a:lumOff val="35000"/>
            </a:schemeClr>
          </a:solid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950846" fontAlgn="base">
              <a:lnSpc>
                <a:spcPct val="90000"/>
              </a:lnSpc>
              <a:spcBef>
                <a:spcPct val="0"/>
              </a:spcBef>
              <a:spcAft>
                <a:spcPct val="0"/>
              </a:spcAft>
              <a:defRPr/>
            </a:pPr>
            <a:r>
              <a:rPr lang="en-US" sz="2448" kern="0" dirty="0">
                <a:solidFill>
                  <a:schemeClr val="bg1"/>
                </a:solidFill>
                <a:latin typeface="Segoe UI Semilight" panose="020B0402040204020203" pitchFamily="34" charset="0"/>
                <a:cs typeface="Segoe UI Semilight" panose="020B0402040204020203" pitchFamily="34" charset="0"/>
              </a:rPr>
              <a:t>Azure IoT </a:t>
            </a:r>
            <a:br>
              <a:rPr lang="en-US" sz="2448" kern="0" dirty="0">
                <a:solidFill>
                  <a:schemeClr val="bg1"/>
                </a:solidFill>
                <a:latin typeface="Segoe UI Semilight" panose="020B0402040204020203" pitchFamily="34" charset="0"/>
                <a:cs typeface="Segoe UI Semilight" panose="020B0402040204020203" pitchFamily="34" charset="0"/>
              </a:rPr>
            </a:br>
            <a:r>
              <a:rPr lang="en-US" sz="2448" kern="0" dirty="0">
                <a:solidFill>
                  <a:schemeClr val="bg1"/>
                </a:solidFill>
                <a:latin typeface="Segoe UI Semilight" panose="020B0402040204020203" pitchFamily="34" charset="0"/>
                <a:cs typeface="Segoe UI Semilight" panose="020B0402040204020203" pitchFamily="34" charset="0"/>
              </a:rPr>
              <a:t>Hub</a:t>
            </a:r>
          </a:p>
        </p:txBody>
      </p:sp>
    </p:spTree>
    <p:extLst>
      <p:ext uri="{BB962C8B-B14F-4D97-AF65-F5344CB8AC3E}">
        <p14:creationId xmlns:p14="http://schemas.microsoft.com/office/powerpoint/2010/main" val="1425554356"/>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5FA230D-72C3-436D-A16E-D9A0DCDF68A0}"/>
              </a:ext>
            </a:extLst>
          </p:cNvPr>
          <p:cNvSpPr>
            <a:spLocks noGrp="1"/>
          </p:cNvSpPr>
          <p:nvPr>
            <p:ph type="title"/>
          </p:nvPr>
        </p:nvSpPr>
        <p:spPr/>
        <p:txBody>
          <a:bodyPr/>
          <a:lstStyle/>
          <a:p>
            <a:r>
              <a:rPr lang="en-US" dirty="0"/>
              <a:t>Big Data</a:t>
            </a:r>
          </a:p>
        </p:txBody>
      </p:sp>
      <p:pic>
        <p:nvPicPr>
          <p:cNvPr id="5" name="Picture 4">
            <a:extLst>
              <a:ext uri="{FF2B5EF4-FFF2-40B4-BE49-F238E27FC236}">
                <a16:creationId xmlns:a16="http://schemas.microsoft.com/office/drawing/2014/main" id="{26441D32-9447-4186-9521-2AF1B5263C28}"/>
              </a:ext>
            </a:extLst>
          </p:cNvPr>
          <p:cNvPicPr>
            <a:picLocks noChangeAspect="1"/>
          </p:cNvPicPr>
          <p:nvPr/>
        </p:nvPicPr>
        <p:blipFill>
          <a:blip r:embed="rId3"/>
          <a:stretch>
            <a:fillRect/>
          </a:stretch>
        </p:blipFill>
        <p:spPr>
          <a:xfrm>
            <a:off x="0" y="-29542"/>
            <a:ext cx="12636806" cy="7108204"/>
          </a:xfrm>
          <a:prstGeom prst="rect">
            <a:avLst/>
          </a:prstGeom>
        </p:spPr>
      </p:pic>
    </p:spTree>
    <p:extLst>
      <p:ext uri="{BB962C8B-B14F-4D97-AF65-F5344CB8AC3E}">
        <p14:creationId xmlns:p14="http://schemas.microsoft.com/office/powerpoint/2010/main" val="3496987018"/>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Picture 42"/>
          <p:cNvPicPr>
            <a:picLocks noChangeAspect="1"/>
          </p:cNvPicPr>
          <p:nvPr/>
        </p:nvPicPr>
        <p:blipFill rotWithShape="1">
          <a:blip r:embed="rId3" cstate="email">
            <a:extLst>
              <a:ext uri="{28A0092B-C50C-407E-A947-70E740481C1C}">
                <a14:useLocalDpi xmlns:a14="http://schemas.microsoft.com/office/drawing/2010/main"/>
              </a:ext>
            </a:extLst>
          </a:blip>
          <a:srcRect t="22668" b="47825"/>
          <a:stretch/>
        </p:blipFill>
        <p:spPr>
          <a:xfrm>
            <a:off x="3529" y="1986"/>
            <a:ext cx="12429421" cy="3377029"/>
          </a:xfrm>
          <a:prstGeom prst="rect">
            <a:avLst/>
          </a:prstGeom>
        </p:spPr>
      </p:pic>
      <p:sp>
        <p:nvSpPr>
          <p:cNvPr id="106" name="Rectangle 105"/>
          <p:cNvSpPr/>
          <p:nvPr/>
        </p:nvSpPr>
        <p:spPr bwMode="auto">
          <a:xfrm>
            <a:off x="990" y="993"/>
            <a:ext cx="12447695" cy="3384958"/>
          </a:xfrm>
          <a:prstGeom prst="rect">
            <a:avLst/>
          </a:prstGeom>
          <a:gradFill>
            <a:gsLst>
              <a:gs pos="13000">
                <a:schemeClr val="tx1">
                  <a:alpha val="0"/>
                </a:schemeClr>
              </a:gs>
              <a:gs pos="83000">
                <a:schemeClr val="tx1"/>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3" tIns="143347" rIns="179183" bIns="143347" numCol="1" spcCol="0" rtlCol="0" fromWordArt="0" anchor="t" anchorCtr="0" forceAA="0" compatLnSpc="1">
            <a:prstTxWarp prst="textNoShape">
              <a:avLst/>
            </a:prstTxWarp>
            <a:noAutofit/>
          </a:bodyPr>
          <a:lstStyle/>
          <a:p>
            <a:pPr algn="ctr" defTabSz="913400"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1" name="Rectangle 50">
            <a:extLst>
              <a:ext uri="{FF2B5EF4-FFF2-40B4-BE49-F238E27FC236}">
                <a16:creationId xmlns:a16="http://schemas.microsoft.com/office/drawing/2014/main" id="{C3FF6ACC-AAB8-45F0-A48C-8990BEC63DA6}"/>
              </a:ext>
            </a:extLst>
          </p:cNvPr>
          <p:cNvSpPr/>
          <p:nvPr/>
        </p:nvSpPr>
        <p:spPr bwMode="auto">
          <a:xfrm>
            <a:off x="1764" y="1953398"/>
            <a:ext cx="12449460" cy="505327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69" name="Straight Connector 68">
            <a:extLst>
              <a:ext uri="{FF2B5EF4-FFF2-40B4-BE49-F238E27FC236}">
                <a16:creationId xmlns:a16="http://schemas.microsoft.com/office/drawing/2014/main" id="{35423A66-77B0-4626-B683-AD6F7F6BFA38}"/>
              </a:ext>
            </a:extLst>
          </p:cNvPr>
          <p:cNvCxnSpPr/>
          <p:nvPr/>
        </p:nvCxnSpPr>
        <p:spPr>
          <a:xfrm>
            <a:off x="1765" y="1930497"/>
            <a:ext cx="12451226" cy="0"/>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26" name="Rectangle 125">
            <a:extLst>
              <a:ext uri="{FF2B5EF4-FFF2-40B4-BE49-F238E27FC236}">
                <a16:creationId xmlns:a16="http://schemas.microsoft.com/office/drawing/2014/main" id="{6EEAB991-B35D-4B05-B97B-2F0BE297769D}"/>
              </a:ext>
            </a:extLst>
          </p:cNvPr>
          <p:cNvSpPr/>
          <p:nvPr/>
        </p:nvSpPr>
        <p:spPr>
          <a:xfrm>
            <a:off x="297905" y="303978"/>
            <a:ext cx="7439374" cy="1111088"/>
          </a:xfrm>
          <a:prstGeom prst="rect">
            <a:avLst/>
          </a:prstGeom>
        </p:spPr>
        <p:txBody>
          <a:bodyPr wrap="square" anchor="ctr">
            <a:spAutoFit/>
          </a:bodyPr>
          <a:lstStyle/>
          <a:p>
            <a:pPr defTabSz="913698">
              <a:lnSpc>
                <a:spcPct val="90000"/>
              </a:lnSpc>
              <a:defRPr/>
            </a:pPr>
            <a:r>
              <a:rPr lang="en-US" altLang="en-US" sz="4399" dirty="0">
                <a:gradFill>
                  <a:gsLst>
                    <a:gs pos="12727">
                      <a:srgbClr val="FFFFFF"/>
                    </a:gs>
                    <a:gs pos="52000">
                      <a:srgbClr val="FFFFFF"/>
                    </a:gs>
                  </a:gsLst>
                  <a:lin ang="10800000" scaled="0"/>
                </a:gradFill>
                <a:latin typeface="Segoe UI Light"/>
              </a:rPr>
              <a:t>Microsoft Cognitive Services</a:t>
            </a:r>
          </a:p>
          <a:p>
            <a:pPr defTabSz="913698">
              <a:lnSpc>
                <a:spcPct val="90000"/>
              </a:lnSpc>
              <a:spcAft>
                <a:spcPts val="1469"/>
              </a:spcAft>
              <a:defRPr/>
            </a:pPr>
            <a:r>
              <a:rPr lang="en-US" sz="2800" dirty="0">
                <a:gradFill>
                  <a:gsLst>
                    <a:gs pos="12727">
                      <a:srgbClr val="FFFFFF"/>
                    </a:gs>
                    <a:gs pos="52000">
                      <a:srgbClr val="FFFFFF"/>
                    </a:gs>
                  </a:gsLst>
                  <a:lin ang="10800000" scaled="0"/>
                </a:gradFill>
                <a:latin typeface="Segoe UI Semilight"/>
              </a:rPr>
              <a:t>Give your apps a human side</a:t>
            </a:r>
          </a:p>
        </p:txBody>
      </p:sp>
      <p:grpSp>
        <p:nvGrpSpPr>
          <p:cNvPr id="3" name="Group 2">
            <a:extLst>
              <a:ext uri="{FF2B5EF4-FFF2-40B4-BE49-F238E27FC236}">
                <a16:creationId xmlns:a16="http://schemas.microsoft.com/office/drawing/2014/main" id="{B5401096-8C4F-4155-AE4F-41F5915C59AC}"/>
              </a:ext>
            </a:extLst>
          </p:cNvPr>
          <p:cNvGrpSpPr/>
          <p:nvPr/>
        </p:nvGrpSpPr>
        <p:grpSpPr>
          <a:xfrm>
            <a:off x="992" y="5853877"/>
            <a:ext cx="12565585" cy="1140153"/>
            <a:chOff x="-758" y="5739943"/>
            <a:chExt cx="12322067" cy="1118057"/>
          </a:xfrm>
        </p:grpSpPr>
        <p:sp>
          <p:nvSpPr>
            <p:cNvPr id="49" name="Rectangle 48">
              <a:extLst>
                <a:ext uri="{FF2B5EF4-FFF2-40B4-BE49-F238E27FC236}">
                  <a16:creationId xmlns:a16="http://schemas.microsoft.com/office/drawing/2014/main" id="{E45A59E1-17F9-4C13-99B2-AECA410E55F6}"/>
                </a:ext>
              </a:extLst>
            </p:cNvPr>
            <p:cNvSpPr/>
            <p:nvPr/>
          </p:nvSpPr>
          <p:spPr bwMode="auto">
            <a:xfrm>
              <a:off x="-758" y="6105236"/>
              <a:ext cx="12322067" cy="752764"/>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 name="Rectangle 49">
              <a:extLst>
                <a:ext uri="{FF2B5EF4-FFF2-40B4-BE49-F238E27FC236}">
                  <a16:creationId xmlns:a16="http://schemas.microsoft.com/office/drawing/2014/main" id="{59941348-D0C4-4DC0-9594-B4CA0C8476E8}"/>
                </a:ext>
              </a:extLst>
            </p:cNvPr>
            <p:cNvSpPr/>
            <p:nvPr/>
          </p:nvSpPr>
          <p:spPr>
            <a:xfrm>
              <a:off x="320055" y="6114142"/>
              <a:ext cx="1808220" cy="544380"/>
            </a:xfrm>
            <a:prstGeom prst="rect">
              <a:avLst/>
            </a:prstGeom>
          </p:spPr>
          <p:txBody>
            <a:bodyPr wrap="square">
              <a:spAutoFit/>
            </a:bodyPr>
            <a:lstStyle/>
            <a:p>
              <a:pPr algn="ctr" defTabSz="932330">
                <a:lnSpc>
                  <a:spcPct val="90000"/>
                </a:lnSpc>
                <a:spcAft>
                  <a:spcPts val="1428"/>
                </a:spcAft>
                <a:defRPr/>
              </a:pPr>
              <a:r>
                <a:rPr lang="en-US" sz="1632" dirty="0">
                  <a:gradFill>
                    <a:gsLst>
                      <a:gs pos="92000">
                        <a:prstClr val="white"/>
                      </a:gs>
                      <a:gs pos="75000">
                        <a:prstClr val="white"/>
                      </a:gs>
                    </a:gsLst>
                  </a:gradFill>
                  <a:latin typeface="Segoe UI" panose="020B0502040204020203" pitchFamily="34" charset="0"/>
                  <a:cs typeface="Segoe UI" panose="020B0502040204020203" pitchFamily="34" charset="0"/>
                </a:rPr>
                <a:t>Custom Vision </a:t>
              </a:r>
              <a:br>
                <a:rPr lang="en-US" sz="1632" dirty="0">
                  <a:gradFill>
                    <a:gsLst>
                      <a:gs pos="92000">
                        <a:prstClr val="white"/>
                      </a:gs>
                      <a:gs pos="75000">
                        <a:prstClr val="white"/>
                      </a:gs>
                    </a:gsLst>
                  </a:gradFill>
                  <a:latin typeface="Segoe UI" panose="020B0502040204020203" pitchFamily="34" charset="0"/>
                  <a:cs typeface="Segoe UI" panose="020B0502040204020203" pitchFamily="34" charset="0"/>
                </a:rPr>
              </a:br>
              <a:r>
                <a:rPr lang="en-US" sz="1632" dirty="0">
                  <a:gradFill>
                    <a:gsLst>
                      <a:gs pos="92000">
                        <a:prstClr val="white"/>
                      </a:gs>
                      <a:gs pos="75000">
                        <a:prstClr val="white"/>
                      </a:gs>
                    </a:gsLst>
                  </a:gradFill>
                  <a:latin typeface="Segoe UI" panose="020B0502040204020203" pitchFamily="34" charset="0"/>
                  <a:cs typeface="Segoe UI" panose="020B0502040204020203" pitchFamily="34" charset="0"/>
                </a:rPr>
                <a:t>Service</a:t>
              </a:r>
            </a:p>
          </p:txBody>
        </p:sp>
        <p:sp>
          <p:nvSpPr>
            <p:cNvPr id="52" name="Rectangle 51">
              <a:extLst>
                <a:ext uri="{FF2B5EF4-FFF2-40B4-BE49-F238E27FC236}">
                  <a16:creationId xmlns:a16="http://schemas.microsoft.com/office/drawing/2014/main" id="{A08D3319-250A-42A8-A432-8541170D5C12}"/>
                </a:ext>
              </a:extLst>
            </p:cNvPr>
            <p:cNvSpPr/>
            <p:nvPr/>
          </p:nvSpPr>
          <p:spPr>
            <a:xfrm>
              <a:off x="2146354" y="6114142"/>
              <a:ext cx="2079636" cy="544380"/>
            </a:xfrm>
            <a:prstGeom prst="rect">
              <a:avLst/>
            </a:prstGeom>
          </p:spPr>
          <p:txBody>
            <a:bodyPr wrap="square">
              <a:spAutoFit/>
            </a:bodyPr>
            <a:lstStyle/>
            <a:p>
              <a:pPr algn="ctr" defTabSz="932330">
                <a:lnSpc>
                  <a:spcPct val="90000"/>
                </a:lnSpc>
                <a:spcAft>
                  <a:spcPts val="1428"/>
                </a:spcAft>
                <a:defRPr/>
              </a:pPr>
              <a:r>
                <a:rPr lang="en-US" sz="1632">
                  <a:gradFill>
                    <a:gsLst>
                      <a:gs pos="92000">
                        <a:prstClr val="white"/>
                      </a:gs>
                      <a:gs pos="75000">
                        <a:prstClr val="white"/>
                      </a:gs>
                    </a:gsLst>
                    <a:lin ang="5400000" scaled="0"/>
                  </a:gradFill>
                  <a:latin typeface="Segoe UI" panose="020B0502040204020203" pitchFamily="34" charset="0"/>
                  <a:cs typeface="Segoe UI" panose="020B0502040204020203" pitchFamily="34" charset="0"/>
                </a:rPr>
                <a:t>Custom Speech</a:t>
              </a:r>
              <a:br>
                <a:rPr lang="en-US" sz="1632">
                  <a:gradFill>
                    <a:gsLst>
                      <a:gs pos="92000">
                        <a:prstClr val="white"/>
                      </a:gs>
                      <a:gs pos="75000">
                        <a:prstClr val="white"/>
                      </a:gs>
                    </a:gsLst>
                    <a:lin ang="5400000" scaled="0"/>
                  </a:gradFill>
                  <a:latin typeface="Segoe UI" panose="020B0502040204020203" pitchFamily="34" charset="0"/>
                  <a:cs typeface="Segoe UI" panose="020B0502040204020203" pitchFamily="34" charset="0"/>
                </a:rPr>
              </a:br>
              <a:r>
                <a:rPr lang="en-US" sz="1632">
                  <a:gradFill>
                    <a:gsLst>
                      <a:gs pos="92000">
                        <a:prstClr val="white"/>
                      </a:gs>
                      <a:gs pos="75000">
                        <a:prstClr val="white"/>
                      </a:gs>
                    </a:gsLst>
                    <a:lin ang="5400000" scaled="0"/>
                  </a:gradFill>
                  <a:latin typeface="Segoe UI" panose="020B0502040204020203" pitchFamily="34" charset="0"/>
                  <a:cs typeface="Segoe UI" panose="020B0502040204020203" pitchFamily="34" charset="0"/>
                </a:rPr>
                <a:t>Service</a:t>
              </a:r>
            </a:p>
          </p:txBody>
        </p:sp>
        <p:sp>
          <p:nvSpPr>
            <p:cNvPr id="53" name="Rectangle 52">
              <a:extLst>
                <a:ext uri="{FF2B5EF4-FFF2-40B4-BE49-F238E27FC236}">
                  <a16:creationId xmlns:a16="http://schemas.microsoft.com/office/drawing/2014/main" id="{0E4C40D1-2A64-41D0-8DA6-5BA240BF17B5}"/>
                </a:ext>
              </a:extLst>
            </p:cNvPr>
            <p:cNvSpPr/>
            <p:nvPr/>
          </p:nvSpPr>
          <p:spPr>
            <a:xfrm>
              <a:off x="4302438" y="6114142"/>
              <a:ext cx="1634872" cy="544380"/>
            </a:xfrm>
            <a:prstGeom prst="rect">
              <a:avLst/>
            </a:prstGeom>
          </p:spPr>
          <p:txBody>
            <a:bodyPr wrap="square">
              <a:spAutoFit/>
            </a:bodyPr>
            <a:lstStyle/>
            <a:p>
              <a:pPr algn="ctr" defTabSz="932330">
                <a:lnSpc>
                  <a:spcPct val="90000"/>
                </a:lnSpc>
                <a:spcAft>
                  <a:spcPts val="1428"/>
                </a:spcAft>
                <a:defRPr/>
              </a:pPr>
              <a:r>
                <a:rPr lang="en-US" sz="1632">
                  <a:gradFill>
                    <a:gsLst>
                      <a:gs pos="92000">
                        <a:prstClr val="white"/>
                      </a:gs>
                      <a:gs pos="75000">
                        <a:prstClr val="white"/>
                      </a:gs>
                    </a:gsLst>
                    <a:lin ang="5400000" scaled="0"/>
                  </a:gradFill>
                  <a:latin typeface="Segoe UI" panose="020B0502040204020203" pitchFamily="34" charset="0"/>
                  <a:cs typeface="Segoe UI" panose="020B0502040204020203" pitchFamily="34" charset="0"/>
                </a:rPr>
                <a:t>Language Understanding</a:t>
              </a:r>
            </a:p>
          </p:txBody>
        </p:sp>
        <p:sp>
          <p:nvSpPr>
            <p:cNvPr id="54" name="Rectangle 53">
              <a:extLst>
                <a:ext uri="{FF2B5EF4-FFF2-40B4-BE49-F238E27FC236}">
                  <a16:creationId xmlns:a16="http://schemas.microsoft.com/office/drawing/2014/main" id="{F8208056-B280-4E4A-BC67-BB38162018F1}"/>
                </a:ext>
              </a:extLst>
            </p:cNvPr>
            <p:cNvSpPr/>
            <p:nvPr/>
          </p:nvSpPr>
          <p:spPr>
            <a:xfrm>
              <a:off x="6220865" y="6114142"/>
              <a:ext cx="1696284" cy="544380"/>
            </a:xfrm>
            <a:prstGeom prst="rect">
              <a:avLst/>
            </a:prstGeom>
          </p:spPr>
          <p:txBody>
            <a:bodyPr wrap="square">
              <a:spAutoFit/>
            </a:bodyPr>
            <a:lstStyle/>
            <a:p>
              <a:pPr algn="ctr" defTabSz="932330">
                <a:lnSpc>
                  <a:spcPct val="90000"/>
                </a:lnSpc>
                <a:spcAft>
                  <a:spcPts val="1428"/>
                </a:spcAft>
                <a:defRPr/>
              </a:pPr>
              <a:r>
                <a:rPr lang="en-US" sz="1632">
                  <a:gradFill>
                    <a:gsLst>
                      <a:gs pos="92000">
                        <a:prstClr val="white"/>
                      </a:gs>
                      <a:gs pos="75000">
                        <a:prstClr val="white"/>
                      </a:gs>
                    </a:gsLst>
                    <a:lin ang="5400000" scaled="0"/>
                  </a:gradFill>
                  <a:latin typeface="Segoe UI" panose="020B0502040204020203" pitchFamily="34" charset="0"/>
                  <a:cs typeface="Segoe UI" panose="020B0502040204020203" pitchFamily="34" charset="0"/>
                </a:rPr>
                <a:t>Custom Decision Service</a:t>
              </a:r>
            </a:p>
          </p:txBody>
        </p:sp>
        <p:sp>
          <p:nvSpPr>
            <p:cNvPr id="55" name="Rectangle 54">
              <a:extLst>
                <a:ext uri="{FF2B5EF4-FFF2-40B4-BE49-F238E27FC236}">
                  <a16:creationId xmlns:a16="http://schemas.microsoft.com/office/drawing/2014/main" id="{2E9100BB-4048-4640-9686-CD28CA395ADA}"/>
                </a:ext>
              </a:extLst>
            </p:cNvPr>
            <p:cNvSpPr/>
            <p:nvPr/>
          </p:nvSpPr>
          <p:spPr>
            <a:xfrm>
              <a:off x="8122843" y="6114142"/>
              <a:ext cx="1785752" cy="544380"/>
            </a:xfrm>
            <a:prstGeom prst="rect">
              <a:avLst/>
            </a:prstGeom>
          </p:spPr>
          <p:txBody>
            <a:bodyPr wrap="square">
              <a:spAutoFit/>
            </a:bodyPr>
            <a:lstStyle/>
            <a:p>
              <a:pPr algn="ctr" defTabSz="932330">
                <a:lnSpc>
                  <a:spcPct val="90000"/>
                </a:lnSpc>
                <a:spcAft>
                  <a:spcPts val="1428"/>
                </a:spcAft>
                <a:defRPr/>
              </a:pPr>
              <a:r>
                <a:rPr lang="en-US" sz="1632" dirty="0">
                  <a:gradFill>
                    <a:gsLst>
                      <a:gs pos="92000">
                        <a:prstClr val="white"/>
                      </a:gs>
                      <a:gs pos="75000">
                        <a:prstClr val="white"/>
                      </a:gs>
                    </a:gsLst>
                    <a:lin ang="5400000" scaled="0"/>
                  </a:gradFill>
                  <a:latin typeface="Segoe UI" panose="020B0502040204020203" pitchFamily="34" charset="0"/>
                  <a:cs typeface="Segoe UI" panose="020B0502040204020203" pitchFamily="34" charset="0"/>
                </a:rPr>
                <a:t>Bing Custom Search</a:t>
              </a:r>
            </a:p>
          </p:txBody>
        </p:sp>
        <p:sp>
          <p:nvSpPr>
            <p:cNvPr id="56" name="Rectangle 55">
              <a:extLst>
                <a:ext uri="{FF2B5EF4-FFF2-40B4-BE49-F238E27FC236}">
                  <a16:creationId xmlns:a16="http://schemas.microsoft.com/office/drawing/2014/main" id="{FB5EDB23-8F45-4E60-A7EB-07BA5C6863E2}"/>
                </a:ext>
              </a:extLst>
            </p:cNvPr>
            <p:cNvSpPr/>
            <p:nvPr/>
          </p:nvSpPr>
          <p:spPr>
            <a:xfrm>
              <a:off x="0" y="5739943"/>
              <a:ext cx="2501989" cy="318357"/>
            </a:xfrm>
            <a:prstGeom prst="rect">
              <a:avLst/>
            </a:prstGeom>
          </p:spPr>
          <p:txBody>
            <a:bodyPr wrap="square">
              <a:spAutoFit/>
            </a:bodyPr>
            <a:lstStyle/>
            <a:p>
              <a:pPr algn="ctr" defTabSz="932330">
                <a:lnSpc>
                  <a:spcPct val="90000"/>
                </a:lnSpc>
                <a:spcAft>
                  <a:spcPts val="1428"/>
                </a:spcAft>
                <a:defRPr/>
              </a:pPr>
              <a:r>
                <a:rPr lang="en-US" sz="1632" b="1" spc="51" dirty="0">
                  <a:gradFill>
                    <a:gsLst>
                      <a:gs pos="95556">
                        <a:srgbClr val="0078D7"/>
                      </a:gs>
                      <a:gs pos="50000">
                        <a:srgbClr val="0078D7"/>
                      </a:gs>
                    </a:gsLst>
                    <a:lin ang="0" scaled="0"/>
                  </a:gradFill>
                  <a:latin typeface="Segoe UI" panose="020B0502040204020203" pitchFamily="34" charset="0"/>
                  <a:cs typeface="Segoe UI" panose="020B0502040204020203" pitchFamily="34" charset="0"/>
                </a:rPr>
                <a:t>CUSTOMIZATION</a:t>
              </a:r>
            </a:p>
          </p:txBody>
        </p:sp>
      </p:grpSp>
      <p:sp>
        <p:nvSpPr>
          <p:cNvPr id="61" name="TextBox 60">
            <a:extLst>
              <a:ext uri="{FF2B5EF4-FFF2-40B4-BE49-F238E27FC236}">
                <a16:creationId xmlns:a16="http://schemas.microsoft.com/office/drawing/2014/main" id="{B9C8E9DF-01D1-48EF-9821-B67F419B22A3}"/>
              </a:ext>
            </a:extLst>
          </p:cNvPr>
          <p:cNvSpPr txBox="1"/>
          <p:nvPr/>
        </p:nvSpPr>
        <p:spPr>
          <a:xfrm>
            <a:off x="276326" y="2653359"/>
            <a:ext cx="1965402" cy="577811"/>
          </a:xfrm>
          <a:prstGeom prst="rect">
            <a:avLst/>
          </a:prstGeom>
          <a:noFill/>
        </p:spPr>
        <p:txBody>
          <a:bodyPr wrap="square" lIns="182776" tIns="146221" rIns="182776" bIns="146221" rtlCol="0" anchor="t">
            <a:spAutoFit/>
          </a:bodyPr>
          <a:lstStyle/>
          <a:p>
            <a:pPr algn="ctr" defTabSz="913698">
              <a:lnSpc>
                <a:spcPct val="90000"/>
              </a:lnSpc>
              <a:spcAft>
                <a:spcPts val="1020"/>
              </a:spcAft>
              <a:defRPr/>
            </a:pPr>
            <a:r>
              <a:rPr lang="en-US" sz="2000"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Vision</a:t>
            </a:r>
          </a:p>
        </p:txBody>
      </p:sp>
      <p:sp>
        <p:nvSpPr>
          <p:cNvPr id="62" name="TextBox 61">
            <a:extLst>
              <a:ext uri="{FF2B5EF4-FFF2-40B4-BE49-F238E27FC236}">
                <a16:creationId xmlns:a16="http://schemas.microsoft.com/office/drawing/2014/main" id="{A52CD59A-0EF4-41CD-A231-0B6326EAC669}"/>
              </a:ext>
            </a:extLst>
          </p:cNvPr>
          <p:cNvSpPr txBox="1"/>
          <p:nvPr/>
        </p:nvSpPr>
        <p:spPr>
          <a:xfrm>
            <a:off x="2260484" y="2653359"/>
            <a:ext cx="1965402" cy="577811"/>
          </a:xfrm>
          <a:prstGeom prst="rect">
            <a:avLst/>
          </a:prstGeom>
          <a:noFill/>
        </p:spPr>
        <p:txBody>
          <a:bodyPr wrap="square" lIns="182776" tIns="146221" rIns="91414" bIns="146221" rtlCol="0" anchor="t">
            <a:spAutoFit/>
          </a:bodyPr>
          <a:lstStyle/>
          <a:p>
            <a:pPr algn="ctr" defTabSz="913698">
              <a:lnSpc>
                <a:spcPct val="90000"/>
              </a:lnSpc>
              <a:spcAft>
                <a:spcPts val="1020"/>
              </a:spcAft>
              <a:defRPr/>
            </a:pPr>
            <a:r>
              <a:rPr lang="en-US" sz="2000"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Speech</a:t>
            </a:r>
          </a:p>
        </p:txBody>
      </p:sp>
      <p:sp>
        <p:nvSpPr>
          <p:cNvPr id="63" name="TextBox 62">
            <a:extLst>
              <a:ext uri="{FF2B5EF4-FFF2-40B4-BE49-F238E27FC236}">
                <a16:creationId xmlns:a16="http://schemas.microsoft.com/office/drawing/2014/main" id="{A1EE29C2-DD81-4D48-9ED8-65E2033BD5D4}"/>
              </a:ext>
            </a:extLst>
          </p:cNvPr>
          <p:cNvSpPr txBox="1"/>
          <p:nvPr/>
        </p:nvSpPr>
        <p:spPr>
          <a:xfrm>
            <a:off x="6228800" y="2653359"/>
            <a:ext cx="1965402" cy="577811"/>
          </a:xfrm>
          <a:prstGeom prst="rect">
            <a:avLst/>
          </a:prstGeom>
          <a:noFill/>
        </p:spPr>
        <p:txBody>
          <a:bodyPr wrap="square" lIns="182776" tIns="146221" rIns="182776" bIns="146221" rtlCol="0" anchor="t">
            <a:spAutoFit/>
          </a:bodyPr>
          <a:lstStyle/>
          <a:p>
            <a:pPr algn="ctr" defTabSz="913698">
              <a:lnSpc>
                <a:spcPct val="90000"/>
              </a:lnSpc>
              <a:spcAft>
                <a:spcPts val="1020"/>
              </a:spcAft>
              <a:defRPr/>
            </a:pPr>
            <a:r>
              <a:rPr lang="en-US" sz="2000"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Knowledge</a:t>
            </a:r>
          </a:p>
        </p:txBody>
      </p:sp>
      <p:sp>
        <p:nvSpPr>
          <p:cNvPr id="64" name="TextBox 63">
            <a:extLst>
              <a:ext uri="{FF2B5EF4-FFF2-40B4-BE49-F238E27FC236}">
                <a16:creationId xmlns:a16="http://schemas.microsoft.com/office/drawing/2014/main" id="{1520BD20-D445-4B92-9093-91616BF64635}"/>
              </a:ext>
            </a:extLst>
          </p:cNvPr>
          <p:cNvSpPr txBox="1"/>
          <p:nvPr/>
        </p:nvSpPr>
        <p:spPr>
          <a:xfrm>
            <a:off x="4244642" y="2653359"/>
            <a:ext cx="1965402" cy="577811"/>
          </a:xfrm>
          <a:prstGeom prst="rect">
            <a:avLst/>
          </a:prstGeom>
          <a:noFill/>
        </p:spPr>
        <p:txBody>
          <a:bodyPr wrap="square" lIns="182776" tIns="146221" rIns="182776" bIns="146221" rtlCol="0" anchor="t">
            <a:spAutoFit/>
          </a:bodyPr>
          <a:lstStyle/>
          <a:p>
            <a:pPr algn="ctr" defTabSz="913698">
              <a:lnSpc>
                <a:spcPct val="90000"/>
              </a:lnSpc>
              <a:spcAft>
                <a:spcPts val="1020"/>
              </a:spcAft>
              <a:defRPr/>
            </a:pPr>
            <a:r>
              <a:rPr lang="en-US" sz="2000"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Language</a:t>
            </a:r>
          </a:p>
        </p:txBody>
      </p:sp>
      <p:sp>
        <p:nvSpPr>
          <p:cNvPr id="67" name="TextBox 66">
            <a:extLst>
              <a:ext uri="{FF2B5EF4-FFF2-40B4-BE49-F238E27FC236}">
                <a16:creationId xmlns:a16="http://schemas.microsoft.com/office/drawing/2014/main" id="{AE710022-0277-44E4-8165-31CE6543A4B8}"/>
              </a:ext>
            </a:extLst>
          </p:cNvPr>
          <p:cNvSpPr txBox="1"/>
          <p:nvPr/>
        </p:nvSpPr>
        <p:spPr>
          <a:xfrm>
            <a:off x="10197114" y="2653359"/>
            <a:ext cx="1965402" cy="577811"/>
          </a:xfrm>
          <a:prstGeom prst="rect">
            <a:avLst/>
          </a:prstGeom>
          <a:noFill/>
        </p:spPr>
        <p:txBody>
          <a:bodyPr wrap="square" lIns="182776" tIns="146221" rIns="182776" bIns="146221" rtlCol="0" anchor="t">
            <a:spAutoFit/>
          </a:bodyPr>
          <a:lstStyle/>
          <a:p>
            <a:pPr algn="ctr" defTabSz="913698">
              <a:lnSpc>
                <a:spcPct val="90000"/>
              </a:lnSpc>
              <a:spcAft>
                <a:spcPts val="1020"/>
              </a:spcAft>
              <a:defRPr/>
            </a:pPr>
            <a:r>
              <a:rPr lang="en-US" sz="2000"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Labs</a:t>
            </a:r>
            <a:endParaRPr lang="en-US" sz="2353" b="1" dirty="0">
              <a:gradFill>
                <a:gsLst>
                  <a:gs pos="64545">
                    <a:srgbClr val="353535"/>
                  </a:gs>
                  <a:gs pos="40000">
                    <a:srgbClr val="353535"/>
                  </a:gs>
                </a:gsLst>
                <a:lin ang="5400000" scaled="0"/>
              </a:gradFill>
              <a:latin typeface="Segoe UI Semilight" panose="020B0402040204020203" pitchFamily="34" charset="0"/>
              <a:cs typeface="Segoe UI Semilight" panose="020B0402040204020203" pitchFamily="34" charset="0"/>
            </a:endParaRPr>
          </a:p>
        </p:txBody>
      </p:sp>
      <p:sp>
        <p:nvSpPr>
          <p:cNvPr id="68" name="TextBox 67">
            <a:extLst>
              <a:ext uri="{FF2B5EF4-FFF2-40B4-BE49-F238E27FC236}">
                <a16:creationId xmlns:a16="http://schemas.microsoft.com/office/drawing/2014/main" id="{EFC7D32B-44F3-44DF-9DAE-BCC52AC0A527}"/>
              </a:ext>
            </a:extLst>
          </p:cNvPr>
          <p:cNvSpPr txBox="1"/>
          <p:nvPr/>
        </p:nvSpPr>
        <p:spPr>
          <a:xfrm>
            <a:off x="8212959" y="2653359"/>
            <a:ext cx="1965402" cy="577811"/>
          </a:xfrm>
          <a:prstGeom prst="rect">
            <a:avLst/>
          </a:prstGeom>
          <a:noFill/>
        </p:spPr>
        <p:txBody>
          <a:bodyPr wrap="square" lIns="182776" tIns="146221" rIns="182776" bIns="146221" rtlCol="0" anchor="t">
            <a:spAutoFit/>
          </a:bodyPr>
          <a:lstStyle/>
          <a:p>
            <a:pPr algn="ctr" defTabSz="913698">
              <a:lnSpc>
                <a:spcPct val="90000"/>
              </a:lnSpc>
              <a:spcAft>
                <a:spcPts val="1020"/>
              </a:spcAft>
              <a:defRPr/>
            </a:pPr>
            <a:r>
              <a:rPr lang="en-US" sz="2000"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Search</a:t>
            </a:r>
          </a:p>
        </p:txBody>
      </p:sp>
      <p:grpSp>
        <p:nvGrpSpPr>
          <p:cNvPr id="2" name="Group 1">
            <a:extLst>
              <a:ext uri="{FF2B5EF4-FFF2-40B4-BE49-F238E27FC236}">
                <a16:creationId xmlns:a16="http://schemas.microsoft.com/office/drawing/2014/main" id="{2F87022E-D1EC-4EB6-B3BD-953C158EE337}"/>
              </a:ext>
            </a:extLst>
          </p:cNvPr>
          <p:cNvGrpSpPr/>
          <p:nvPr/>
        </p:nvGrpSpPr>
        <p:grpSpPr>
          <a:xfrm>
            <a:off x="709761" y="1485989"/>
            <a:ext cx="11019321" cy="1097125"/>
            <a:chOff x="695042" y="2877375"/>
            <a:chExt cx="10804237" cy="1075710"/>
          </a:xfrm>
        </p:grpSpPr>
        <p:grpSp>
          <p:nvGrpSpPr>
            <p:cNvPr id="46" name="Group 45">
              <a:extLst>
                <a:ext uri="{FF2B5EF4-FFF2-40B4-BE49-F238E27FC236}">
                  <a16:creationId xmlns:a16="http://schemas.microsoft.com/office/drawing/2014/main" id="{B3CAF95E-72CA-4224-9AF3-F53765B598C1}"/>
                </a:ext>
              </a:extLst>
            </p:cNvPr>
            <p:cNvGrpSpPr/>
            <p:nvPr/>
          </p:nvGrpSpPr>
          <p:grpSpPr>
            <a:xfrm>
              <a:off x="695042" y="2877375"/>
              <a:ext cx="1075710" cy="1075710"/>
              <a:chOff x="1635346" y="1767983"/>
              <a:chExt cx="1287898" cy="1287898"/>
            </a:xfrm>
          </p:grpSpPr>
          <p:sp>
            <p:nvSpPr>
              <p:cNvPr id="47" name="Oval 46">
                <a:extLst>
                  <a:ext uri="{FF2B5EF4-FFF2-40B4-BE49-F238E27FC236}">
                    <a16:creationId xmlns:a16="http://schemas.microsoft.com/office/drawing/2014/main" id="{555830A5-3130-4DE2-AE60-4C9529DFAC75}"/>
                  </a:ext>
                </a:extLst>
              </p:cNvPr>
              <p:cNvSpPr/>
              <p:nvPr/>
            </p:nvSpPr>
            <p:spPr bwMode="auto">
              <a:xfrm>
                <a:off x="1635346" y="1767983"/>
                <a:ext cx="1287898" cy="1287898"/>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dirty="0" err="1">
                  <a:gradFill>
                    <a:gsLst>
                      <a:gs pos="0">
                        <a:srgbClr val="FFFFFF"/>
                      </a:gs>
                      <a:gs pos="100000">
                        <a:srgbClr val="FFFFFF"/>
                      </a:gs>
                    </a:gsLst>
                    <a:lin ang="5400000" scaled="0"/>
                  </a:gradFill>
                  <a:latin typeface="Segoe UI Semilight"/>
                  <a:cs typeface="Segoe UI" pitchFamily="34" charset="0"/>
                </a:endParaRPr>
              </a:p>
            </p:txBody>
          </p:sp>
          <p:pic>
            <p:nvPicPr>
              <p:cNvPr id="48" name="Picture 47">
                <a:extLst>
                  <a:ext uri="{FF2B5EF4-FFF2-40B4-BE49-F238E27FC236}">
                    <a16:creationId xmlns:a16="http://schemas.microsoft.com/office/drawing/2014/main" id="{8F9FA633-EA06-4F9F-822A-4B1F089103C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00804" y="1997048"/>
                <a:ext cx="793508" cy="799216"/>
              </a:xfrm>
              <a:prstGeom prst="rect">
                <a:avLst/>
              </a:prstGeom>
            </p:spPr>
          </p:pic>
        </p:grpSp>
        <p:grpSp>
          <p:nvGrpSpPr>
            <p:cNvPr id="57" name="Group 56">
              <a:extLst>
                <a:ext uri="{FF2B5EF4-FFF2-40B4-BE49-F238E27FC236}">
                  <a16:creationId xmlns:a16="http://schemas.microsoft.com/office/drawing/2014/main" id="{81EDFAB1-6F69-410A-9E55-28233E0AB74A}"/>
                </a:ext>
              </a:extLst>
            </p:cNvPr>
            <p:cNvGrpSpPr/>
            <p:nvPr/>
          </p:nvGrpSpPr>
          <p:grpSpPr>
            <a:xfrm>
              <a:off x="2640748" y="2877375"/>
              <a:ext cx="1075710" cy="1075710"/>
              <a:chOff x="1920558" y="3040063"/>
              <a:chExt cx="1097280" cy="1097280"/>
            </a:xfrm>
          </p:grpSpPr>
          <p:sp>
            <p:nvSpPr>
              <p:cNvPr id="58" name="Oval 57">
                <a:extLst>
                  <a:ext uri="{FF2B5EF4-FFF2-40B4-BE49-F238E27FC236}">
                    <a16:creationId xmlns:a16="http://schemas.microsoft.com/office/drawing/2014/main" id="{FA465551-C2F2-442B-937F-972ED7523C93}"/>
                  </a:ext>
                </a:extLst>
              </p:cNvPr>
              <p:cNvSpPr/>
              <p:nvPr/>
            </p:nvSpPr>
            <p:spPr bwMode="auto">
              <a:xfrm>
                <a:off x="1920558" y="3040063"/>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dirty="0" err="1">
                  <a:gradFill>
                    <a:gsLst>
                      <a:gs pos="0">
                        <a:srgbClr val="FFFFFF"/>
                      </a:gs>
                      <a:gs pos="100000">
                        <a:srgbClr val="FFFFFF"/>
                      </a:gs>
                    </a:gsLst>
                    <a:lin ang="5400000" scaled="0"/>
                  </a:gradFill>
                  <a:latin typeface="Segoe UI Semilight"/>
                  <a:cs typeface="Segoe UI" pitchFamily="34" charset="0"/>
                </a:endParaRPr>
              </a:p>
            </p:txBody>
          </p:sp>
          <p:pic>
            <p:nvPicPr>
              <p:cNvPr id="59" name="Picture 58">
                <a:extLst>
                  <a:ext uri="{FF2B5EF4-FFF2-40B4-BE49-F238E27FC236}">
                    <a16:creationId xmlns:a16="http://schemas.microsoft.com/office/drawing/2014/main" id="{40ACE487-2B6F-4D48-ADAA-451D2CF7DE0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57065" y="3241523"/>
                <a:ext cx="667702" cy="667702"/>
              </a:xfrm>
              <a:prstGeom prst="rect">
                <a:avLst/>
              </a:prstGeom>
            </p:spPr>
          </p:pic>
        </p:grpSp>
        <p:grpSp>
          <p:nvGrpSpPr>
            <p:cNvPr id="60" name="Group 59">
              <a:extLst>
                <a:ext uri="{FF2B5EF4-FFF2-40B4-BE49-F238E27FC236}">
                  <a16:creationId xmlns:a16="http://schemas.microsoft.com/office/drawing/2014/main" id="{1BD98D88-3C57-4B80-BD49-75A90A32AD54}"/>
                </a:ext>
              </a:extLst>
            </p:cNvPr>
            <p:cNvGrpSpPr/>
            <p:nvPr/>
          </p:nvGrpSpPr>
          <p:grpSpPr>
            <a:xfrm>
              <a:off x="4586453" y="2877375"/>
              <a:ext cx="1075710" cy="1075710"/>
              <a:chOff x="4678421" y="2934576"/>
              <a:chExt cx="1097280" cy="1097280"/>
            </a:xfrm>
          </p:grpSpPr>
          <p:sp>
            <p:nvSpPr>
              <p:cNvPr id="65" name="Oval 64">
                <a:extLst>
                  <a:ext uri="{FF2B5EF4-FFF2-40B4-BE49-F238E27FC236}">
                    <a16:creationId xmlns:a16="http://schemas.microsoft.com/office/drawing/2014/main" id="{1452AC5F-C3A2-4891-8410-D6A6D7F90583}"/>
                  </a:ext>
                </a:extLst>
              </p:cNvPr>
              <p:cNvSpPr/>
              <p:nvPr/>
            </p:nvSpPr>
            <p:spPr bwMode="auto">
              <a:xfrm>
                <a:off x="4678421" y="2934576"/>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dirty="0" err="1">
                  <a:gradFill>
                    <a:gsLst>
                      <a:gs pos="0">
                        <a:srgbClr val="FFFFFF"/>
                      </a:gs>
                      <a:gs pos="100000">
                        <a:srgbClr val="FFFFFF"/>
                      </a:gs>
                    </a:gsLst>
                    <a:lin ang="5400000" scaled="0"/>
                  </a:gradFill>
                  <a:latin typeface="Segoe UI Semilight"/>
                  <a:cs typeface="Segoe UI" pitchFamily="34" charset="0"/>
                </a:endParaRPr>
              </a:p>
            </p:txBody>
          </p:sp>
          <p:pic>
            <p:nvPicPr>
              <p:cNvPr id="66" name="Picture 65">
                <a:extLst>
                  <a:ext uri="{FF2B5EF4-FFF2-40B4-BE49-F238E27FC236}">
                    <a16:creationId xmlns:a16="http://schemas.microsoft.com/office/drawing/2014/main" id="{E75BBCD4-29BA-4071-A12E-9AB95E3848C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69582" y="3125737"/>
                <a:ext cx="714959" cy="714959"/>
              </a:xfrm>
              <a:prstGeom prst="rect">
                <a:avLst/>
              </a:prstGeom>
            </p:spPr>
          </p:pic>
        </p:grpSp>
        <p:grpSp>
          <p:nvGrpSpPr>
            <p:cNvPr id="70" name="Group 69">
              <a:extLst>
                <a:ext uri="{FF2B5EF4-FFF2-40B4-BE49-F238E27FC236}">
                  <a16:creationId xmlns:a16="http://schemas.microsoft.com/office/drawing/2014/main" id="{5286B6E1-53E5-46C3-9D98-A8104DC75E21}"/>
                </a:ext>
              </a:extLst>
            </p:cNvPr>
            <p:cNvGrpSpPr/>
            <p:nvPr/>
          </p:nvGrpSpPr>
          <p:grpSpPr>
            <a:xfrm>
              <a:off x="6532159" y="2877375"/>
              <a:ext cx="1075710" cy="1075710"/>
              <a:chOff x="6663142" y="2934576"/>
              <a:chExt cx="1097280" cy="1097280"/>
            </a:xfrm>
          </p:grpSpPr>
          <p:sp>
            <p:nvSpPr>
              <p:cNvPr id="71" name="Oval 70">
                <a:extLst>
                  <a:ext uri="{FF2B5EF4-FFF2-40B4-BE49-F238E27FC236}">
                    <a16:creationId xmlns:a16="http://schemas.microsoft.com/office/drawing/2014/main" id="{E24AAD13-8767-419C-A57D-5CDC0AD073DA}"/>
                  </a:ext>
                </a:extLst>
              </p:cNvPr>
              <p:cNvSpPr/>
              <p:nvPr/>
            </p:nvSpPr>
            <p:spPr bwMode="auto">
              <a:xfrm>
                <a:off x="6663142" y="2934576"/>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dirty="0" err="1">
                  <a:gradFill>
                    <a:gsLst>
                      <a:gs pos="0">
                        <a:srgbClr val="FFFFFF"/>
                      </a:gs>
                      <a:gs pos="100000">
                        <a:srgbClr val="FFFFFF"/>
                      </a:gs>
                    </a:gsLst>
                    <a:lin ang="5400000" scaled="0"/>
                  </a:gradFill>
                  <a:latin typeface="Segoe UI Semilight"/>
                  <a:cs typeface="Segoe UI" pitchFamily="34" charset="0"/>
                </a:endParaRPr>
              </a:p>
            </p:txBody>
          </p:sp>
          <p:pic>
            <p:nvPicPr>
              <p:cNvPr id="72" name="Picture 71">
                <a:extLst>
                  <a:ext uri="{FF2B5EF4-FFF2-40B4-BE49-F238E27FC236}">
                    <a16:creationId xmlns:a16="http://schemas.microsoft.com/office/drawing/2014/main" id="{11DCD632-9535-48A0-8CFB-771C342AAF7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74944" y="3143724"/>
                <a:ext cx="673678" cy="678983"/>
              </a:xfrm>
              <a:prstGeom prst="rect">
                <a:avLst/>
              </a:prstGeom>
            </p:spPr>
          </p:pic>
        </p:grpSp>
        <p:grpSp>
          <p:nvGrpSpPr>
            <p:cNvPr id="73" name="Group 72">
              <a:extLst>
                <a:ext uri="{FF2B5EF4-FFF2-40B4-BE49-F238E27FC236}">
                  <a16:creationId xmlns:a16="http://schemas.microsoft.com/office/drawing/2014/main" id="{3D524284-E018-43AA-B3C9-2AB753418655}"/>
                </a:ext>
              </a:extLst>
            </p:cNvPr>
            <p:cNvGrpSpPr/>
            <p:nvPr/>
          </p:nvGrpSpPr>
          <p:grpSpPr>
            <a:xfrm>
              <a:off x="8482009" y="2877375"/>
              <a:ext cx="1075710" cy="1075710"/>
              <a:chOff x="8652091" y="2934576"/>
              <a:chExt cx="1097280" cy="1097280"/>
            </a:xfrm>
          </p:grpSpPr>
          <p:sp>
            <p:nvSpPr>
              <p:cNvPr id="74" name="Oval 73">
                <a:extLst>
                  <a:ext uri="{FF2B5EF4-FFF2-40B4-BE49-F238E27FC236}">
                    <a16:creationId xmlns:a16="http://schemas.microsoft.com/office/drawing/2014/main" id="{992C232C-F52A-4A53-9470-D75B26980C6C}"/>
                  </a:ext>
                </a:extLst>
              </p:cNvPr>
              <p:cNvSpPr/>
              <p:nvPr/>
            </p:nvSpPr>
            <p:spPr bwMode="auto">
              <a:xfrm>
                <a:off x="8652091" y="2934576"/>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dirty="0" err="1">
                  <a:gradFill>
                    <a:gsLst>
                      <a:gs pos="0">
                        <a:srgbClr val="FFFFFF"/>
                      </a:gs>
                      <a:gs pos="100000">
                        <a:srgbClr val="FFFFFF"/>
                      </a:gs>
                    </a:gsLst>
                    <a:lin ang="5400000" scaled="0"/>
                  </a:gradFill>
                  <a:latin typeface="Segoe UI Semilight"/>
                  <a:cs typeface="Segoe UI" pitchFamily="34" charset="0"/>
                </a:endParaRPr>
              </a:p>
            </p:txBody>
          </p:sp>
          <p:pic>
            <p:nvPicPr>
              <p:cNvPr id="75" name="Picture 74">
                <a:extLst>
                  <a:ext uri="{FF2B5EF4-FFF2-40B4-BE49-F238E27FC236}">
                    <a16:creationId xmlns:a16="http://schemas.microsoft.com/office/drawing/2014/main" id="{BE9CAAA1-38AB-4C5F-A521-9B8B9DFFE81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914610" y="3197095"/>
                <a:ext cx="572244" cy="572244"/>
              </a:xfrm>
              <a:prstGeom prst="rect">
                <a:avLst/>
              </a:prstGeom>
            </p:spPr>
          </p:pic>
        </p:grpSp>
        <p:grpSp>
          <p:nvGrpSpPr>
            <p:cNvPr id="76" name="Group 75">
              <a:extLst>
                <a:ext uri="{FF2B5EF4-FFF2-40B4-BE49-F238E27FC236}">
                  <a16:creationId xmlns:a16="http://schemas.microsoft.com/office/drawing/2014/main" id="{F4DDA0A1-9283-401F-918D-A47FF8F1286C}"/>
                </a:ext>
              </a:extLst>
            </p:cNvPr>
            <p:cNvGrpSpPr/>
            <p:nvPr/>
          </p:nvGrpSpPr>
          <p:grpSpPr>
            <a:xfrm>
              <a:off x="10423569" y="2877375"/>
              <a:ext cx="1075710" cy="1075710"/>
              <a:chOff x="10632583" y="2934576"/>
              <a:chExt cx="1097280" cy="1097280"/>
            </a:xfrm>
          </p:grpSpPr>
          <p:sp>
            <p:nvSpPr>
              <p:cNvPr id="77" name="Oval 76">
                <a:extLst>
                  <a:ext uri="{FF2B5EF4-FFF2-40B4-BE49-F238E27FC236}">
                    <a16:creationId xmlns:a16="http://schemas.microsoft.com/office/drawing/2014/main" id="{59F7254F-8FAF-437D-8AEC-992C16B76451}"/>
                  </a:ext>
                </a:extLst>
              </p:cNvPr>
              <p:cNvSpPr/>
              <p:nvPr/>
            </p:nvSpPr>
            <p:spPr bwMode="auto">
              <a:xfrm>
                <a:off x="10632583" y="2934576"/>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dirty="0" err="1">
                  <a:gradFill>
                    <a:gsLst>
                      <a:gs pos="0">
                        <a:srgbClr val="FFFFFF"/>
                      </a:gs>
                      <a:gs pos="100000">
                        <a:srgbClr val="FFFFFF"/>
                      </a:gs>
                    </a:gsLst>
                    <a:lin ang="5400000" scaled="0"/>
                  </a:gradFill>
                  <a:latin typeface="Segoe UI Semilight"/>
                  <a:cs typeface="Segoe UI" pitchFamily="34" charset="0"/>
                </a:endParaRPr>
              </a:p>
            </p:txBody>
          </p:sp>
          <p:pic>
            <p:nvPicPr>
              <p:cNvPr id="78" name="Picture 77">
                <a:extLst>
                  <a:ext uri="{FF2B5EF4-FFF2-40B4-BE49-F238E27FC236}">
                    <a16:creationId xmlns:a16="http://schemas.microsoft.com/office/drawing/2014/main" id="{72BD96B9-4C0A-4BDA-8249-C4CFC46C4D1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976803" y="3238448"/>
                <a:ext cx="408842" cy="489536"/>
              </a:xfrm>
              <a:prstGeom prst="rect">
                <a:avLst/>
              </a:prstGeom>
            </p:spPr>
          </p:pic>
        </p:grpSp>
      </p:grpSp>
      <p:grpSp>
        <p:nvGrpSpPr>
          <p:cNvPr id="4" name="Group 3">
            <a:extLst>
              <a:ext uri="{FF2B5EF4-FFF2-40B4-BE49-F238E27FC236}">
                <a16:creationId xmlns:a16="http://schemas.microsoft.com/office/drawing/2014/main" id="{7D835EFD-D826-4EA2-951F-AD3D7E737681}"/>
              </a:ext>
            </a:extLst>
          </p:cNvPr>
          <p:cNvGrpSpPr/>
          <p:nvPr/>
        </p:nvGrpSpPr>
        <p:grpSpPr>
          <a:xfrm>
            <a:off x="209553" y="3147213"/>
            <a:ext cx="12047284" cy="3086381"/>
            <a:chOff x="204598" y="3085784"/>
            <a:chExt cx="11812135" cy="3026138"/>
          </a:xfrm>
        </p:grpSpPr>
        <p:sp>
          <p:nvSpPr>
            <p:cNvPr id="79" name="Rectangle 78">
              <a:extLst>
                <a:ext uri="{FF2B5EF4-FFF2-40B4-BE49-F238E27FC236}">
                  <a16:creationId xmlns:a16="http://schemas.microsoft.com/office/drawing/2014/main" id="{411DEDBB-DE19-4B50-9405-5CF040A38EEA}"/>
                </a:ext>
              </a:extLst>
            </p:cNvPr>
            <p:cNvSpPr/>
            <p:nvPr/>
          </p:nvSpPr>
          <p:spPr>
            <a:xfrm>
              <a:off x="204598" y="3094559"/>
              <a:ext cx="2065864" cy="1643399"/>
            </a:xfrm>
            <a:prstGeom prst="rect">
              <a:avLst/>
            </a:prstGeom>
          </p:spPr>
          <p:txBody>
            <a:bodyPr wrap="square">
              <a:spAutoFit/>
            </a:bodyPr>
            <a:lstStyle/>
            <a:p>
              <a:pPr algn="ctr" defTabSz="932330">
                <a:lnSpc>
                  <a:spcPct val="90000"/>
                </a:lnSpc>
                <a:spcAft>
                  <a:spcPts val="1020"/>
                </a:spcAft>
                <a:defRPr/>
              </a:pPr>
              <a:r>
                <a:rPr lang="en-US" sz="1499"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Computer Vision</a:t>
              </a:r>
            </a:p>
            <a:p>
              <a:pPr algn="ctr" defTabSz="932330">
                <a:lnSpc>
                  <a:spcPct val="90000"/>
                </a:lnSpc>
                <a:spcAft>
                  <a:spcPts val="1020"/>
                </a:spcAft>
                <a:defRPr/>
              </a:pPr>
              <a:r>
                <a:rPr lang="en-US" sz="1499"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Content Moderator  </a:t>
              </a:r>
            </a:p>
            <a:p>
              <a:pPr algn="ctr" defTabSz="932330">
                <a:lnSpc>
                  <a:spcPct val="90000"/>
                </a:lnSpc>
                <a:spcAft>
                  <a:spcPts val="1020"/>
                </a:spcAft>
                <a:defRPr/>
              </a:pPr>
              <a:r>
                <a:rPr lang="en-US" sz="1499"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Emotion </a:t>
              </a:r>
            </a:p>
            <a:p>
              <a:pPr algn="ctr" defTabSz="932330">
                <a:lnSpc>
                  <a:spcPct val="90000"/>
                </a:lnSpc>
                <a:spcAft>
                  <a:spcPts val="1020"/>
                </a:spcAft>
                <a:defRPr/>
              </a:pPr>
              <a:r>
                <a:rPr lang="en-US" sz="1499"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Face </a:t>
              </a:r>
            </a:p>
            <a:p>
              <a:pPr algn="ctr" defTabSz="932330">
                <a:lnSpc>
                  <a:spcPct val="90000"/>
                </a:lnSpc>
                <a:spcAft>
                  <a:spcPts val="1020"/>
                </a:spcAft>
                <a:defRPr/>
              </a:pPr>
              <a:r>
                <a:rPr lang="en-US" sz="1499"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Video Indexer</a:t>
              </a:r>
            </a:p>
          </p:txBody>
        </p:sp>
        <p:sp>
          <p:nvSpPr>
            <p:cNvPr id="80" name="Rectangle 79">
              <a:extLst>
                <a:ext uri="{FF2B5EF4-FFF2-40B4-BE49-F238E27FC236}">
                  <a16:creationId xmlns:a16="http://schemas.microsoft.com/office/drawing/2014/main" id="{65799686-5410-4851-AA24-93189ABE2511}"/>
                </a:ext>
              </a:extLst>
            </p:cNvPr>
            <p:cNvSpPr/>
            <p:nvPr/>
          </p:nvSpPr>
          <p:spPr>
            <a:xfrm>
              <a:off x="9896450" y="3094558"/>
              <a:ext cx="2120283" cy="3017364"/>
            </a:xfrm>
            <a:prstGeom prst="rect">
              <a:avLst/>
            </a:prstGeom>
          </p:spPr>
          <p:txBody>
            <a:bodyPr wrap="square">
              <a:spAutoFit/>
            </a:bodyPr>
            <a:lstStyle/>
            <a:p>
              <a:pPr algn="ctr" defTabSz="932330">
                <a:lnSpc>
                  <a:spcPct val="90000"/>
                </a:lnSpc>
                <a:spcAft>
                  <a:spcPts val="1020"/>
                </a:spcAft>
                <a:defRPr/>
              </a:pPr>
              <a:r>
                <a:rPr lang="en-US" sz="1499"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Project Prague (gesture)</a:t>
              </a:r>
            </a:p>
            <a:p>
              <a:pPr algn="ctr" defTabSz="932330">
                <a:lnSpc>
                  <a:spcPct val="90000"/>
                </a:lnSpc>
                <a:spcAft>
                  <a:spcPts val="1020"/>
                </a:spcAft>
                <a:defRPr/>
              </a:pPr>
              <a:r>
                <a:rPr lang="en-US" sz="1499"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Project Cuzco (events)</a:t>
              </a:r>
            </a:p>
            <a:p>
              <a:pPr algn="ctr" defTabSz="932330">
                <a:lnSpc>
                  <a:spcPct val="90000"/>
                </a:lnSpc>
                <a:spcAft>
                  <a:spcPts val="1020"/>
                </a:spcAft>
                <a:defRPr/>
              </a:pPr>
              <a:r>
                <a:rPr lang="en-US" sz="1499"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Project Johannesburg (routing)</a:t>
              </a:r>
            </a:p>
            <a:p>
              <a:pPr algn="ctr" defTabSz="932330">
                <a:lnSpc>
                  <a:spcPct val="90000"/>
                </a:lnSpc>
                <a:spcAft>
                  <a:spcPts val="1020"/>
                </a:spcAft>
                <a:defRPr/>
              </a:pPr>
              <a:r>
                <a:rPr lang="en-US" sz="1499"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Project Nanjing (isochrones)</a:t>
              </a:r>
            </a:p>
            <a:p>
              <a:pPr algn="ctr" defTabSz="932330">
                <a:lnSpc>
                  <a:spcPct val="90000"/>
                </a:lnSpc>
                <a:spcAft>
                  <a:spcPts val="1020"/>
                </a:spcAft>
                <a:defRPr/>
              </a:pPr>
              <a:r>
                <a:rPr lang="en-US" sz="1499"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Project Abu Dhabi (distance matrix)</a:t>
              </a:r>
            </a:p>
            <a:p>
              <a:pPr algn="ctr" defTabSz="932330">
                <a:lnSpc>
                  <a:spcPct val="90000"/>
                </a:lnSpc>
                <a:spcAft>
                  <a:spcPts val="1020"/>
                </a:spcAft>
                <a:defRPr/>
              </a:pPr>
              <a:r>
                <a:rPr lang="en-US" sz="1499"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Project Wollongong (location)</a:t>
              </a:r>
            </a:p>
          </p:txBody>
        </p:sp>
        <p:sp>
          <p:nvSpPr>
            <p:cNvPr id="81" name="TextBox 80">
              <a:extLst>
                <a:ext uri="{FF2B5EF4-FFF2-40B4-BE49-F238E27FC236}">
                  <a16:creationId xmlns:a16="http://schemas.microsoft.com/office/drawing/2014/main" id="{B5D5F4F5-EF24-4D56-A351-9CC7ECF6025D}"/>
                </a:ext>
              </a:extLst>
            </p:cNvPr>
            <p:cNvSpPr txBox="1"/>
            <p:nvPr/>
          </p:nvSpPr>
          <p:spPr>
            <a:xfrm>
              <a:off x="8165724" y="3094557"/>
              <a:ext cx="1726629" cy="1940627"/>
            </a:xfrm>
            <a:prstGeom prst="rect">
              <a:avLst/>
            </a:prstGeom>
          </p:spPr>
          <p:txBody>
            <a:bodyPr wrap="square">
              <a:spAutoFit/>
            </a:bodyPr>
            <a:lstStyle>
              <a:defPPr>
                <a:defRPr lang="en-US"/>
              </a:defPPr>
              <a:lvl1pPr lvl="0" algn="ctr">
                <a:spcAft>
                  <a:spcPts val="918"/>
                </a:spcAft>
                <a:defRPr sz="1632">
                  <a:gradFill>
                    <a:gsLst>
                      <a:gs pos="6364">
                        <a:srgbClr val="353535"/>
                      </a:gs>
                      <a:gs pos="21818">
                        <a:srgbClr val="353535"/>
                      </a:gs>
                    </a:gsLst>
                    <a:lin ang="5400000" scaled="0"/>
                  </a:gradFill>
                  <a:latin typeface="Segoe UI" panose="020B0502040204020203" pitchFamily="34" charset="0"/>
                  <a:cs typeface="Segoe UI" panose="020B0502040204020203" pitchFamily="34" charset="0"/>
                </a:defRPr>
              </a:lvl1pPr>
            </a:lstStyle>
            <a:p>
              <a:pPr defTabSz="932330">
                <a:lnSpc>
                  <a:spcPct val="90000"/>
                </a:lnSpc>
                <a:spcAft>
                  <a:spcPts val="1020"/>
                </a:spcAft>
                <a:defRPr/>
              </a:pPr>
              <a:r>
                <a:rPr lang="en-US" sz="1499" dirty="0"/>
                <a:t>Bing Autosuggest</a:t>
              </a:r>
            </a:p>
            <a:p>
              <a:pPr defTabSz="932330">
                <a:lnSpc>
                  <a:spcPct val="90000"/>
                </a:lnSpc>
                <a:spcAft>
                  <a:spcPts val="1020"/>
                </a:spcAft>
                <a:defRPr/>
              </a:pPr>
              <a:r>
                <a:rPr lang="en-US" sz="1499" dirty="0"/>
                <a:t>Bing Image Search </a:t>
              </a:r>
            </a:p>
            <a:p>
              <a:pPr defTabSz="932330">
                <a:lnSpc>
                  <a:spcPct val="90000"/>
                </a:lnSpc>
                <a:spcAft>
                  <a:spcPts val="1020"/>
                </a:spcAft>
                <a:defRPr/>
              </a:pPr>
              <a:r>
                <a:rPr lang="en-US" sz="1499" dirty="0"/>
                <a:t>Bing News Search</a:t>
              </a:r>
            </a:p>
            <a:p>
              <a:pPr defTabSz="932330">
                <a:lnSpc>
                  <a:spcPct val="90000"/>
                </a:lnSpc>
                <a:spcAft>
                  <a:spcPts val="1020"/>
                </a:spcAft>
                <a:defRPr/>
              </a:pPr>
              <a:r>
                <a:rPr lang="en-US" sz="1499" dirty="0"/>
                <a:t>Bing Video Search </a:t>
              </a:r>
            </a:p>
            <a:p>
              <a:pPr defTabSz="932330">
                <a:lnSpc>
                  <a:spcPct val="90000"/>
                </a:lnSpc>
                <a:spcAft>
                  <a:spcPts val="1020"/>
                </a:spcAft>
                <a:defRPr/>
              </a:pPr>
              <a:r>
                <a:rPr lang="en-US" sz="1499" dirty="0"/>
                <a:t>Bing Web Search </a:t>
              </a:r>
            </a:p>
            <a:p>
              <a:pPr defTabSz="932330">
                <a:lnSpc>
                  <a:spcPct val="90000"/>
                </a:lnSpc>
                <a:spcAft>
                  <a:spcPts val="1020"/>
                </a:spcAft>
                <a:defRPr/>
              </a:pPr>
              <a:r>
                <a:rPr lang="en-US" sz="1499" dirty="0"/>
                <a:t>Bing Entity Search</a:t>
              </a:r>
            </a:p>
          </p:txBody>
        </p:sp>
        <p:sp>
          <p:nvSpPr>
            <p:cNvPr id="82" name="TextBox 81">
              <a:extLst>
                <a:ext uri="{FF2B5EF4-FFF2-40B4-BE49-F238E27FC236}">
                  <a16:creationId xmlns:a16="http://schemas.microsoft.com/office/drawing/2014/main" id="{C9970A3D-53FB-4C3C-B153-4E9C737AE78A}"/>
                </a:ext>
              </a:extLst>
            </p:cNvPr>
            <p:cNvSpPr txBox="1"/>
            <p:nvPr/>
          </p:nvSpPr>
          <p:spPr>
            <a:xfrm>
              <a:off x="6064731" y="3094557"/>
              <a:ext cx="2034916" cy="1851020"/>
            </a:xfrm>
            <a:prstGeom prst="rect">
              <a:avLst/>
            </a:prstGeom>
          </p:spPr>
          <p:txBody>
            <a:bodyPr wrap="square">
              <a:spAutoFit/>
            </a:bodyPr>
            <a:lstStyle>
              <a:defPPr>
                <a:defRPr lang="en-US"/>
              </a:defPPr>
              <a:lvl1pPr lvl="0" algn="ctr">
                <a:spcAft>
                  <a:spcPts val="918"/>
                </a:spcAft>
                <a:defRPr sz="1632">
                  <a:gradFill>
                    <a:gsLst>
                      <a:gs pos="6364">
                        <a:srgbClr val="353535"/>
                      </a:gs>
                      <a:gs pos="21818">
                        <a:srgbClr val="353535"/>
                      </a:gs>
                    </a:gsLst>
                    <a:lin ang="5400000" scaled="0"/>
                  </a:gradFill>
                  <a:latin typeface="Segoe UI" panose="020B0502040204020203" pitchFamily="34" charset="0"/>
                  <a:cs typeface="Segoe UI" panose="020B0502040204020203" pitchFamily="34" charset="0"/>
                </a:defRPr>
              </a:lvl1pPr>
            </a:lstStyle>
            <a:p>
              <a:pPr defTabSz="932330">
                <a:lnSpc>
                  <a:spcPct val="90000"/>
                </a:lnSpc>
                <a:spcAft>
                  <a:spcPts val="1020"/>
                </a:spcAft>
                <a:defRPr/>
              </a:pPr>
              <a:r>
                <a:rPr lang="en-US" sz="1499" dirty="0"/>
                <a:t>Academic Knowledge</a:t>
              </a:r>
            </a:p>
            <a:p>
              <a:pPr defTabSz="932330">
                <a:lnSpc>
                  <a:spcPct val="90000"/>
                </a:lnSpc>
                <a:spcAft>
                  <a:spcPts val="1020"/>
                </a:spcAft>
                <a:defRPr/>
              </a:pPr>
              <a:r>
                <a:rPr lang="en-US" sz="1499" dirty="0"/>
                <a:t>Entity Linking</a:t>
              </a:r>
            </a:p>
            <a:p>
              <a:pPr defTabSz="932330">
                <a:lnSpc>
                  <a:spcPct val="90000"/>
                </a:lnSpc>
                <a:spcAft>
                  <a:spcPts val="1020"/>
                </a:spcAft>
                <a:defRPr/>
              </a:pPr>
              <a:r>
                <a:rPr lang="en-US" sz="1499" dirty="0"/>
                <a:t>Knowledge Exploration </a:t>
              </a:r>
            </a:p>
            <a:p>
              <a:pPr defTabSz="932330">
                <a:lnSpc>
                  <a:spcPct val="90000"/>
                </a:lnSpc>
                <a:spcAft>
                  <a:spcPts val="1020"/>
                </a:spcAft>
                <a:defRPr/>
              </a:pPr>
              <a:r>
                <a:rPr lang="en-US" sz="1499" dirty="0"/>
                <a:t>Recommendations</a:t>
              </a:r>
            </a:p>
            <a:p>
              <a:pPr defTabSz="932330">
                <a:lnSpc>
                  <a:spcPct val="90000"/>
                </a:lnSpc>
                <a:spcAft>
                  <a:spcPts val="1020"/>
                </a:spcAft>
                <a:defRPr/>
              </a:pPr>
              <a:r>
                <a:rPr lang="en-US" sz="1499" dirty="0" err="1"/>
                <a:t>QnA</a:t>
              </a:r>
              <a:r>
                <a:rPr lang="en-US" sz="1499" dirty="0"/>
                <a:t> Maker</a:t>
              </a:r>
            </a:p>
          </p:txBody>
        </p:sp>
        <p:sp>
          <p:nvSpPr>
            <p:cNvPr id="83" name="TextBox 82">
              <a:extLst>
                <a:ext uri="{FF2B5EF4-FFF2-40B4-BE49-F238E27FC236}">
                  <a16:creationId xmlns:a16="http://schemas.microsoft.com/office/drawing/2014/main" id="{C6DD3FBD-9EE0-4871-8A0D-ECC24618C2EF}"/>
                </a:ext>
              </a:extLst>
            </p:cNvPr>
            <p:cNvSpPr txBox="1"/>
            <p:nvPr/>
          </p:nvSpPr>
          <p:spPr>
            <a:xfrm>
              <a:off x="4155594" y="3094558"/>
              <a:ext cx="1954183" cy="2394502"/>
            </a:xfrm>
            <a:prstGeom prst="rect">
              <a:avLst/>
            </a:prstGeom>
          </p:spPr>
          <p:txBody>
            <a:bodyPr wrap="square">
              <a:spAutoFit/>
            </a:bodyPr>
            <a:lstStyle>
              <a:defPPr>
                <a:defRPr lang="en-US"/>
              </a:defPPr>
              <a:lvl1pPr lvl="0" algn="ctr">
                <a:spcAft>
                  <a:spcPts val="918"/>
                </a:spcAft>
                <a:defRPr sz="1632">
                  <a:gradFill>
                    <a:gsLst>
                      <a:gs pos="6364">
                        <a:srgbClr val="353535"/>
                      </a:gs>
                      <a:gs pos="21818">
                        <a:srgbClr val="353535"/>
                      </a:gs>
                    </a:gsLst>
                    <a:lin ang="5400000" scaled="0"/>
                  </a:gradFill>
                  <a:latin typeface="Segoe UI" panose="020B0502040204020203" pitchFamily="34" charset="0"/>
                  <a:cs typeface="Segoe UI" panose="020B0502040204020203" pitchFamily="34" charset="0"/>
                </a:defRPr>
              </a:lvl1pPr>
            </a:lstStyle>
            <a:p>
              <a:pPr defTabSz="932330">
                <a:lnSpc>
                  <a:spcPct val="90000"/>
                </a:lnSpc>
                <a:spcAft>
                  <a:spcPts val="1020"/>
                </a:spcAft>
                <a:defRPr/>
              </a:pPr>
              <a:r>
                <a:rPr lang="en-US" sz="1499" dirty="0"/>
                <a:t>Bing Spell Check</a:t>
              </a:r>
            </a:p>
            <a:p>
              <a:pPr defTabSz="932330">
                <a:lnSpc>
                  <a:spcPct val="90000"/>
                </a:lnSpc>
                <a:spcAft>
                  <a:spcPts val="1020"/>
                </a:spcAft>
                <a:defRPr/>
              </a:pPr>
              <a:r>
                <a:rPr lang="en-US" sz="1499" dirty="0"/>
                <a:t>Linguistic Analysis</a:t>
              </a:r>
            </a:p>
            <a:p>
              <a:pPr defTabSz="932330">
                <a:lnSpc>
                  <a:spcPct val="90000"/>
                </a:lnSpc>
                <a:spcAft>
                  <a:spcPts val="1020"/>
                </a:spcAft>
                <a:defRPr/>
              </a:pPr>
              <a:r>
                <a:rPr lang="en-US" sz="1499" dirty="0"/>
                <a:t>Text Analytics</a:t>
              </a:r>
            </a:p>
            <a:p>
              <a:pPr defTabSz="932330">
                <a:lnSpc>
                  <a:spcPct val="90000"/>
                </a:lnSpc>
                <a:spcAft>
                  <a:spcPts val="1020"/>
                </a:spcAft>
                <a:defRPr/>
              </a:pPr>
              <a:r>
                <a:rPr lang="en-US" sz="1499" dirty="0"/>
                <a:t>Translator Text </a:t>
              </a:r>
              <a:br>
                <a:rPr lang="en-US" sz="1499" dirty="0"/>
              </a:br>
              <a:r>
                <a:rPr lang="en-US" sz="1499" dirty="0"/>
                <a:t>&amp; Speech</a:t>
              </a:r>
            </a:p>
            <a:p>
              <a:pPr defTabSz="932330">
                <a:lnSpc>
                  <a:spcPct val="90000"/>
                </a:lnSpc>
                <a:spcAft>
                  <a:spcPts val="1020"/>
                </a:spcAft>
                <a:defRPr/>
              </a:pPr>
              <a:r>
                <a:rPr lang="en-US" sz="1499" dirty="0"/>
                <a:t>Web Language Model</a:t>
              </a:r>
            </a:p>
            <a:p>
              <a:pPr defTabSz="932330">
                <a:lnSpc>
                  <a:spcPct val="90000"/>
                </a:lnSpc>
                <a:spcAft>
                  <a:spcPts val="1428"/>
                </a:spcAft>
                <a:defRPr/>
              </a:pPr>
              <a:endParaRPr lang="en-US" sz="1499" dirty="0"/>
            </a:p>
          </p:txBody>
        </p:sp>
        <p:sp>
          <p:nvSpPr>
            <p:cNvPr id="84" name="TextBox 83">
              <a:extLst>
                <a:ext uri="{FF2B5EF4-FFF2-40B4-BE49-F238E27FC236}">
                  <a16:creationId xmlns:a16="http://schemas.microsoft.com/office/drawing/2014/main" id="{1AB6288A-4B8C-40AC-8E4B-1DDAD66EEFEB}"/>
                </a:ext>
              </a:extLst>
            </p:cNvPr>
            <p:cNvSpPr txBox="1"/>
            <p:nvPr/>
          </p:nvSpPr>
          <p:spPr>
            <a:xfrm>
              <a:off x="2264080" y="3085784"/>
              <a:ext cx="1867140" cy="843436"/>
            </a:xfrm>
            <a:prstGeom prst="rect">
              <a:avLst/>
            </a:prstGeom>
          </p:spPr>
          <p:txBody>
            <a:bodyPr wrap="square">
              <a:spAutoFit/>
            </a:bodyPr>
            <a:lstStyle>
              <a:defPPr>
                <a:defRPr lang="en-US"/>
              </a:defPPr>
              <a:lvl1pPr lvl="0" algn="ctr">
                <a:spcAft>
                  <a:spcPts val="918"/>
                </a:spcAft>
                <a:defRPr sz="1632">
                  <a:gradFill>
                    <a:gsLst>
                      <a:gs pos="6364">
                        <a:srgbClr val="353535"/>
                      </a:gs>
                      <a:gs pos="21818">
                        <a:srgbClr val="353535"/>
                      </a:gs>
                    </a:gsLst>
                    <a:lin ang="5400000" scaled="0"/>
                  </a:gradFill>
                  <a:latin typeface="Segoe UI" panose="020B0502040204020203" pitchFamily="34" charset="0"/>
                  <a:cs typeface="Segoe UI" panose="020B0502040204020203" pitchFamily="34" charset="0"/>
                </a:defRPr>
              </a:lvl1pPr>
            </a:lstStyle>
            <a:p>
              <a:pPr defTabSz="932330">
                <a:lnSpc>
                  <a:spcPct val="90000"/>
                </a:lnSpc>
                <a:spcAft>
                  <a:spcPts val="1020"/>
                </a:spcAft>
                <a:defRPr/>
              </a:pPr>
              <a:r>
                <a:rPr lang="en-US" sz="1499" dirty="0"/>
                <a:t>Bing Speech </a:t>
              </a:r>
            </a:p>
            <a:p>
              <a:pPr defTabSz="932330">
                <a:lnSpc>
                  <a:spcPct val="90000"/>
                </a:lnSpc>
                <a:spcAft>
                  <a:spcPts val="1020"/>
                </a:spcAft>
                <a:defRPr/>
              </a:pPr>
              <a:r>
                <a:rPr lang="en-US" sz="1499" dirty="0"/>
                <a:t>Speaker Recognition</a:t>
              </a:r>
            </a:p>
          </p:txBody>
        </p:sp>
      </p:grpSp>
    </p:spTree>
    <p:extLst>
      <p:ext uri="{BB962C8B-B14F-4D97-AF65-F5344CB8AC3E}">
        <p14:creationId xmlns:p14="http://schemas.microsoft.com/office/powerpoint/2010/main" val="2747741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grpId="0" nodeType="withEffect">
                                  <p:stCondLst>
                                    <p:cond delay="0"/>
                                  </p:stCondLst>
                                  <p:childTnLst>
                                    <p:animMotion origin="layout" path="M 4.57238E-6 1.05765E-6 L 4.57238E-6 -0.02701 " pathEditMode="relative" rAng="0" ptsTypes="AA">
                                      <p:cBhvr>
                                        <p:cTn id="6" dur="500" fill="hold"/>
                                        <p:tgtEl>
                                          <p:spTgt spid="61"/>
                                        </p:tgtEl>
                                        <p:attrNameLst>
                                          <p:attrName>ppt_x</p:attrName>
                                          <p:attrName>ppt_y</p:attrName>
                                        </p:attrNameLst>
                                      </p:cBhvr>
                                      <p:rCtr x="0" y="-1362"/>
                                    </p:animMotion>
                                  </p:childTnLst>
                                </p:cTn>
                              </p:par>
                              <p:par>
                                <p:cTn id="7" presetID="64" presetClass="path" presetSubtype="0" accel="50000" decel="50000" fill="hold" grpId="0" nodeType="withEffect">
                                  <p:stCondLst>
                                    <p:cond delay="0"/>
                                  </p:stCondLst>
                                  <p:childTnLst>
                                    <p:animMotion origin="layout" path="M 3.68394E-6 1.05765E-6 L 3.68394E-6 -0.02701 " pathEditMode="relative" rAng="0" ptsTypes="AA">
                                      <p:cBhvr>
                                        <p:cTn id="8" dur="500" fill="hold"/>
                                        <p:tgtEl>
                                          <p:spTgt spid="62"/>
                                        </p:tgtEl>
                                        <p:attrNameLst>
                                          <p:attrName>ppt_x</p:attrName>
                                          <p:attrName>ppt_y</p:attrName>
                                        </p:attrNameLst>
                                      </p:cBhvr>
                                      <p:rCtr x="0" y="-1362"/>
                                    </p:animMotion>
                                  </p:childTnLst>
                                </p:cTn>
                              </p:par>
                              <p:par>
                                <p:cTn id="9" presetID="64" presetClass="path" presetSubtype="0" accel="50000" decel="50000" fill="hold" grpId="0" nodeType="withEffect">
                                  <p:stCondLst>
                                    <p:cond delay="0"/>
                                  </p:stCondLst>
                                  <p:childTnLst>
                                    <p:animMotion origin="layout" path="M 2.79551E-6 1.05765E-6 L 2.79551E-6 -0.02587 " pathEditMode="relative" rAng="0" ptsTypes="AA">
                                      <p:cBhvr>
                                        <p:cTn id="10" dur="500" fill="hold"/>
                                        <p:tgtEl>
                                          <p:spTgt spid="64"/>
                                        </p:tgtEl>
                                        <p:attrNameLst>
                                          <p:attrName>ppt_x</p:attrName>
                                          <p:attrName>ppt_y</p:attrName>
                                        </p:attrNameLst>
                                      </p:cBhvr>
                                      <p:rCtr x="0" y="-1294"/>
                                    </p:animMotion>
                                  </p:childTnLst>
                                </p:cTn>
                              </p:par>
                              <p:par>
                                <p:cTn id="11" presetID="64" presetClass="path" presetSubtype="0" accel="50000" decel="50000" fill="hold" grpId="0" nodeType="withEffect">
                                  <p:stCondLst>
                                    <p:cond delay="0"/>
                                  </p:stCondLst>
                                  <p:childTnLst>
                                    <p:animMotion origin="layout" path="M 1.90707E-6 1.05765E-6 L 1.90707E-6 -0.02633 " pathEditMode="relative" rAng="0" ptsTypes="AA">
                                      <p:cBhvr>
                                        <p:cTn id="12" dur="500" fill="hold"/>
                                        <p:tgtEl>
                                          <p:spTgt spid="63"/>
                                        </p:tgtEl>
                                        <p:attrNameLst>
                                          <p:attrName>ppt_x</p:attrName>
                                          <p:attrName>ppt_y</p:attrName>
                                        </p:attrNameLst>
                                      </p:cBhvr>
                                      <p:rCtr x="0" y="-1316"/>
                                    </p:animMotion>
                                  </p:childTnLst>
                                </p:cTn>
                              </p:par>
                              <p:par>
                                <p:cTn id="13" presetID="64" presetClass="path" presetSubtype="0" accel="50000" decel="50000" fill="hold" grpId="0" nodeType="withEffect">
                                  <p:stCondLst>
                                    <p:cond delay="0"/>
                                  </p:stCondLst>
                                  <p:childTnLst>
                                    <p:animMotion origin="layout" path="M 1.01864E-6 1.05765E-6 L 1.01864E-6 -0.02656 " pathEditMode="relative" rAng="0" ptsTypes="AA">
                                      <p:cBhvr>
                                        <p:cTn id="14" dur="500" fill="hold"/>
                                        <p:tgtEl>
                                          <p:spTgt spid="68"/>
                                        </p:tgtEl>
                                        <p:attrNameLst>
                                          <p:attrName>ppt_x</p:attrName>
                                          <p:attrName>ppt_y</p:attrName>
                                        </p:attrNameLst>
                                      </p:cBhvr>
                                      <p:rCtr x="0" y="-1339"/>
                                    </p:animMotion>
                                  </p:childTnLst>
                                </p:cTn>
                              </p:par>
                              <p:par>
                                <p:cTn id="15" presetID="64" presetClass="path" presetSubtype="0" accel="50000" decel="50000" fill="hold" grpId="0" nodeType="withEffect">
                                  <p:stCondLst>
                                    <p:cond delay="0"/>
                                  </p:stCondLst>
                                  <p:childTnLst>
                                    <p:animMotion origin="layout" path="M 1.30202E-7 1.05765E-6 L 1.30202E-7 -0.02724 " pathEditMode="relative" rAng="0" ptsTypes="AA">
                                      <p:cBhvr>
                                        <p:cTn id="16" dur="500" fill="hold"/>
                                        <p:tgtEl>
                                          <p:spTgt spid="67"/>
                                        </p:tgtEl>
                                        <p:attrNameLst>
                                          <p:attrName>ppt_x</p:attrName>
                                          <p:attrName>ppt_y</p:attrName>
                                        </p:attrNameLst>
                                      </p:cBhvr>
                                      <p:rCtr x="0" y="-1362"/>
                                    </p:animMotion>
                                  </p:childTnLst>
                                </p:cTn>
                              </p:par>
                              <p:par>
                                <p:cTn id="17" presetID="64" presetClass="path" presetSubtype="0" accel="50000" decel="50000" fill="hold" nodeType="withEffect">
                                  <p:stCondLst>
                                    <p:cond delay="0"/>
                                  </p:stCondLst>
                                  <p:childTnLst>
                                    <p:animMotion origin="layout" path="M 1.90707E-6 1.05765E-6 L 1.90707E-6 -0.02633 " pathEditMode="relative" rAng="0" ptsTypes="AA">
                                      <p:cBhvr>
                                        <p:cTn id="18" dur="500" fill="hold"/>
                                        <p:tgtEl>
                                          <p:spTgt spid="4"/>
                                        </p:tgtEl>
                                        <p:attrNameLst>
                                          <p:attrName>ppt_x</p:attrName>
                                          <p:attrName>ppt_y</p:attrName>
                                        </p:attrNameLst>
                                      </p:cBhvr>
                                      <p:rCtr x="0" y="-1316"/>
                                    </p:animMotion>
                                  </p:childTnLst>
                                </p:cTn>
                              </p:par>
                            </p:childTnLst>
                          </p:cTn>
                        </p:par>
                        <p:par>
                          <p:cTn id="19" fill="hold">
                            <p:stCondLst>
                              <p:cond delay="500"/>
                            </p:stCondLst>
                            <p:childTnLst>
                              <p:par>
                                <p:cTn id="20" presetID="10" presetClass="entr" presetSubtype="0" fill="hold" nodeType="after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par>
                                <p:cTn id="23" presetID="42" presetClass="path" presetSubtype="0" decel="100000" fill="hold" nodeType="withEffect">
                                  <p:stCondLst>
                                    <p:cond delay="0"/>
                                  </p:stCondLst>
                                  <p:childTnLst>
                                    <p:animMotion origin="layout" path="M 1.66667E-6 1.11111E-6 L 1.66667E-6 0.06042 " pathEditMode="relative" rAng="0" ptsTypes="AA">
                                      <p:cBhvr>
                                        <p:cTn id="24" dur="750" spd="-100000" fill="hold"/>
                                        <p:tgtEl>
                                          <p:spTgt spid="3"/>
                                        </p:tgtEl>
                                        <p:attrNameLst>
                                          <p:attrName>ppt_x</p:attrName>
                                          <p:attrName>ppt_y</p:attrName>
                                        </p:attrNameLst>
                                      </p:cBhvr>
                                      <p:rCtr x="0" y="300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p:bldP spid="62" grpId="0"/>
      <p:bldP spid="63" grpId="0"/>
      <p:bldP spid="64" grpId="0"/>
      <p:bldP spid="67" grpId="0"/>
      <p:bldP spid="68"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 name="Rectangle 171"/>
          <p:cNvSpPr/>
          <p:nvPr/>
        </p:nvSpPr>
        <p:spPr bwMode="auto">
          <a:xfrm>
            <a:off x="1763" y="1213177"/>
            <a:ext cx="9718340" cy="521433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30" tIns="62165" rIns="124330" bIns="62165" numCol="1" spcCol="0" rtlCol="0" fromWordArt="0" anchor="ctr" anchorCtr="0" forceAA="0" compatLnSpc="1">
            <a:prstTxWarp prst="textNoShape">
              <a:avLst/>
            </a:prstTxWarp>
            <a:noAutofit/>
          </a:bodyPr>
          <a:lstStyle/>
          <a:p>
            <a:pPr algn="ctr" defTabSz="1267825" fontAlgn="base">
              <a:spcBef>
                <a:spcPct val="0"/>
              </a:spcBef>
              <a:spcAft>
                <a:spcPct val="0"/>
              </a:spcAft>
              <a:defRPr/>
            </a:pPr>
            <a:endParaRPr lang="en-US" sz="3264">
              <a:solidFill>
                <a:srgbClr val="505050"/>
              </a:solidFill>
              <a:latin typeface="Segoe UI"/>
              <a:ea typeface="Segoe UI" pitchFamily="34" charset="0"/>
              <a:cs typeface="Segoe UI" pitchFamily="34" charset="0"/>
            </a:endParaRPr>
          </a:p>
        </p:txBody>
      </p:sp>
      <p:sp>
        <p:nvSpPr>
          <p:cNvPr id="171" name="Rectangle 170"/>
          <p:cNvSpPr/>
          <p:nvPr/>
        </p:nvSpPr>
        <p:spPr bwMode="auto">
          <a:xfrm>
            <a:off x="1765" y="1213177"/>
            <a:ext cx="7422353" cy="521433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30" tIns="62165" rIns="124330" bIns="62165" numCol="1" spcCol="0" rtlCol="0" fromWordArt="0" anchor="ctr" anchorCtr="0" forceAA="0" compatLnSpc="1">
            <a:prstTxWarp prst="textNoShape">
              <a:avLst/>
            </a:prstTxWarp>
            <a:noAutofit/>
          </a:bodyPr>
          <a:lstStyle/>
          <a:p>
            <a:pPr algn="ctr" defTabSz="1267825" fontAlgn="base">
              <a:spcBef>
                <a:spcPct val="0"/>
              </a:spcBef>
              <a:spcAft>
                <a:spcPct val="0"/>
              </a:spcAft>
              <a:defRPr/>
            </a:pPr>
            <a:endParaRPr lang="en-US" sz="3264">
              <a:solidFill>
                <a:srgbClr val="505050"/>
              </a:solidFill>
              <a:latin typeface="Segoe UI"/>
              <a:ea typeface="Segoe UI" pitchFamily="34" charset="0"/>
              <a:cs typeface="Segoe UI" pitchFamily="34" charset="0"/>
            </a:endParaRPr>
          </a:p>
        </p:txBody>
      </p:sp>
      <p:sp>
        <p:nvSpPr>
          <p:cNvPr id="170" name="Rectangle 169"/>
          <p:cNvSpPr/>
          <p:nvPr/>
        </p:nvSpPr>
        <p:spPr bwMode="auto">
          <a:xfrm>
            <a:off x="1764" y="1213177"/>
            <a:ext cx="5107396" cy="521433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30" tIns="62165" rIns="124330" bIns="62165" numCol="1" spcCol="0" rtlCol="0" fromWordArt="0" anchor="ctr" anchorCtr="0" forceAA="0" compatLnSpc="1">
            <a:prstTxWarp prst="textNoShape">
              <a:avLst/>
            </a:prstTxWarp>
            <a:noAutofit/>
          </a:bodyPr>
          <a:lstStyle/>
          <a:p>
            <a:pPr algn="ctr" defTabSz="1267825" fontAlgn="base">
              <a:spcBef>
                <a:spcPct val="0"/>
              </a:spcBef>
              <a:spcAft>
                <a:spcPct val="0"/>
              </a:spcAft>
              <a:defRPr/>
            </a:pPr>
            <a:endParaRPr lang="en-US" sz="3264">
              <a:solidFill>
                <a:srgbClr val="505050"/>
              </a:solidFill>
              <a:latin typeface="Segoe UI"/>
              <a:ea typeface="Segoe UI" pitchFamily="34" charset="0"/>
              <a:cs typeface="Segoe UI" pitchFamily="34" charset="0"/>
            </a:endParaRPr>
          </a:p>
        </p:txBody>
      </p:sp>
      <p:graphicFrame>
        <p:nvGraphicFramePr>
          <p:cNvPr id="3" name="Object 2"/>
          <p:cNvGraphicFramePr>
            <a:graphicFrameLocks noChangeAspect="1"/>
          </p:cNvGraphicFramePr>
          <p:nvPr>
            <p:custDataLst>
              <p:tags r:id="rId2"/>
            </p:custDataLst>
            <p:extLst/>
          </p:nvPr>
        </p:nvGraphicFramePr>
        <p:xfrm>
          <a:off x="3354" y="2581"/>
          <a:ext cx="1587" cy="1587"/>
        </p:xfrm>
        <a:graphic>
          <a:graphicData uri="http://schemas.openxmlformats.org/presentationml/2006/ole">
            <mc:AlternateContent xmlns:mc="http://schemas.openxmlformats.org/markup-compatibility/2006">
              <mc:Choice xmlns:v="urn:schemas-microsoft-com:vml" Requires="v">
                <p:oleObj spid="_x0000_s6155" name="think-cell Slide" r:id="rId5" imgW="381" imgH="381" progId="TCLayout.ActiveDocument.1">
                  <p:embed/>
                </p:oleObj>
              </mc:Choice>
              <mc:Fallback>
                <p:oleObj name="think-cell Slide" r:id="rId5" imgW="381" imgH="381" progId="TCLayout.ActiveDocument.1">
                  <p:embed/>
                  <p:pic>
                    <p:nvPicPr>
                      <p:cNvPr id="3" name="Object 2"/>
                      <p:cNvPicPr/>
                      <p:nvPr/>
                    </p:nvPicPr>
                    <p:blipFill>
                      <a:blip r:embed="rId6"/>
                      <a:stretch>
                        <a:fillRect/>
                      </a:stretch>
                    </p:blipFill>
                    <p:spPr>
                      <a:xfrm>
                        <a:off x="3354" y="2581"/>
                        <a:ext cx="1587" cy="1587"/>
                      </a:xfrm>
                      <a:prstGeom prst="rect">
                        <a:avLst/>
                      </a:prstGeom>
                    </p:spPr>
                  </p:pic>
                </p:oleObj>
              </mc:Fallback>
            </mc:AlternateContent>
          </a:graphicData>
        </a:graphic>
      </p:graphicFrame>
      <p:sp>
        <p:nvSpPr>
          <p:cNvPr id="5" name="Title 4"/>
          <p:cNvSpPr>
            <a:spLocks noGrp="1"/>
          </p:cNvSpPr>
          <p:nvPr>
            <p:ph type="title"/>
          </p:nvPr>
        </p:nvSpPr>
        <p:spPr/>
        <p:txBody>
          <a:bodyPr/>
          <a:lstStyle/>
          <a:p>
            <a:r>
              <a:rPr lang="en-US" dirty="0"/>
              <a:t>A variety of real-world applications</a:t>
            </a:r>
          </a:p>
        </p:txBody>
      </p:sp>
      <p:graphicFrame>
        <p:nvGraphicFramePr>
          <p:cNvPr id="75" name="Table 20"/>
          <p:cNvGraphicFramePr>
            <a:graphicFrameLocks noGrp="1"/>
          </p:cNvGraphicFramePr>
          <p:nvPr>
            <p:extLst/>
          </p:nvPr>
        </p:nvGraphicFramePr>
        <p:xfrm>
          <a:off x="504708" y="5298031"/>
          <a:ext cx="2181982" cy="1078503"/>
        </p:xfrm>
        <a:graphic>
          <a:graphicData uri="http://schemas.openxmlformats.org/drawingml/2006/table">
            <a:tbl>
              <a:tblPr firstRow="1" bandRow="1"/>
              <a:tblGrid>
                <a:gridCol w="1133518">
                  <a:extLst>
                    <a:ext uri="{9D8B030D-6E8A-4147-A177-3AD203B41FA5}">
                      <a16:colId xmlns:a16="http://schemas.microsoft.com/office/drawing/2014/main" val="20000"/>
                    </a:ext>
                  </a:extLst>
                </a:gridCol>
                <a:gridCol w="1048464">
                  <a:extLst>
                    <a:ext uri="{9D8B030D-6E8A-4147-A177-3AD203B41FA5}">
                      <a16:colId xmlns:a16="http://schemas.microsoft.com/office/drawing/2014/main" val="20001"/>
                    </a:ext>
                  </a:extLst>
                </a:gridCol>
              </a:tblGrid>
              <a:tr h="236645">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nSpc>
                          <a:spcPct val="90000"/>
                        </a:lnSpc>
                      </a:pPr>
                      <a:r>
                        <a:rPr lang="en-US" sz="1100">
                          <a:gradFill>
                            <a:gsLst>
                              <a:gs pos="3111">
                                <a:schemeClr val="tx1"/>
                              </a:gs>
                              <a:gs pos="35000">
                                <a:schemeClr val="tx1"/>
                              </a:gs>
                            </a:gsLst>
                            <a:lin ang="5400000" scaled="1"/>
                          </a:gradFill>
                          <a:latin typeface="+mn-lt"/>
                          <a:cs typeface="Segoe UI" panose="020B0502040204020203" pitchFamily="34" charset="0"/>
                        </a:rPr>
                        <a:t>Category</a:t>
                      </a:r>
                    </a:p>
                  </a:txBody>
                  <a:tcPr marL="46623" marR="46623" marT="18649" marB="18649" anchor="ctr">
                    <a:lnL w="12700" cap="flat" cmpd="sng" algn="ctr">
                      <a:solidFill>
                        <a:srgbClr val="6E6E73">
                          <a:lumMod val="20000"/>
                          <a:lumOff val="80000"/>
                        </a:srgbClr>
                      </a:solidFill>
                      <a:prstDash val="solid"/>
                      <a:round/>
                      <a:headEnd type="none" w="med" len="med"/>
                      <a:tailEnd type="none" w="med" len="med"/>
                    </a:lnL>
                    <a:lnR w="12700" cap="flat" cmpd="sng" algn="ctr">
                      <a:solidFill>
                        <a:srgbClr val="6E6E73">
                          <a:lumMod val="20000"/>
                          <a:lumOff val="80000"/>
                        </a:srgbClr>
                      </a:solidFill>
                      <a:prstDash val="solid"/>
                      <a:round/>
                      <a:headEnd type="none" w="med" len="med"/>
                      <a:tailEnd type="none" w="med" len="med"/>
                    </a:lnR>
                    <a:lnT w="12700" cap="flat" cmpd="sng" algn="ctr">
                      <a:solidFill>
                        <a:srgbClr val="6E6E73">
                          <a:lumMod val="20000"/>
                          <a:lumOff val="80000"/>
                        </a:srgbClr>
                      </a:solidFill>
                      <a:prstDash val="solid"/>
                      <a:round/>
                      <a:headEnd type="none" w="med" len="med"/>
                      <a:tailEnd type="none" w="med" len="med"/>
                    </a:lnT>
                    <a:lnB w="12700" cap="flat" cmpd="sng" algn="ctr">
                      <a:solidFill>
                        <a:srgbClr val="6E6E73">
                          <a:lumMod val="20000"/>
                          <a:lumOff val="8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nSpc>
                          <a:spcPct val="90000"/>
                        </a:lnSpc>
                      </a:pPr>
                      <a:r>
                        <a:rPr lang="en-US" sz="1100">
                          <a:gradFill>
                            <a:gsLst>
                              <a:gs pos="3111">
                                <a:schemeClr val="tx1"/>
                              </a:gs>
                              <a:gs pos="35000">
                                <a:schemeClr val="tx1"/>
                              </a:gs>
                            </a:gsLst>
                            <a:lin ang="5400000" scaled="1"/>
                          </a:gradFill>
                          <a:latin typeface="+mn-lt"/>
                          <a:cs typeface="Segoe UI" panose="020B0502040204020203" pitchFamily="34" charset="0"/>
                        </a:rPr>
                        <a:t>People; 5</a:t>
                      </a:r>
                      <a:r>
                        <a:rPr lang="en-US" sz="1100" baseline="0">
                          <a:gradFill>
                            <a:gsLst>
                              <a:gs pos="3111">
                                <a:schemeClr val="tx1"/>
                              </a:gs>
                              <a:gs pos="35000">
                                <a:schemeClr val="tx1"/>
                              </a:gs>
                            </a:gsLst>
                            <a:lin ang="5400000" scaled="1"/>
                          </a:gradFill>
                          <a:latin typeface="+mn-lt"/>
                          <a:cs typeface="Segoe UI" panose="020B0502040204020203" pitchFamily="34" charset="0"/>
                        </a:rPr>
                        <a:t> faces</a:t>
                      </a:r>
                      <a:endParaRPr lang="en-US" sz="1100">
                        <a:gradFill>
                          <a:gsLst>
                            <a:gs pos="3111">
                              <a:schemeClr val="tx1"/>
                            </a:gs>
                            <a:gs pos="35000">
                              <a:schemeClr val="tx1"/>
                            </a:gs>
                          </a:gsLst>
                          <a:lin ang="5400000" scaled="1"/>
                        </a:gradFill>
                        <a:latin typeface="+mn-lt"/>
                        <a:cs typeface="Segoe UI" panose="020B0502040204020203" pitchFamily="34" charset="0"/>
                      </a:endParaRPr>
                    </a:p>
                  </a:txBody>
                  <a:tcPr marL="46623" marR="46623" marT="18649" marB="18649" anchor="ctr">
                    <a:lnL w="12700" cap="flat" cmpd="sng" algn="ctr">
                      <a:solidFill>
                        <a:srgbClr val="6E6E73">
                          <a:lumMod val="20000"/>
                          <a:lumOff val="80000"/>
                        </a:srgbClr>
                      </a:solidFill>
                      <a:prstDash val="solid"/>
                      <a:round/>
                      <a:headEnd type="none" w="med" len="med"/>
                      <a:tailEnd type="none" w="med" len="med"/>
                    </a:lnL>
                    <a:lnR w="12700" cap="flat" cmpd="sng" algn="ctr">
                      <a:solidFill>
                        <a:srgbClr val="6E6E73">
                          <a:lumMod val="20000"/>
                          <a:lumOff val="80000"/>
                        </a:srgbClr>
                      </a:solidFill>
                      <a:prstDash val="solid"/>
                      <a:round/>
                      <a:headEnd type="none" w="med" len="med"/>
                      <a:tailEnd type="none" w="med" len="med"/>
                    </a:lnR>
                    <a:lnT w="12700" cap="flat" cmpd="sng" algn="ctr">
                      <a:solidFill>
                        <a:srgbClr val="6E6E73">
                          <a:lumMod val="20000"/>
                          <a:lumOff val="80000"/>
                        </a:srgbClr>
                      </a:solidFill>
                      <a:prstDash val="solid"/>
                      <a:round/>
                      <a:headEnd type="none" w="med" len="med"/>
                      <a:tailEnd type="none" w="med" len="med"/>
                    </a:lnT>
                    <a:lnB w="12700" cap="flat" cmpd="sng" algn="ctr">
                      <a:solidFill>
                        <a:srgbClr val="6E6E73">
                          <a:lumMod val="20000"/>
                          <a:lumOff val="80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236645">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nSpc>
                          <a:spcPct val="90000"/>
                        </a:lnSpc>
                      </a:pPr>
                      <a:r>
                        <a:rPr lang="en-US" sz="1100">
                          <a:gradFill>
                            <a:gsLst>
                              <a:gs pos="3111">
                                <a:schemeClr val="tx1"/>
                              </a:gs>
                              <a:gs pos="35000">
                                <a:schemeClr val="tx1"/>
                              </a:gs>
                            </a:gsLst>
                            <a:lin ang="5400000" scaled="1"/>
                          </a:gradFill>
                          <a:latin typeface="+mn-lt"/>
                          <a:cs typeface="Segoe UI" panose="020B0502040204020203" pitchFamily="34" charset="0"/>
                        </a:rPr>
                        <a:t>Adult/</a:t>
                      </a:r>
                      <a:r>
                        <a:rPr lang="en-US" sz="1100" baseline="0">
                          <a:gradFill>
                            <a:gsLst>
                              <a:gs pos="3111">
                                <a:schemeClr val="tx1"/>
                              </a:gs>
                              <a:gs pos="35000">
                                <a:schemeClr val="tx1"/>
                              </a:gs>
                            </a:gsLst>
                            <a:lin ang="5400000" scaled="1"/>
                          </a:gradFill>
                          <a:latin typeface="+mn-lt"/>
                          <a:cs typeface="Segoe UI" panose="020B0502040204020203" pitchFamily="34" charset="0"/>
                        </a:rPr>
                        <a:t>R</a:t>
                      </a:r>
                      <a:r>
                        <a:rPr lang="en-US" sz="1100">
                          <a:gradFill>
                            <a:gsLst>
                              <a:gs pos="3111">
                                <a:schemeClr val="tx1"/>
                              </a:gs>
                              <a:gs pos="35000">
                                <a:schemeClr val="tx1"/>
                              </a:gs>
                            </a:gsLst>
                            <a:lin ang="5400000" scaled="1"/>
                          </a:gradFill>
                          <a:latin typeface="+mn-lt"/>
                          <a:cs typeface="Segoe UI" panose="020B0502040204020203" pitchFamily="34" charset="0"/>
                        </a:rPr>
                        <a:t>acy?</a:t>
                      </a:r>
                    </a:p>
                  </a:txBody>
                  <a:tcPr marL="46623" marR="46623" marT="18649" marB="18649" anchor="ctr">
                    <a:lnL w="12700" cap="flat" cmpd="sng" algn="ctr">
                      <a:solidFill>
                        <a:srgbClr val="6E6E73">
                          <a:lumMod val="20000"/>
                          <a:lumOff val="80000"/>
                        </a:srgbClr>
                      </a:solidFill>
                      <a:prstDash val="solid"/>
                      <a:round/>
                      <a:headEnd type="none" w="med" len="med"/>
                      <a:tailEnd type="none" w="med" len="med"/>
                    </a:lnL>
                    <a:lnR w="12700" cap="flat" cmpd="sng" algn="ctr">
                      <a:solidFill>
                        <a:srgbClr val="6E6E73">
                          <a:lumMod val="20000"/>
                          <a:lumOff val="80000"/>
                        </a:srgbClr>
                      </a:solidFill>
                      <a:prstDash val="solid"/>
                      <a:round/>
                      <a:headEnd type="none" w="med" len="med"/>
                      <a:tailEnd type="none" w="med" len="med"/>
                    </a:lnR>
                    <a:lnT w="12700" cap="flat" cmpd="sng" algn="ctr">
                      <a:solidFill>
                        <a:srgbClr val="6E6E73">
                          <a:lumMod val="20000"/>
                          <a:lumOff val="80000"/>
                        </a:srgbClr>
                      </a:solidFill>
                      <a:prstDash val="solid"/>
                      <a:round/>
                      <a:headEnd type="none" w="med" len="med"/>
                      <a:tailEnd type="none" w="med" len="med"/>
                    </a:lnT>
                    <a:lnB w="12700" cap="flat" cmpd="sng" algn="ctr">
                      <a:solidFill>
                        <a:srgbClr val="6E6E73">
                          <a:lumMod val="20000"/>
                          <a:lumOff val="8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nSpc>
                          <a:spcPct val="90000"/>
                        </a:lnSpc>
                      </a:pPr>
                      <a:r>
                        <a:rPr lang="en-US" sz="1100">
                          <a:gradFill>
                            <a:gsLst>
                              <a:gs pos="3111">
                                <a:schemeClr val="tx1"/>
                              </a:gs>
                              <a:gs pos="35000">
                                <a:schemeClr val="tx1"/>
                              </a:gs>
                            </a:gsLst>
                            <a:lin ang="5400000" scaled="1"/>
                          </a:gradFill>
                          <a:latin typeface="+mn-lt"/>
                          <a:cs typeface="Segoe UI" panose="020B0502040204020203" pitchFamily="34" charset="0"/>
                        </a:rPr>
                        <a:t>False</a:t>
                      </a:r>
                      <a:r>
                        <a:rPr lang="en-US" sz="1100" baseline="0">
                          <a:gradFill>
                            <a:gsLst>
                              <a:gs pos="3111">
                                <a:schemeClr val="tx1"/>
                              </a:gs>
                              <a:gs pos="35000">
                                <a:schemeClr val="tx1"/>
                              </a:gs>
                            </a:gsLst>
                            <a:lin ang="5400000" scaled="1"/>
                          </a:gradFill>
                          <a:latin typeface="+mn-lt"/>
                          <a:cs typeface="Segoe UI" panose="020B0502040204020203" pitchFamily="34" charset="0"/>
                        </a:rPr>
                        <a:t>/False</a:t>
                      </a:r>
                      <a:endParaRPr lang="en-US" sz="1100">
                        <a:gradFill>
                          <a:gsLst>
                            <a:gs pos="3111">
                              <a:schemeClr val="tx1"/>
                            </a:gs>
                            <a:gs pos="35000">
                              <a:schemeClr val="tx1"/>
                            </a:gs>
                          </a:gsLst>
                          <a:lin ang="5400000" scaled="1"/>
                        </a:gradFill>
                        <a:latin typeface="+mn-lt"/>
                        <a:cs typeface="Segoe UI" panose="020B0502040204020203" pitchFamily="34" charset="0"/>
                      </a:endParaRPr>
                    </a:p>
                  </a:txBody>
                  <a:tcPr marL="46623" marR="46623" marT="18649" marB="18649" anchor="ctr">
                    <a:lnL w="12700" cap="flat" cmpd="sng" algn="ctr">
                      <a:solidFill>
                        <a:srgbClr val="6E6E73">
                          <a:lumMod val="20000"/>
                          <a:lumOff val="80000"/>
                        </a:srgbClr>
                      </a:solidFill>
                      <a:prstDash val="solid"/>
                      <a:round/>
                      <a:headEnd type="none" w="med" len="med"/>
                      <a:tailEnd type="none" w="med" len="med"/>
                    </a:lnL>
                    <a:lnR w="12700" cap="flat" cmpd="sng" algn="ctr">
                      <a:solidFill>
                        <a:srgbClr val="6E6E73">
                          <a:lumMod val="20000"/>
                          <a:lumOff val="80000"/>
                        </a:srgbClr>
                      </a:solidFill>
                      <a:prstDash val="solid"/>
                      <a:round/>
                      <a:headEnd type="none" w="med" len="med"/>
                      <a:tailEnd type="none" w="med" len="med"/>
                    </a:lnR>
                    <a:lnT w="12700" cap="flat" cmpd="sng" algn="ctr">
                      <a:solidFill>
                        <a:srgbClr val="6E6E73">
                          <a:lumMod val="20000"/>
                          <a:lumOff val="80000"/>
                        </a:srgbClr>
                      </a:solidFill>
                      <a:prstDash val="solid"/>
                      <a:round/>
                      <a:headEnd type="none" w="med" len="med"/>
                      <a:tailEnd type="none" w="med" len="med"/>
                    </a:lnT>
                    <a:lnB w="12700" cap="flat" cmpd="sng" algn="ctr">
                      <a:solidFill>
                        <a:srgbClr val="6E6E73">
                          <a:lumMod val="20000"/>
                          <a:lumOff val="80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68568">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nSpc>
                          <a:spcPct val="90000"/>
                        </a:lnSpc>
                      </a:pPr>
                      <a:r>
                        <a:rPr lang="en-US" sz="1100">
                          <a:gradFill>
                            <a:gsLst>
                              <a:gs pos="3111">
                                <a:schemeClr val="tx1"/>
                              </a:gs>
                              <a:gs pos="35000">
                                <a:schemeClr val="tx1"/>
                              </a:gs>
                            </a:gsLst>
                            <a:lin ang="5400000" scaled="1"/>
                          </a:gradFill>
                          <a:latin typeface="+mn-lt"/>
                          <a:cs typeface="Segoe UI" panose="020B0502040204020203" pitchFamily="34" charset="0"/>
                        </a:rPr>
                        <a:t>Dominant</a:t>
                      </a:r>
                      <a:r>
                        <a:rPr lang="en-US" sz="1100" baseline="0">
                          <a:gradFill>
                            <a:gsLst>
                              <a:gs pos="3111">
                                <a:schemeClr val="tx1"/>
                              </a:gs>
                              <a:gs pos="35000">
                                <a:schemeClr val="tx1"/>
                              </a:gs>
                            </a:gsLst>
                            <a:lin ang="5400000" scaled="1"/>
                          </a:gradFill>
                          <a:latin typeface="+mn-lt"/>
                          <a:cs typeface="Segoe UI" panose="020B0502040204020203" pitchFamily="34" charset="0"/>
                        </a:rPr>
                        <a:t> c</a:t>
                      </a:r>
                      <a:r>
                        <a:rPr lang="en-US" sz="1100">
                          <a:gradFill>
                            <a:gsLst>
                              <a:gs pos="3111">
                                <a:schemeClr val="tx1"/>
                              </a:gs>
                              <a:gs pos="35000">
                                <a:schemeClr val="tx1"/>
                              </a:gs>
                            </a:gsLst>
                            <a:lin ang="5400000" scaled="1"/>
                          </a:gradFill>
                          <a:latin typeface="+mn-lt"/>
                          <a:cs typeface="Segoe UI" panose="020B0502040204020203" pitchFamily="34" charset="0"/>
                        </a:rPr>
                        <a:t>olors</a:t>
                      </a:r>
                    </a:p>
                  </a:txBody>
                  <a:tcPr marL="46623" marR="46623" marT="18649" marB="18649" anchor="ctr">
                    <a:lnL w="12700" cap="flat" cmpd="sng" algn="ctr">
                      <a:solidFill>
                        <a:srgbClr val="6E6E73">
                          <a:lumMod val="20000"/>
                          <a:lumOff val="80000"/>
                        </a:srgbClr>
                      </a:solidFill>
                      <a:prstDash val="solid"/>
                      <a:round/>
                      <a:headEnd type="none" w="med" len="med"/>
                      <a:tailEnd type="none" w="med" len="med"/>
                    </a:lnL>
                    <a:lnR w="12700" cap="flat" cmpd="sng" algn="ctr">
                      <a:solidFill>
                        <a:srgbClr val="6E6E73">
                          <a:lumMod val="20000"/>
                          <a:lumOff val="80000"/>
                        </a:srgbClr>
                      </a:solidFill>
                      <a:prstDash val="solid"/>
                      <a:round/>
                      <a:headEnd type="none" w="med" len="med"/>
                      <a:tailEnd type="none" w="med" len="med"/>
                    </a:lnR>
                    <a:lnT w="12700" cap="flat" cmpd="sng" algn="ctr">
                      <a:solidFill>
                        <a:srgbClr val="6E6E73">
                          <a:lumMod val="20000"/>
                          <a:lumOff val="80000"/>
                        </a:srgbClr>
                      </a:solidFill>
                      <a:prstDash val="solid"/>
                      <a:round/>
                      <a:headEnd type="none" w="med" len="med"/>
                      <a:tailEnd type="none" w="med" len="med"/>
                    </a:lnT>
                    <a:lnB w="12700" cap="flat" cmpd="sng" algn="ctr">
                      <a:solidFill>
                        <a:srgbClr val="6E6E73">
                          <a:lumMod val="20000"/>
                          <a:lumOff val="8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nSpc>
                          <a:spcPct val="90000"/>
                        </a:lnSpc>
                      </a:pPr>
                      <a:endParaRPr lang="en-US" sz="1100">
                        <a:gradFill>
                          <a:gsLst>
                            <a:gs pos="3111">
                              <a:schemeClr val="tx1"/>
                            </a:gs>
                            <a:gs pos="35000">
                              <a:schemeClr val="tx1"/>
                            </a:gs>
                          </a:gsLst>
                          <a:lin ang="5400000" scaled="1"/>
                        </a:gradFill>
                        <a:latin typeface="+mn-lt"/>
                        <a:cs typeface="Segoe UI" panose="020B0502040204020203" pitchFamily="34" charset="0"/>
                      </a:endParaRPr>
                    </a:p>
                  </a:txBody>
                  <a:tcPr marL="46623" marR="46623" marT="18649" marB="18649" anchor="ctr">
                    <a:lnL w="12700" cap="flat" cmpd="sng" algn="ctr">
                      <a:solidFill>
                        <a:srgbClr val="6E6E73">
                          <a:lumMod val="20000"/>
                          <a:lumOff val="80000"/>
                        </a:srgbClr>
                      </a:solidFill>
                      <a:prstDash val="solid"/>
                      <a:round/>
                      <a:headEnd type="none" w="med" len="med"/>
                      <a:tailEnd type="none" w="med" len="med"/>
                    </a:lnL>
                    <a:lnR w="12700" cap="flat" cmpd="sng" algn="ctr">
                      <a:solidFill>
                        <a:srgbClr val="6E6E73">
                          <a:lumMod val="20000"/>
                          <a:lumOff val="80000"/>
                        </a:srgbClr>
                      </a:solidFill>
                      <a:prstDash val="solid"/>
                      <a:round/>
                      <a:headEnd type="none" w="med" len="med"/>
                      <a:tailEnd type="none" w="med" len="med"/>
                    </a:lnR>
                    <a:lnT w="12700" cap="flat" cmpd="sng" algn="ctr">
                      <a:solidFill>
                        <a:srgbClr val="6E6E73">
                          <a:lumMod val="20000"/>
                          <a:lumOff val="80000"/>
                        </a:srgbClr>
                      </a:solidFill>
                      <a:prstDash val="solid"/>
                      <a:round/>
                      <a:headEnd type="none" w="med" len="med"/>
                      <a:tailEnd type="none" w="med" len="med"/>
                    </a:lnT>
                    <a:lnB w="12700" cap="flat" cmpd="sng" algn="ctr">
                      <a:solidFill>
                        <a:srgbClr val="6E6E73">
                          <a:lumMod val="20000"/>
                          <a:lumOff val="80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236645">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nSpc>
                          <a:spcPct val="90000"/>
                        </a:lnSpc>
                      </a:pPr>
                      <a:r>
                        <a:rPr lang="en-US" sz="1100">
                          <a:gradFill>
                            <a:gsLst>
                              <a:gs pos="3111">
                                <a:schemeClr val="tx1"/>
                              </a:gs>
                              <a:gs pos="35000">
                                <a:schemeClr val="tx1"/>
                              </a:gs>
                            </a:gsLst>
                            <a:lin ang="5400000" scaled="1"/>
                          </a:gradFill>
                          <a:latin typeface="+mn-lt"/>
                          <a:cs typeface="Segoe UI" panose="020B0502040204020203" pitchFamily="34" charset="0"/>
                        </a:rPr>
                        <a:t>Accent color</a:t>
                      </a:r>
                    </a:p>
                  </a:txBody>
                  <a:tcPr marL="46623" marR="46623" marT="18649" marB="18649" anchor="ctr">
                    <a:lnL w="12700" cap="flat" cmpd="sng" algn="ctr">
                      <a:solidFill>
                        <a:srgbClr val="6E6E73">
                          <a:lumMod val="20000"/>
                          <a:lumOff val="80000"/>
                        </a:srgbClr>
                      </a:solidFill>
                      <a:prstDash val="solid"/>
                      <a:round/>
                      <a:headEnd type="none" w="med" len="med"/>
                      <a:tailEnd type="none" w="med" len="med"/>
                    </a:lnL>
                    <a:lnR w="12700" cap="flat" cmpd="sng" algn="ctr">
                      <a:solidFill>
                        <a:srgbClr val="6E6E73">
                          <a:lumMod val="20000"/>
                          <a:lumOff val="80000"/>
                        </a:srgbClr>
                      </a:solidFill>
                      <a:prstDash val="solid"/>
                      <a:round/>
                      <a:headEnd type="none" w="med" len="med"/>
                      <a:tailEnd type="none" w="med" len="med"/>
                    </a:lnR>
                    <a:lnT w="12700" cap="flat" cmpd="sng" algn="ctr">
                      <a:solidFill>
                        <a:srgbClr val="6E6E73">
                          <a:lumMod val="20000"/>
                          <a:lumOff val="80000"/>
                        </a:srgbClr>
                      </a:solidFill>
                      <a:prstDash val="solid"/>
                      <a:round/>
                      <a:headEnd type="none" w="med" len="med"/>
                      <a:tailEnd type="none" w="med" len="med"/>
                    </a:lnT>
                    <a:lnB w="12700" cap="flat" cmpd="sng" algn="ctr">
                      <a:solidFill>
                        <a:srgbClr val="6E6E73">
                          <a:lumMod val="20000"/>
                          <a:lumOff val="8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nSpc>
                          <a:spcPct val="90000"/>
                        </a:lnSpc>
                      </a:pPr>
                      <a:endParaRPr lang="en-US" sz="1100" dirty="0">
                        <a:gradFill>
                          <a:gsLst>
                            <a:gs pos="3111">
                              <a:schemeClr val="tx1"/>
                            </a:gs>
                            <a:gs pos="35000">
                              <a:schemeClr val="tx1"/>
                            </a:gs>
                          </a:gsLst>
                          <a:lin ang="5400000" scaled="1"/>
                        </a:gradFill>
                        <a:latin typeface="+mn-lt"/>
                        <a:cs typeface="Segoe UI" panose="020B0502040204020203" pitchFamily="34" charset="0"/>
                      </a:endParaRPr>
                    </a:p>
                  </a:txBody>
                  <a:tcPr marL="46623" marR="46623" marT="18649" marB="18649" anchor="ctr">
                    <a:lnL w="12700" cap="flat" cmpd="sng" algn="ctr">
                      <a:solidFill>
                        <a:srgbClr val="6E6E73">
                          <a:lumMod val="20000"/>
                          <a:lumOff val="80000"/>
                        </a:srgbClr>
                      </a:solidFill>
                      <a:prstDash val="solid"/>
                      <a:round/>
                      <a:headEnd type="none" w="med" len="med"/>
                      <a:tailEnd type="none" w="med" len="med"/>
                    </a:lnL>
                    <a:lnR w="12700" cap="flat" cmpd="sng" algn="ctr">
                      <a:solidFill>
                        <a:srgbClr val="6E6E73">
                          <a:lumMod val="20000"/>
                          <a:lumOff val="80000"/>
                        </a:srgbClr>
                      </a:solidFill>
                      <a:prstDash val="solid"/>
                      <a:round/>
                      <a:headEnd type="none" w="med" len="med"/>
                      <a:tailEnd type="none" w="med" len="med"/>
                    </a:lnR>
                    <a:lnT w="12700" cap="flat" cmpd="sng" algn="ctr">
                      <a:solidFill>
                        <a:srgbClr val="6E6E73">
                          <a:lumMod val="20000"/>
                          <a:lumOff val="80000"/>
                        </a:srgbClr>
                      </a:solidFill>
                      <a:prstDash val="solid"/>
                      <a:round/>
                      <a:headEnd type="none" w="med" len="med"/>
                      <a:tailEnd type="none" w="med" len="med"/>
                    </a:lnT>
                    <a:lnB w="12700" cap="flat" cmpd="sng" algn="ctr">
                      <a:solidFill>
                        <a:srgbClr val="6E6E73">
                          <a:lumMod val="20000"/>
                          <a:lumOff val="80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bl>
          </a:graphicData>
        </a:graphic>
      </p:graphicFrame>
      <p:grpSp>
        <p:nvGrpSpPr>
          <p:cNvPr id="28" name="Group 27">
            <a:extLst>
              <a:ext uri="{FF2B5EF4-FFF2-40B4-BE49-F238E27FC236}">
                <a16:creationId xmlns:a16="http://schemas.microsoft.com/office/drawing/2014/main" id="{E813D4AA-2BC1-470E-B476-E0BA1692B088}"/>
              </a:ext>
            </a:extLst>
          </p:cNvPr>
          <p:cNvGrpSpPr/>
          <p:nvPr/>
        </p:nvGrpSpPr>
        <p:grpSpPr>
          <a:xfrm>
            <a:off x="1698489" y="5831617"/>
            <a:ext cx="449087" cy="250994"/>
            <a:chOff x="1664472" y="5717791"/>
            <a:chExt cx="440321" cy="246095"/>
          </a:xfrm>
        </p:grpSpPr>
        <p:sp>
          <p:nvSpPr>
            <p:cNvPr id="17" name="Rectangle 16"/>
            <p:cNvSpPr/>
            <p:nvPr/>
          </p:nvSpPr>
          <p:spPr bwMode="auto">
            <a:xfrm>
              <a:off x="1664472" y="5717791"/>
              <a:ext cx="108815" cy="105859"/>
            </a:xfrm>
            <a:prstGeom prst="rect">
              <a:avLst/>
            </a:prstGeom>
            <a:solidFill>
              <a:schemeClr val="bg1"/>
            </a:solidFill>
            <a:ln>
              <a:solidFill>
                <a:srgbClr val="08080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algn="ctr" defTabSz="950869" fontAlgn="base">
                <a:spcBef>
                  <a:spcPct val="0"/>
                </a:spcBef>
                <a:spcAft>
                  <a:spcPct val="0"/>
                </a:spcAft>
                <a:defRPr/>
              </a:pPr>
              <a:endParaRPr lang="en-US" sz="2448" kern="0">
                <a:solidFill>
                  <a:srgbClr val="505050"/>
                </a:solidFill>
                <a:latin typeface="Segoe UI"/>
                <a:ea typeface="Segoe UI" pitchFamily="34" charset="0"/>
                <a:cs typeface="Segoe UI" pitchFamily="34" charset="0"/>
              </a:endParaRPr>
            </a:p>
          </p:txBody>
        </p:sp>
        <p:sp>
          <p:nvSpPr>
            <p:cNvPr id="81" name="Rectangle 80"/>
            <p:cNvSpPr/>
            <p:nvPr/>
          </p:nvSpPr>
          <p:spPr bwMode="auto">
            <a:xfrm>
              <a:off x="1830226" y="5717791"/>
              <a:ext cx="108815" cy="105859"/>
            </a:xfrm>
            <a:prstGeom prst="rect">
              <a:avLst/>
            </a:prstGeom>
            <a:solidFill>
              <a:schemeClr val="bg1">
                <a:lumMod val="50000"/>
              </a:schemeClr>
            </a:solidFill>
            <a:ln>
              <a:solidFill>
                <a:srgbClr val="08080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algn="ctr" defTabSz="950869" fontAlgn="base">
                <a:spcBef>
                  <a:spcPct val="0"/>
                </a:spcBef>
                <a:spcAft>
                  <a:spcPct val="0"/>
                </a:spcAft>
                <a:defRPr/>
              </a:pPr>
              <a:endParaRPr lang="en-US" sz="2448" kern="0">
                <a:solidFill>
                  <a:srgbClr val="505050"/>
                </a:solidFill>
                <a:latin typeface="Segoe UI"/>
                <a:ea typeface="Segoe UI" pitchFamily="34" charset="0"/>
                <a:cs typeface="Segoe UI" pitchFamily="34" charset="0"/>
              </a:endParaRPr>
            </a:p>
          </p:txBody>
        </p:sp>
        <p:sp>
          <p:nvSpPr>
            <p:cNvPr id="91" name="Rectangle 90"/>
            <p:cNvSpPr/>
            <p:nvPr/>
          </p:nvSpPr>
          <p:spPr bwMode="auto">
            <a:xfrm>
              <a:off x="1995978" y="5717791"/>
              <a:ext cx="108815" cy="105859"/>
            </a:xfrm>
            <a:prstGeom prst="rect">
              <a:avLst/>
            </a:prstGeom>
            <a:solidFill>
              <a:schemeClr val="bg2">
                <a:lumMod val="25000"/>
              </a:schemeClr>
            </a:solidFill>
            <a:ln>
              <a:solidFill>
                <a:srgbClr val="08080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algn="ctr" defTabSz="950869" fontAlgn="base">
                <a:spcBef>
                  <a:spcPct val="0"/>
                </a:spcBef>
                <a:spcAft>
                  <a:spcPct val="0"/>
                </a:spcAft>
                <a:defRPr/>
              </a:pPr>
              <a:endParaRPr lang="en-US" sz="2448" kern="0">
                <a:solidFill>
                  <a:srgbClr val="505050"/>
                </a:solidFill>
                <a:latin typeface="Segoe UI"/>
                <a:ea typeface="Segoe UI" pitchFamily="34" charset="0"/>
                <a:cs typeface="Segoe UI" pitchFamily="34" charset="0"/>
              </a:endParaRPr>
            </a:p>
          </p:txBody>
        </p:sp>
        <p:sp>
          <p:nvSpPr>
            <p:cNvPr id="104" name="Rectangle 103"/>
            <p:cNvSpPr/>
            <p:nvPr/>
          </p:nvSpPr>
          <p:spPr bwMode="auto">
            <a:xfrm>
              <a:off x="1664472" y="5858027"/>
              <a:ext cx="108817" cy="105859"/>
            </a:xfrm>
            <a:prstGeom prst="rect">
              <a:avLst/>
            </a:prstGeom>
            <a:solidFill>
              <a:schemeClr val="tx1">
                <a:lumMod val="50000"/>
              </a:schemeClr>
            </a:solidFill>
            <a:ln>
              <a:solidFill>
                <a:srgbClr val="08080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algn="ctr" defTabSz="950869" fontAlgn="base">
                <a:spcBef>
                  <a:spcPct val="0"/>
                </a:spcBef>
                <a:spcAft>
                  <a:spcPct val="0"/>
                </a:spcAft>
                <a:defRPr/>
              </a:pPr>
              <a:endParaRPr lang="en-US" sz="2448" kern="0">
                <a:solidFill>
                  <a:srgbClr val="505050"/>
                </a:solidFill>
                <a:latin typeface="Segoe UI"/>
                <a:ea typeface="Segoe UI" pitchFamily="34" charset="0"/>
                <a:cs typeface="Segoe UI" pitchFamily="34" charset="0"/>
              </a:endParaRPr>
            </a:p>
          </p:txBody>
        </p:sp>
      </p:grpSp>
      <p:sp>
        <p:nvSpPr>
          <p:cNvPr id="70" name="Rectangle 69"/>
          <p:cNvSpPr/>
          <p:nvPr/>
        </p:nvSpPr>
        <p:spPr bwMode="auto">
          <a:xfrm>
            <a:off x="464302" y="1273721"/>
            <a:ext cx="2262796" cy="5105953"/>
          </a:xfrm>
          <a:prstGeom prst="rect">
            <a:avLst/>
          </a:prstGeom>
          <a:solidFill>
            <a:schemeClr val="tx1">
              <a:lumMod val="20000"/>
              <a:lumOff val="80000"/>
              <a:alpha val="17000"/>
            </a:schemeClr>
          </a:solidFill>
          <a:ln w="9525" cap="flat" cmpd="sng" algn="ctr">
            <a:no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37"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pic>
        <p:nvPicPr>
          <p:cNvPr id="7" name="Picture 6"/>
          <p:cNvPicPr>
            <a:picLocks noChangeAspect="1"/>
          </p:cNvPicPr>
          <p:nvPr/>
        </p:nvPicPr>
        <p:blipFill rotWithShape="1">
          <a:blip r:embed="rId7"/>
          <a:srcRect t="7654"/>
          <a:stretch/>
        </p:blipFill>
        <p:spPr>
          <a:xfrm>
            <a:off x="513519" y="3931937"/>
            <a:ext cx="2164363" cy="1264631"/>
          </a:xfrm>
          <a:prstGeom prst="rect">
            <a:avLst/>
          </a:prstGeom>
        </p:spPr>
      </p:pic>
      <p:grpSp>
        <p:nvGrpSpPr>
          <p:cNvPr id="8" name="Group 7">
            <a:extLst>
              <a:ext uri="{FF2B5EF4-FFF2-40B4-BE49-F238E27FC236}">
                <a16:creationId xmlns:a16="http://schemas.microsoft.com/office/drawing/2014/main" id="{C3DB683A-B8D9-4244-845C-1C46D88DF3A6}"/>
              </a:ext>
            </a:extLst>
          </p:cNvPr>
          <p:cNvGrpSpPr/>
          <p:nvPr/>
        </p:nvGrpSpPr>
        <p:grpSpPr>
          <a:xfrm>
            <a:off x="464302" y="1321557"/>
            <a:ext cx="2262796" cy="2557228"/>
            <a:chOff x="454375" y="1295762"/>
            <a:chExt cx="2218629" cy="2507314"/>
          </a:xfrm>
        </p:grpSpPr>
        <p:grpSp>
          <p:nvGrpSpPr>
            <p:cNvPr id="27" name="Group 26">
              <a:extLst>
                <a:ext uri="{FF2B5EF4-FFF2-40B4-BE49-F238E27FC236}">
                  <a16:creationId xmlns:a16="http://schemas.microsoft.com/office/drawing/2014/main" id="{06D175FB-DAA9-418F-8678-627B7D775CDD}"/>
                </a:ext>
              </a:extLst>
            </p:cNvPr>
            <p:cNvGrpSpPr/>
            <p:nvPr/>
          </p:nvGrpSpPr>
          <p:grpSpPr>
            <a:xfrm>
              <a:off x="454375" y="1295762"/>
              <a:ext cx="2218629" cy="2507314"/>
              <a:chOff x="454375" y="1295762"/>
              <a:chExt cx="2218629" cy="2507314"/>
            </a:xfrm>
          </p:grpSpPr>
          <p:sp>
            <p:nvSpPr>
              <p:cNvPr id="88" name="Freeform 78"/>
              <p:cNvSpPr/>
              <p:nvPr/>
            </p:nvSpPr>
            <p:spPr bwMode="auto">
              <a:xfrm>
                <a:off x="454375" y="1295762"/>
                <a:ext cx="2218629" cy="432692"/>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49196" tIns="93247" rIns="149196" bIns="93247" numCol="1" spcCol="0" rtlCol="0" fromWordArt="0" anchor="ctr" anchorCtr="0" forceAA="0" compatLnSpc="1">
                <a:prstTxWarp prst="textNoShape">
                  <a:avLst/>
                </a:prstTxWarp>
                <a:noAutofit/>
              </a:bodyPr>
              <a:lstStyle/>
              <a:p>
                <a:pPr defTabSz="969790" fontAlgn="base">
                  <a:spcBef>
                    <a:spcPct val="0"/>
                  </a:spcBef>
                  <a:spcAft>
                    <a:spcPct val="0"/>
                  </a:spcAft>
                  <a:defRPr/>
                </a:pPr>
                <a:r>
                  <a:rPr lang="en-US" sz="1903" kern="0" dirty="0">
                    <a:solidFill>
                      <a:srgbClr val="FFFFFF"/>
                    </a:solidFill>
                    <a:latin typeface="Segoe UI Semibold" panose="020B0702040204020203" pitchFamily="34" charset="0"/>
                    <a:cs typeface="Segoe UI Semibold" panose="020B0702040204020203" pitchFamily="34" charset="0"/>
                  </a:rPr>
                  <a:t>Vision</a:t>
                </a:r>
              </a:p>
            </p:txBody>
          </p:sp>
          <p:sp>
            <p:nvSpPr>
              <p:cNvPr id="79" name="Oval Callout 6"/>
              <p:cNvSpPr/>
              <p:nvPr/>
            </p:nvSpPr>
            <p:spPr bwMode="auto">
              <a:xfrm>
                <a:off x="1281283" y="1915078"/>
                <a:ext cx="1195365" cy="761180"/>
              </a:xfrm>
              <a:prstGeom prst="wedgeRectCallout">
                <a:avLst>
                  <a:gd name="adj1" fmla="val -60408"/>
                  <a:gd name="adj2" fmla="val -8409"/>
                </a:avLst>
              </a:prstGeom>
              <a:solidFill>
                <a:srgbClr val="FFFFFF"/>
              </a:solidFill>
              <a:ln w="9525" cap="flat" cmpd="sng" algn="ctr">
                <a:solidFill>
                  <a:schemeClr val="bg1">
                    <a:lumMod val="75000"/>
                  </a:schemeClr>
                </a:solidFill>
                <a:prstDash val="solid"/>
                <a:headEnd type="none" w="med" len="med"/>
                <a:tailEnd type="none" w="med" len="med"/>
              </a:ln>
              <a:effectLst/>
            </p:spPr>
            <p:txBody>
              <a:bodyPr lIns="93260" tIns="93260" rIns="93260" bIns="93260" rtlCol="0" anchor="t" anchorCtr="0"/>
              <a:lstStyle/>
              <a:p>
                <a:pPr defTabSz="913534">
                  <a:lnSpc>
                    <a:spcPct val="90000"/>
                  </a:lnSpc>
                  <a:defRPr/>
                </a:pPr>
                <a:r>
                  <a:rPr lang="en-US" sz="1122" kern="0" dirty="0">
                    <a:gradFill>
                      <a:gsLst>
                        <a:gs pos="84000">
                          <a:srgbClr val="3F3F3F"/>
                        </a:gs>
                        <a:gs pos="43000">
                          <a:srgbClr val="3F3F3F"/>
                        </a:gs>
                      </a:gsLst>
                      <a:lin ang="10800000" scaled="0"/>
                    </a:gradFill>
                    <a:latin typeface="Segoe UI"/>
                    <a:ea typeface="Segoe UI" pitchFamily="34" charset="0"/>
                    <a:cs typeface="Segoe UI" pitchFamily="34" charset="0"/>
                  </a:rPr>
                  <a:t>What is in the image?</a:t>
                </a:r>
              </a:p>
            </p:txBody>
          </p:sp>
          <p:sp>
            <p:nvSpPr>
              <p:cNvPr id="80" name="Pentagon 79"/>
              <p:cNvSpPr/>
              <p:nvPr/>
            </p:nvSpPr>
            <p:spPr bwMode="auto">
              <a:xfrm rot="5400000">
                <a:off x="1287563" y="2417635"/>
                <a:ext cx="552253" cy="2218629"/>
              </a:xfrm>
              <a:prstGeom prst="rect">
                <a:avLst/>
              </a:prstGeom>
              <a:solidFill>
                <a:schemeClr val="tx1"/>
              </a:solidFill>
              <a:ln w="9525" cap="flat" cmpd="sng" algn="ctr">
                <a:noFill/>
                <a:prstDash val="solid"/>
                <a:headEnd type="none" w="med" len="med"/>
                <a:tailEnd type="none" w="med" len="med"/>
              </a:ln>
              <a:effectLst/>
            </p:spPr>
            <p:txBody>
              <a:bodyPr rot="0" spcFirstLastPara="0" vertOverflow="overflow" horzOverflow="overflow" vert="vert270" wrap="square" lIns="179234" tIns="143389" rIns="179234" bIns="143389" numCol="1" spcCol="0" rtlCol="0" fromWordArt="0" anchor="ctr" anchorCtr="0" forceAA="0" compatLnSpc="1">
                <a:prstTxWarp prst="textNoShape">
                  <a:avLst/>
                </a:prstTxWarp>
                <a:noAutofit/>
              </a:bodyPr>
              <a:lstStyle/>
              <a:p>
                <a:pPr defTabSz="913773" fontAlgn="base">
                  <a:spcBef>
                    <a:spcPct val="0"/>
                  </a:spcBef>
                  <a:spcAft>
                    <a:spcPct val="0"/>
                  </a:spcAft>
                  <a:defRPr/>
                </a:pPr>
                <a:r>
                  <a:rPr lang="en-US" sz="1428" kern="0" dirty="0">
                    <a:gradFill>
                      <a:gsLst>
                        <a:gs pos="1333">
                          <a:prstClr val="white"/>
                        </a:gs>
                        <a:gs pos="13000">
                          <a:prstClr val="white"/>
                        </a:gs>
                      </a:gsLst>
                      <a:lin ang="10800000" scaled="0"/>
                    </a:gradFill>
                    <a:latin typeface="Segoe UI"/>
                    <a:ea typeface="Segoe UI" pitchFamily="34" charset="0"/>
                    <a:cs typeface="Segoe UI" pitchFamily="34" charset="0"/>
                  </a:rPr>
                  <a:t>Computer Vision</a:t>
                </a:r>
              </a:p>
            </p:txBody>
          </p:sp>
          <p:grpSp>
            <p:nvGrpSpPr>
              <p:cNvPr id="16" name="Group 15">
                <a:extLst>
                  <a:ext uri="{FF2B5EF4-FFF2-40B4-BE49-F238E27FC236}">
                    <a16:creationId xmlns:a16="http://schemas.microsoft.com/office/drawing/2014/main" id="{68AD1D11-6D02-4952-9FE8-05BA1F2F16A7}"/>
                  </a:ext>
                </a:extLst>
              </p:cNvPr>
              <p:cNvGrpSpPr/>
              <p:nvPr/>
            </p:nvGrpSpPr>
            <p:grpSpPr>
              <a:xfrm>
                <a:off x="622107" y="2111940"/>
                <a:ext cx="348356" cy="973067"/>
                <a:chOff x="622107" y="2111940"/>
                <a:chExt cx="348356" cy="973067"/>
              </a:xfrm>
            </p:grpSpPr>
            <p:sp>
              <p:nvSpPr>
                <p:cNvPr id="93" name="Freeform 745">
                  <a:extLst>
                    <a:ext uri="{FF2B5EF4-FFF2-40B4-BE49-F238E27FC236}">
                      <a16:creationId xmlns:a16="http://schemas.microsoft.com/office/drawing/2014/main" id="{9C2C50F5-0055-4274-9560-0F0702D483BF}"/>
                    </a:ext>
                  </a:extLst>
                </p:cNvPr>
                <p:cNvSpPr>
                  <a:spLocks/>
                </p:cNvSpPr>
                <p:nvPr/>
              </p:nvSpPr>
              <p:spPr bwMode="auto">
                <a:xfrm>
                  <a:off x="622107" y="2376614"/>
                  <a:ext cx="348356" cy="708393"/>
                </a:xfrm>
                <a:custGeom>
                  <a:avLst/>
                  <a:gdLst>
                    <a:gd name="T0" fmla="*/ 62 w 76"/>
                    <a:gd name="T1" fmla="*/ 0 h 154"/>
                    <a:gd name="T2" fmla="*/ 14 w 76"/>
                    <a:gd name="T3" fmla="*/ 0 h 154"/>
                    <a:gd name="T4" fmla="*/ 0 w 76"/>
                    <a:gd name="T5" fmla="*/ 14 h 154"/>
                    <a:gd name="T6" fmla="*/ 0 w 76"/>
                    <a:gd name="T7" fmla="*/ 79 h 154"/>
                    <a:gd name="T8" fmla="*/ 14 w 76"/>
                    <a:gd name="T9" fmla="*/ 93 h 154"/>
                    <a:gd name="T10" fmla="*/ 14 w 76"/>
                    <a:gd name="T11" fmla="*/ 93 h 154"/>
                    <a:gd name="T12" fmla="*/ 14 w 76"/>
                    <a:gd name="T13" fmla="*/ 140 h 154"/>
                    <a:gd name="T14" fmla="*/ 28 w 76"/>
                    <a:gd name="T15" fmla="*/ 154 h 154"/>
                    <a:gd name="T16" fmla="*/ 49 w 76"/>
                    <a:gd name="T17" fmla="*/ 154 h 154"/>
                    <a:gd name="T18" fmla="*/ 62 w 76"/>
                    <a:gd name="T19" fmla="*/ 140 h 154"/>
                    <a:gd name="T20" fmla="*/ 62 w 76"/>
                    <a:gd name="T21" fmla="*/ 93 h 154"/>
                    <a:gd name="T22" fmla="*/ 62 w 76"/>
                    <a:gd name="T23" fmla="*/ 93 h 154"/>
                    <a:gd name="T24" fmla="*/ 76 w 76"/>
                    <a:gd name="T25" fmla="*/ 79 h 154"/>
                    <a:gd name="T26" fmla="*/ 76 w 76"/>
                    <a:gd name="T27" fmla="*/ 14 h 154"/>
                    <a:gd name="T28" fmla="*/ 62 w 76"/>
                    <a:gd name="T29"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154">
                      <a:moveTo>
                        <a:pt x="62" y="0"/>
                      </a:moveTo>
                      <a:cubicBezTo>
                        <a:pt x="14" y="0"/>
                        <a:pt x="14" y="0"/>
                        <a:pt x="14" y="0"/>
                      </a:cubicBezTo>
                      <a:cubicBezTo>
                        <a:pt x="6" y="0"/>
                        <a:pt x="0" y="6"/>
                        <a:pt x="0" y="14"/>
                      </a:cubicBezTo>
                      <a:cubicBezTo>
                        <a:pt x="0" y="79"/>
                        <a:pt x="0" y="79"/>
                        <a:pt x="0" y="79"/>
                      </a:cubicBezTo>
                      <a:cubicBezTo>
                        <a:pt x="0" y="87"/>
                        <a:pt x="6" y="93"/>
                        <a:pt x="14" y="93"/>
                      </a:cubicBezTo>
                      <a:cubicBezTo>
                        <a:pt x="14" y="93"/>
                        <a:pt x="14" y="93"/>
                        <a:pt x="14" y="93"/>
                      </a:cubicBezTo>
                      <a:cubicBezTo>
                        <a:pt x="14" y="140"/>
                        <a:pt x="14" y="140"/>
                        <a:pt x="14" y="140"/>
                      </a:cubicBezTo>
                      <a:cubicBezTo>
                        <a:pt x="14" y="148"/>
                        <a:pt x="20" y="154"/>
                        <a:pt x="28" y="154"/>
                      </a:cubicBezTo>
                      <a:cubicBezTo>
                        <a:pt x="49" y="154"/>
                        <a:pt x="49" y="154"/>
                        <a:pt x="49" y="154"/>
                      </a:cubicBezTo>
                      <a:cubicBezTo>
                        <a:pt x="56" y="154"/>
                        <a:pt x="62" y="148"/>
                        <a:pt x="62" y="140"/>
                      </a:cubicBezTo>
                      <a:cubicBezTo>
                        <a:pt x="62" y="93"/>
                        <a:pt x="62" y="93"/>
                        <a:pt x="62" y="93"/>
                      </a:cubicBezTo>
                      <a:cubicBezTo>
                        <a:pt x="62" y="93"/>
                        <a:pt x="62" y="93"/>
                        <a:pt x="62" y="93"/>
                      </a:cubicBezTo>
                      <a:cubicBezTo>
                        <a:pt x="70" y="93"/>
                        <a:pt x="76" y="87"/>
                        <a:pt x="76" y="79"/>
                      </a:cubicBezTo>
                      <a:cubicBezTo>
                        <a:pt x="76" y="14"/>
                        <a:pt x="76" y="14"/>
                        <a:pt x="76" y="14"/>
                      </a:cubicBezTo>
                      <a:cubicBezTo>
                        <a:pt x="76" y="6"/>
                        <a:pt x="70" y="0"/>
                        <a:pt x="62" y="0"/>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3F3F3F"/>
                    </a:solidFill>
                    <a:latin typeface="Segoe UI"/>
                  </a:endParaRPr>
                </a:p>
              </p:txBody>
            </p:sp>
            <p:sp>
              <p:nvSpPr>
                <p:cNvPr id="96" name="Oval 746">
                  <a:extLst>
                    <a:ext uri="{FF2B5EF4-FFF2-40B4-BE49-F238E27FC236}">
                      <a16:creationId xmlns:a16="http://schemas.microsoft.com/office/drawing/2014/main" id="{3629AE0A-A79B-490B-A7F1-CF62832C3543}"/>
                    </a:ext>
                  </a:extLst>
                </p:cNvPr>
                <p:cNvSpPr>
                  <a:spLocks noChangeArrowheads="1"/>
                </p:cNvSpPr>
                <p:nvPr/>
              </p:nvSpPr>
              <p:spPr bwMode="auto">
                <a:xfrm>
                  <a:off x="690222" y="2111940"/>
                  <a:ext cx="212127" cy="210181"/>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3F3F3F"/>
                    </a:solidFill>
                    <a:latin typeface="Segoe UI"/>
                  </a:endParaRPr>
                </a:p>
              </p:txBody>
            </p:sp>
          </p:grpSp>
        </p:grpSp>
        <p:pic>
          <p:nvPicPr>
            <p:cNvPr id="136" name="Picture 135">
              <a:extLst>
                <a:ext uri="{FF2B5EF4-FFF2-40B4-BE49-F238E27FC236}">
                  <a16:creationId xmlns:a16="http://schemas.microsoft.com/office/drawing/2014/main" id="{572C6FFC-E1AF-4173-96DF-33A4A880140F}"/>
                </a:ext>
              </a:extLst>
            </p:cNvPr>
            <p:cNvPicPr>
              <a:picLocks noChangeAspect="1"/>
            </p:cNvPicPr>
            <p:nvPr/>
          </p:nvPicPr>
          <p:blipFill rotWithShape="1">
            <a:blip r:embed="rId8">
              <a:biLevel thresh="25000"/>
              <a:extLst>
                <a:ext uri="{28A0092B-C50C-407E-A947-70E740481C1C}">
                  <a14:useLocalDpi xmlns:a14="http://schemas.microsoft.com/office/drawing/2010/main" val="0"/>
                </a:ext>
              </a:extLst>
            </a:blip>
            <a:srcRect/>
            <a:stretch/>
          </p:blipFill>
          <p:spPr>
            <a:xfrm>
              <a:off x="2123297" y="1316928"/>
              <a:ext cx="530014" cy="457062"/>
            </a:xfrm>
            <a:prstGeom prst="rect">
              <a:avLst/>
            </a:prstGeom>
          </p:spPr>
        </p:pic>
      </p:grpSp>
      <p:grpSp>
        <p:nvGrpSpPr>
          <p:cNvPr id="15" name="Group 14">
            <a:extLst>
              <a:ext uri="{FF2B5EF4-FFF2-40B4-BE49-F238E27FC236}">
                <a16:creationId xmlns:a16="http://schemas.microsoft.com/office/drawing/2014/main" id="{6FDFEA70-DB2C-4D64-BDD9-2142E9438860}"/>
              </a:ext>
            </a:extLst>
          </p:cNvPr>
          <p:cNvGrpSpPr/>
          <p:nvPr/>
        </p:nvGrpSpPr>
        <p:grpSpPr>
          <a:xfrm>
            <a:off x="2803691" y="1273721"/>
            <a:ext cx="2262796" cy="5153789"/>
            <a:chOff x="2748101" y="1248859"/>
            <a:chExt cx="2218629" cy="5053193"/>
          </a:xfrm>
        </p:grpSpPr>
        <p:grpSp>
          <p:nvGrpSpPr>
            <p:cNvPr id="23" name="Group 22">
              <a:extLst>
                <a:ext uri="{FF2B5EF4-FFF2-40B4-BE49-F238E27FC236}">
                  <a16:creationId xmlns:a16="http://schemas.microsoft.com/office/drawing/2014/main" id="{16A98EAE-3DBD-46FA-B4A1-BFC3AE78B06E}"/>
                </a:ext>
              </a:extLst>
            </p:cNvPr>
            <p:cNvGrpSpPr/>
            <p:nvPr/>
          </p:nvGrpSpPr>
          <p:grpSpPr>
            <a:xfrm>
              <a:off x="2748101" y="1295761"/>
              <a:ext cx="2218629" cy="5006291"/>
              <a:chOff x="2748101" y="1295761"/>
              <a:chExt cx="2218629" cy="5006291"/>
            </a:xfrm>
          </p:grpSpPr>
          <p:grpSp>
            <p:nvGrpSpPr>
              <p:cNvPr id="33" name="Group 32"/>
              <p:cNvGrpSpPr/>
              <p:nvPr/>
            </p:nvGrpSpPr>
            <p:grpSpPr>
              <a:xfrm>
                <a:off x="2748101" y="1295761"/>
                <a:ext cx="2218629" cy="5006291"/>
                <a:chOff x="2034745" y="971593"/>
                <a:chExt cx="1664208" cy="3755251"/>
              </a:xfrm>
            </p:grpSpPr>
            <p:sp>
              <p:nvSpPr>
                <p:cNvPr id="92" name="Rectangle 91"/>
                <p:cNvSpPr/>
                <p:nvPr/>
              </p:nvSpPr>
              <p:spPr bwMode="auto">
                <a:xfrm>
                  <a:off x="2034745" y="971593"/>
                  <a:ext cx="1664208" cy="3755251"/>
                </a:xfrm>
                <a:prstGeom prst="rect">
                  <a:avLst/>
                </a:prstGeom>
                <a:solidFill>
                  <a:schemeClr val="tx1">
                    <a:lumMod val="20000"/>
                    <a:lumOff val="80000"/>
                    <a:alpha val="17000"/>
                  </a:schemeClr>
                </a:solidFill>
                <a:ln w="9525" cap="flat" cmpd="sng" algn="ctr">
                  <a:no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37"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sp>
              <p:nvSpPr>
                <p:cNvPr id="71" name="Freeform 83"/>
                <p:cNvSpPr/>
                <p:nvPr/>
              </p:nvSpPr>
              <p:spPr bwMode="auto">
                <a:xfrm>
                  <a:off x="2034745" y="971594"/>
                  <a:ext cx="1664208" cy="32456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49196" tIns="93247" rIns="149196" bIns="93247" numCol="1" spcCol="0" rtlCol="0" fromWordArt="0" anchor="ctr" anchorCtr="0" forceAA="0" compatLnSpc="1">
                  <a:prstTxWarp prst="textNoShape">
                    <a:avLst/>
                  </a:prstTxWarp>
                  <a:noAutofit/>
                </a:bodyPr>
                <a:lstStyle/>
                <a:p>
                  <a:pPr defTabSz="969790" fontAlgn="base">
                    <a:spcBef>
                      <a:spcPct val="0"/>
                    </a:spcBef>
                    <a:spcAft>
                      <a:spcPct val="0"/>
                    </a:spcAft>
                    <a:defRPr/>
                  </a:pPr>
                  <a:r>
                    <a:rPr lang="en-US" sz="1903" kern="0" dirty="0">
                      <a:solidFill>
                        <a:srgbClr val="FFFFFF"/>
                      </a:solidFill>
                      <a:latin typeface="Segoe UI Semibold" panose="020B0702040204020203" pitchFamily="34" charset="0"/>
                      <a:cs typeface="Segoe UI Semibold" panose="020B0702040204020203" pitchFamily="34" charset="0"/>
                    </a:rPr>
                    <a:t>Speech</a:t>
                  </a:r>
                </a:p>
              </p:txBody>
            </p:sp>
          </p:grpSp>
          <p:sp>
            <p:nvSpPr>
              <p:cNvPr id="97" name="Oval Callout 6"/>
              <p:cNvSpPr/>
              <p:nvPr/>
            </p:nvSpPr>
            <p:spPr bwMode="auto">
              <a:xfrm>
                <a:off x="3550900" y="1915078"/>
                <a:ext cx="1289293" cy="761180"/>
              </a:xfrm>
              <a:prstGeom prst="wedgeRectCallout">
                <a:avLst>
                  <a:gd name="adj1" fmla="val -58880"/>
                  <a:gd name="adj2" fmla="val -7575"/>
                </a:avLst>
              </a:prstGeom>
              <a:solidFill>
                <a:srgbClr val="FFFFFF"/>
              </a:solidFill>
              <a:ln w="9525" cap="flat" cmpd="sng" algn="ctr">
                <a:solidFill>
                  <a:schemeClr val="bg1">
                    <a:lumMod val="75000"/>
                  </a:schemeClr>
                </a:solidFill>
                <a:prstDash val="solid"/>
                <a:headEnd type="none" w="med" len="med"/>
                <a:tailEnd type="none" w="med" len="med"/>
              </a:ln>
              <a:effectLst/>
            </p:spPr>
            <p:txBody>
              <a:bodyPr lIns="93260" tIns="93260" rIns="93260" bIns="93260" rtlCol="0" anchor="t" anchorCtr="0"/>
              <a:lstStyle/>
              <a:p>
                <a:pPr defTabSz="913534">
                  <a:lnSpc>
                    <a:spcPct val="90000"/>
                  </a:lnSpc>
                  <a:defRPr/>
                </a:pPr>
                <a:r>
                  <a:rPr lang="en-US" sz="1122" kern="0">
                    <a:gradFill>
                      <a:gsLst>
                        <a:gs pos="84000">
                          <a:srgbClr val="3F3F3F"/>
                        </a:gs>
                        <a:gs pos="43000">
                          <a:srgbClr val="3F3F3F"/>
                        </a:gs>
                      </a:gsLst>
                      <a:lin ang="10800000" scaled="0"/>
                    </a:gradFill>
                    <a:latin typeface="Segoe UI"/>
                    <a:ea typeface="Segoe UI" pitchFamily="34" charset="0"/>
                    <a:cs typeface="Segoe UI" pitchFamily="34" charset="0"/>
                  </a:rPr>
                  <a:t>Give me directions to the nearest local branch.</a:t>
                </a:r>
              </a:p>
            </p:txBody>
          </p:sp>
          <p:grpSp>
            <p:nvGrpSpPr>
              <p:cNvPr id="14" name="Group 13">
                <a:extLst>
                  <a:ext uri="{FF2B5EF4-FFF2-40B4-BE49-F238E27FC236}">
                    <a16:creationId xmlns:a16="http://schemas.microsoft.com/office/drawing/2014/main" id="{5F986A16-8A9C-4A5D-87EA-EB250524FE67}"/>
                  </a:ext>
                </a:extLst>
              </p:cNvPr>
              <p:cNvGrpSpPr/>
              <p:nvPr/>
            </p:nvGrpSpPr>
            <p:grpSpPr>
              <a:xfrm>
                <a:off x="2748101" y="3250824"/>
                <a:ext cx="2218629" cy="2952379"/>
                <a:chOff x="2748101" y="3250824"/>
                <a:chExt cx="2218629" cy="2952379"/>
              </a:xfrm>
            </p:grpSpPr>
            <p:sp>
              <p:nvSpPr>
                <p:cNvPr id="100" name="Pentagon 99"/>
                <p:cNvSpPr/>
                <p:nvPr/>
              </p:nvSpPr>
              <p:spPr bwMode="auto">
                <a:xfrm rot="5400000">
                  <a:off x="3581290" y="2417635"/>
                  <a:ext cx="552251" cy="2218629"/>
                </a:xfrm>
                <a:prstGeom prst="rect">
                  <a:avLst/>
                </a:prstGeom>
                <a:solidFill>
                  <a:schemeClr val="tx1"/>
                </a:solidFill>
                <a:ln w="9525" cap="flat" cmpd="sng" algn="ctr">
                  <a:noFill/>
                  <a:prstDash val="solid"/>
                  <a:headEnd type="none" w="med" len="med"/>
                  <a:tailEnd type="none" w="med" len="med"/>
                </a:ln>
                <a:effectLst/>
              </p:spPr>
              <p:txBody>
                <a:bodyPr rot="0" spcFirstLastPara="0" vertOverflow="overflow" horzOverflow="overflow" vert="vert270" wrap="square" lIns="179234" tIns="143389" rIns="179234" bIns="143389" numCol="1" spcCol="0" rtlCol="0" fromWordArt="0" anchor="ctr" anchorCtr="0" forceAA="0" compatLnSpc="1">
                  <a:prstTxWarp prst="textNoShape">
                    <a:avLst/>
                  </a:prstTxWarp>
                  <a:noAutofit/>
                </a:bodyPr>
                <a:lstStyle/>
                <a:p>
                  <a:pPr defTabSz="913773" fontAlgn="base">
                    <a:spcBef>
                      <a:spcPct val="0"/>
                    </a:spcBef>
                    <a:spcAft>
                      <a:spcPct val="0"/>
                    </a:spcAft>
                    <a:defRPr/>
                  </a:pPr>
                  <a:r>
                    <a:rPr lang="en-US" sz="1428" kern="0" dirty="0">
                      <a:gradFill>
                        <a:gsLst>
                          <a:gs pos="1333">
                            <a:prstClr val="white"/>
                          </a:gs>
                          <a:gs pos="13000">
                            <a:prstClr val="white"/>
                          </a:gs>
                        </a:gsLst>
                        <a:lin ang="10800000" scaled="0"/>
                      </a:gradFill>
                      <a:latin typeface="Segoe UI"/>
                      <a:ea typeface="Segoe UI" pitchFamily="34" charset="0"/>
                      <a:cs typeface="Segoe UI" pitchFamily="34" charset="0"/>
                    </a:rPr>
                    <a:t>Bing Speech</a:t>
                  </a:r>
                </a:p>
              </p:txBody>
            </p:sp>
            <p:grpSp>
              <p:nvGrpSpPr>
                <p:cNvPr id="47" name="Group 46"/>
                <p:cNvGrpSpPr/>
                <p:nvPr/>
              </p:nvGrpSpPr>
              <p:grpSpPr>
                <a:xfrm>
                  <a:off x="2825290" y="4136415"/>
                  <a:ext cx="2064251" cy="2066788"/>
                  <a:chOff x="2067831" y="3102386"/>
                  <a:chExt cx="1548408" cy="1550311"/>
                </a:xfrm>
              </p:grpSpPr>
              <p:grpSp>
                <p:nvGrpSpPr>
                  <p:cNvPr id="4" name="Group 3"/>
                  <p:cNvGrpSpPr/>
                  <p:nvPr/>
                </p:nvGrpSpPr>
                <p:grpSpPr>
                  <a:xfrm>
                    <a:off x="2067831" y="3961502"/>
                    <a:ext cx="1548408" cy="691195"/>
                    <a:chOff x="2762800" y="5351137"/>
                    <a:chExt cx="2139696" cy="955140"/>
                  </a:xfrm>
                </p:grpSpPr>
                <p:sp>
                  <p:nvSpPr>
                    <p:cNvPr id="95" name="TextBox 94"/>
                    <p:cNvSpPr txBox="1"/>
                    <p:nvPr/>
                  </p:nvSpPr>
                  <p:spPr>
                    <a:xfrm>
                      <a:off x="2762800" y="5351137"/>
                      <a:ext cx="2139696" cy="273740"/>
                    </a:xfrm>
                    <a:prstGeom prst="rect">
                      <a:avLst/>
                    </a:prstGeom>
                    <a:noFill/>
                    <a:ln>
                      <a:solidFill>
                        <a:srgbClr val="6E6E73">
                          <a:lumMod val="20000"/>
                          <a:lumOff val="80000"/>
                        </a:srgbClr>
                      </a:solidFill>
                    </a:ln>
                  </p:spPr>
                  <p:txBody>
                    <a:bodyPr wrap="square" lIns="46623" tIns="18649" rIns="46623" bIns="18649" rtlCol="0" anchor="ctr" anchorCtr="0">
                      <a:noAutofit/>
                    </a:bodyPr>
                    <a:lstStyle>
                      <a:defPPr>
                        <a:defRPr lang="en-US"/>
                      </a:defPPr>
                      <a:lvl1pPr marR="0" lvl="0" indent="0" defTabSz="896386" fontAlgn="auto">
                        <a:lnSpc>
                          <a:spcPct val="90000"/>
                        </a:lnSpc>
                        <a:spcBef>
                          <a:spcPts val="0"/>
                        </a:spcBef>
                        <a:spcAft>
                          <a:spcPts val="588"/>
                        </a:spcAft>
                        <a:buClrTx/>
                        <a:buSzTx/>
                        <a:buFontTx/>
                        <a:buNone/>
                        <a:tabLst/>
                        <a:defRPr kumimoji="0" sz="1100" b="0" i="1" u="none" strike="noStrike" kern="0" cap="none" spc="0" normalizeH="0" baseline="0">
                          <a:ln>
                            <a:noFill/>
                          </a:ln>
                          <a:solidFill>
                            <a:sysClr val="windowText" lastClr="000000"/>
                          </a:solidFill>
                          <a:effectLst/>
                          <a:uLnTx/>
                          <a:uFillTx/>
                        </a:defRPr>
                      </a:lvl1pPr>
                    </a:lstStyle>
                    <a:p>
                      <a:pPr defTabSz="951304">
                        <a:spcAft>
                          <a:spcPts val="586"/>
                        </a:spcAft>
                        <a:defRPr/>
                      </a:pPr>
                      <a:r>
                        <a:rPr lang="en-US" sz="1122" i="0" kern="1200">
                          <a:gradFill>
                            <a:gsLst>
                              <a:gs pos="3111">
                                <a:srgbClr val="3F3F3F"/>
                              </a:gs>
                              <a:gs pos="35000">
                                <a:srgbClr val="3F3F3F"/>
                              </a:gs>
                            </a:gsLst>
                            <a:lin ang="5400000" scaled="1"/>
                          </a:gradFill>
                          <a:latin typeface="Segoe UI"/>
                          <a:cs typeface="Segoe UI" panose="020B0502040204020203" pitchFamily="34" charset="0"/>
                        </a:rPr>
                        <a:t>Convert spoken audio to text </a:t>
                      </a:r>
                    </a:p>
                  </p:txBody>
                </p:sp>
                <p:sp>
                  <p:nvSpPr>
                    <p:cNvPr id="99" name="TextBox 98"/>
                    <p:cNvSpPr txBox="1"/>
                    <p:nvPr/>
                  </p:nvSpPr>
                  <p:spPr>
                    <a:xfrm>
                      <a:off x="2762800" y="5691837"/>
                      <a:ext cx="2139696" cy="273740"/>
                    </a:xfrm>
                    <a:prstGeom prst="rect">
                      <a:avLst/>
                    </a:prstGeom>
                    <a:noFill/>
                    <a:ln>
                      <a:solidFill>
                        <a:srgbClr val="6E6E73">
                          <a:lumMod val="20000"/>
                          <a:lumOff val="80000"/>
                        </a:srgbClr>
                      </a:solidFill>
                    </a:ln>
                  </p:spPr>
                  <p:txBody>
                    <a:bodyPr wrap="square" lIns="46623" tIns="18649" rIns="46623" bIns="18649" rtlCol="0" anchor="ctr" anchorCtr="0">
                      <a:noAutofit/>
                    </a:bodyPr>
                    <a:lstStyle>
                      <a:defPPr>
                        <a:defRPr lang="en-US"/>
                      </a:defPPr>
                      <a:lvl1pPr marR="0" lvl="0" indent="0" defTabSz="896386" fontAlgn="auto">
                        <a:lnSpc>
                          <a:spcPct val="90000"/>
                        </a:lnSpc>
                        <a:spcBef>
                          <a:spcPts val="0"/>
                        </a:spcBef>
                        <a:spcAft>
                          <a:spcPts val="588"/>
                        </a:spcAft>
                        <a:buClrTx/>
                        <a:buSzTx/>
                        <a:buFontTx/>
                        <a:buNone/>
                        <a:tabLst/>
                        <a:defRPr kumimoji="0" sz="1100" b="0" i="1" u="none" strike="noStrike" kern="0" cap="none" spc="0" normalizeH="0" baseline="0">
                          <a:ln>
                            <a:noFill/>
                          </a:ln>
                          <a:solidFill>
                            <a:sysClr val="windowText" lastClr="000000"/>
                          </a:solidFill>
                          <a:effectLst/>
                          <a:uLnTx/>
                          <a:uFillTx/>
                        </a:defRPr>
                      </a:lvl1pPr>
                    </a:lstStyle>
                    <a:p>
                      <a:pPr defTabSz="951304">
                        <a:spcAft>
                          <a:spcPts val="586"/>
                        </a:spcAft>
                        <a:defRPr/>
                      </a:pPr>
                      <a:r>
                        <a:rPr lang="en-US" sz="1122" i="0" kern="1200">
                          <a:gradFill>
                            <a:gsLst>
                              <a:gs pos="3111">
                                <a:srgbClr val="3F3F3F"/>
                              </a:gs>
                              <a:gs pos="35000">
                                <a:srgbClr val="3F3F3F"/>
                              </a:gs>
                            </a:gsLst>
                            <a:lin ang="5400000" scaled="1"/>
                          </a:gradFill>
                          <a:latin typeface="Segoe UI"/>
                          <a:cs typeface="Segoe UI" panose="020B0502040204020203" pitchFamily="34" charset="0"/>
                        </a:rPr>
                        <a:t>Convert text to spoken audio</a:t>
                      </a:r>
                    </a:p>
                  </p:txBody>
                </p:sp>
                <p:sp>
                  <p:nvSpPr>
                    <p:cNvPr id="102" name="TextBox 101"/>
                    <p:cNvSpPr txBox="1"/>
                    <p:nvPr/>
                  </p:nvSpPr>
                  <p:spPr>
                    <a:xfrm>
                      <a:off x="2762800" y="6032537"/>
                      <a:ext cx="2139696" cy="273740"/>
                    </a:xfrm>
                    <a:prstGeom prst="rect">
                      <a:avLst/>
                    </a:prstGeom>
                    <a:noFill/>
                    <a:ln>
                      <a:solidFill>
                        <a:srgbClr val="6E6E73">
                          <a:lumMod val="20000"/>
                          <a:lumOff val="80000"/>
                        </a:srgbClr>
                      </a:solidFill>
                    </a:ln>
                  </p:spPr>
                  <p:txBody>
                    <a:bodyPr wrap="square" lIns="46623" tIns="18649" rIns="46623" bIns="18649" rtlCol="0" anchor="ctr" anchorCtr="0">
                      <a:noAutofit/>
                    </a:bodyPr>
                    <a:lstStyle/>
                    <a:p>
                      <a:pPr defTabSz="951304">
                        <a:lnSpc>
                          <a:spcPct val="90000"/>
                        </a:lnSpc>
                        <a:spcAft>
                          <a:spcPts val="586"/>
                        </a:spcAft>
                        <a:defRPr/>
                      </a:pPr>
                      <a:r>
                        <a:rPr lang="en-US" sz="1122">
                          <a:gradFill>
                            <a:gsLst>
                              <a:gs pos="3111">
                                <a:srgbClr val="3F3F3F"/>
                              </a:gs>
                              <a:gs pos="35000">
                                <a:srgbClr val="3F3F3F"/>
                              </a:gs>
                            </a:gsLst>
                            <a:lin ang="5400000" scaled="1"/>
                          </a:gradFill>
                          <a:latin typeface="Segoe UI"/>
                          <a:cs typeface="Segoe UI" panose="020B0502040204020203" pitchFamily="34" charset="0"/>
                        </a:rPr>
                        <a:t>Extract intent of user</a:t>
                      </a:r>
                    </a:p>
                  </p:txBody>
                </p:sp>
              </p:grpSp>
              <p:sp>
                <p:nvSpPr>
                  <p:cNvPr id="76" name="Oval Callout 6"/>
                  <p:cNvSpPr/>
                  <p:nvPr/>
                </p:nvSpPr>
                <p:spPr bwMode="auto">
                  <a:xfrm>
                    <a:off x="2078366" y="3102386"/>
                    <a:ext cx="496513" cy="376980"/>
                  </a:xfrm>
                  <a:prstGeom prst="wedgeEllipseCallout">
                    <a:avLst>
                      <a:gd name="adj1" fmla="val 33451"/>
                      <a:gd name="adj2" fmla="val 69382"/>
                    </a:avLst>
                  </a:prstGeom>
                  <a:solidFill>
                    <a:schemeClr val="bg1">
                      <a:lumMod val="85000"/>
                    </a:schemeClr>
                  </a:solidFill>
                  <a:ln w="9525" cap="flat" cmpd="sng" algn="ctr">
                    <a:noFill/>
                    <a:prstDash val="solid"/>
                    <a:headEnd type="none" w="med" len="med"/>
                    <a:tailEnd type="none" w="med" len="med"/>
                  </a:ln>
                  <a:effectLst/>
                </p:spPr>
                <p:txBody>
                  <a:bodyPr lIns="0" tIns="0" rIns="0" bIns="0" rtlCol="0" anchor="ctr" anchorCtr="0"/>
                  <a:lstStyle/>
                  <a:p>
                    <a:pPr algn="ctr" defTabSz="913534">
                      <a:lnSpc>
                        <a:spcPts val="1469"/>
                      </a:lnSpc>
                      <a:defRPr/>
                    </a:pPr>
                    <a:endParaRPr lang="en-US" sz="1088" kern="0">
                      <a:solidFill>
                        <a:srgbClr val="505050"/>
                      </a:solidFill>
                      <a:latin typeface="Segoe UI"/>
                      <a:ea typeface="Segoe UI" pitchFamily="34" charset="0"/>
                      <a:cs typeface="Segoe UI" pitchFamily="34" charset="0"/>
                    </a:endParaRPr>
                  </a:p>
                </p:txBody>
              </p:sp>
              <p:grpSp>
                <p:nvGrpSpPr>
                  <p:cNvPr id="90" name="Group 89"/>
                  <p:cNvGrpSpPr/>
                  <p:nvPr/>
                </p:nvGrpSpPr>
                <p:grpSpPr>
                  <a:xfrm>
                    <a:off x="2931034" y="3143351"/>
                    <a:ext cx="658441" cy="443451"/>
                    <a:chOff x="1374991" y="2239434"/>
                    <a:chExt cx="3540752" cy="2384648"/>
                  </a:xfrm>
                </p:grpSpPr>
                <p:sp>
                  <p:nvSpPr>
                    <p:cNvPr id="94" name="Rectangle 93"/>
                    <p:cNvSpPr/>
                    <p:nvPr/>
                  </p:nvSpPr>
                  <p:spPr bwMode="auto">
                    <a:xfrm>
                      <a:off x="1374991" y="2239434"/>
                      <a:ext cx="3540752" cy="2384648"/>
                    </a:xfrm>
                    <a:prstGeom prst="rect">
                      <a:avLst/>
                    </a:prstGeom>
                    <a:solidFill>
                      <a:schemeClr val="bg1"/>
                    </a:solid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30" tIns="62165" rIns="124330" bIns="62165" numCol="1" spcCol="0" rtlCol="0" fromWordArt="0" anchor="ctr" anchorCtr="0" forceAA="0" compatLnSpc="1">
                      <a:prstTxWarp prst="textNoShape">
                        <a:avLst/>
                      </a:prstTxWarp>
                      <a:noAutofit/>
                    </a:bodyPr>
                    <a:lstStyle/>
                    <a:p>
                      <a:pPr algn="ctr" defTabSz="1267825" fontAlgn="base">
                        <a:spcBef>
                          <a:spcPct val="0"/>
                        </a:spcBef>
                        <a:spcAft>
                          <a:spcPct val="0"/>
                        </a:spcAft>
                        <a:defRPr/>
                      </a:pPr>
                      <a:endParaRPr lang="en-US" sz="3264">
                        <a:solidFill>
                          <a:srgbClr val="505050"/>
                        </a:solidFill>
                        <a:latin typeface="Segoe UI"/>
                        <a:ea typeface="Segoe UI" pitchFamily="34" charset="0"/>
                        <a:cs typeface="Segoe UI" pitchFamily="34" charset="0"/>
                      </a:endParaRPr>
                    </a:p>
                  </p:txBody>
                </p:sp>
                <p:sp>
                  <p:nvSpPr>
                    <p:cNvPr id="103" name="Freeform: Shape 102"/>
                    <p:cNvSpPr/>
                    <p:nvPr/>
                  </p:nvSpPr>
                  <p:spPr bwMode="auto">
                    <a:xfrm>
                      <a:off x="1374991" y="2239434"/>
                      <a:ext cx="3540752" cy="2384648"/>
                    </a:xfrm>
                    <a:custGeom>
                      <a:avLst/>
                      <a:gdLst>
                        <a:gd name="connsiteX0" fmla="*/ 2957934 w 3540752"/>
                        <a:gd name="connsiteY0" fmla="*/ 1889480 h 2384648"/>
                        <a:gd name="connsiteX1" fmla="*/ 3540752 w 3540752"/>
                        <a:gd name="connsiteY1" fmla="*/ 1889480 h 2384648"/>
                        <a:gd name="connsiteX2" fmla="*/ 3540752 w 3540752"/>
                        <a:gd name="connsiteY2" fmla="*/ 2384648 h 2384648"/>
                        <a:gd name="connsiteX3" fmla="*/ 2957934 w 3540752"/>
                        <a:gd name="connsiteY3" fmla="*/ 2384648 h 2384648"/>
                        <a:gd name="connsiteX4" fmla="*/ 1860441 w 3540752"/>
                        <a:gd name="connsiteY4" fmla="*/ 1889480 h 2384648"/>
                        <a:gd name="connsiteX5" fmla="*/ 2845045 w 3540752"/>
                        <a:gd name="connsiteY5" fmla="*/ 1889480 h 2384648"/>
                        <a:gd name="connsiteX6" fmla="*/ 2845045 w 3540752"/>
                        <a:gd name="connsiteY6" fmla="*/ 2384648 h 2384648"/>
                        <a:gd name="connsiteX7" fmla="*/ 1860441 w 3540752"/>
                        <a:gd name="connsiteY7" fmla="*/ 2384648 h 2384648"/>
                        <a:gd name="connsiteX8" fmla="*/ 479628 w 3540752"/>
                        <a:gd name="connsiteY8" fmla="*/ 1889480 h 2384648"/>
                        <a:gd name="connsiteX9" fmla="*/ 1747552 w 3540752"/>
                        <a:gd name="connsiteY9" fmla="*/ 1889480 h 2384648"/>
                        <a:gd name="connsiteX10" fmla="*/ 1747552 w 3540752"/>
                        <a:gd name="connsiteY10" fmla="*/ 2384648 h 2384648"/>
                        <a:gd name="connsiteX11" fmla="*/ 295159 w 3540752"/>
                        <a:gd name="connsiteY11" fmla="*/ 2384648 h 2384648"/>
                        <a:gd name="connsiteX12" fmla="*/ 0 w 3540752"/>
                        <a:gd name="connsiteY12" fmla="*/ 1889480 h 2384648"/>
                        <a:gd name="connsiteX13" fmla="*/ 359160 w 3540752"/>
                        <a:gd name="connsiteY13" fmla="*/ 1889480 h 2384648"/>
                        <a:gd name="connsiteX14" fmla="*/ 174690 w 3540752"/>
                        <a:gd name="connsiteY14" fmla="*/ 2384648 h 2384648"/>
                        <a:gd name="connsiteX15" fmla="*/ 0 w 3540752"/>
                        <a:gd name="connsiteY15" fmla="*/ 2384648 h 2384648"/>
                        <a:gd name="connsiteX16" fmla="*/ 2957934 w 3540752"/>
                        <a:gd name="connsiteY16" fmla="*/ 1275644 h 2384648"/>
                        <a:gd name="connsiteX17" fmla="*/ 3540752 w 3540752"/>
                        <a:gd name="connsiteY17" fmla="*/ 1275644 h 2384648"/>
                        <a:gd name="connsiteX18" fmla="*/ 3540752 w 3540752"/>
                        <a:gd name="connsiteY18" fmla="*/ 1776591 h 2384648"/>
                        <a:gd name="connsiteX19" fmla="*/ 2957934 w 3540752"/>
                        <a:gd name="connsiteY19" fmla="*/ 1776591 h 2384648"/>
                        <a:gd name="connsiteX20" fmla="*/ 1860442 w 3540752"/>
                        <a:gd name="connsiteY20" fmla="*/ 1275644 h 2384648"/>
                        <a:gd name="connsiteX21" fmla="*/ 2845045 w 3540752"/>
                        <a:gd name="connsiteY21" fmla="*/ 1275644 h 2384648"/>
                        <a:gd name="connsiteX22" fmla="*/ 2845045 w 3540752"/>
                        <a:gd name="connsiteY22" fmla="*/ 1776591 h 2384648"/>
                        <a:gd name="connsiteX23" fmla="*/ 1860441 w 3540752"/>
                        <a:gd name="connsiteY23" fmla="*/ 1776591 h 2384648"/>
                        <a:gd name="connsiteX24" fmla="*/ 708307 w 3540752"/>
                        <a:gd name="connsiteY24" fmla="*/ 1275642 h 2384648"/>
                        <a:gd name="connsiteX25" fmla="*/ 1593568 w 3540752"/>
                        <a:gd name="connsiteY25" fmla="*/ 1275642 h 2384648"/>
                        <a:gd name="connsiteX26" fmla="*/ 1593568 w 3540752"/>
                        <a:gd name="connsiteY26" fmla="*/ 1275644 h 2384648"/>
                        <a:gd name="connsiteX27" fmla="*/ 1747553 w 3540752"/>
                        <a:gd name="connsiteY27" fmla="*/ 1275644 h 2384648"/>
                        <a:gd name="connsiteX28" fmla="*/ 1747552 w 3540752"/>
                        <a:gd name="connsiteY28" fmla="*/ 1776591 h 2384648"/>
                        <a:gd name="connsiteX29" fmla="*/ 521684 w 3540752"/>
                        <a:gd name="connsiteY29" fmla="*/ 1776591 h 2384648"/>
                        <a:gd name="connsiteX30" fmla="*/ 0 w 3540752"/>
                        <a:gd name="connsiteY30" fmla="*/ 1267177 h 2384648"/>
                        <a:gd name="connsiteX31" fmla="*/ 590992 w 3540752"/>
                        <a:gd name="connsiteY31" fmla="*/ 1267177 h 2384648"/>
                        <a:gd name="connsiteX32" fmla="*/ 401216 w 3540752"/>
                        <a:gd name="connsiteY32" fmla="*/ 1776591 h 2384648"/>
                        <a:gd name="connsiteX33" fmla="*/ 0 w 3540752"/>
                        <a:gd name="connsiteY33" fmla="*/ 1776591 h 2384648"/>
                        <a:gd name="connsiteX34" fmla="*/ 952755 w 3540752"/>
                        <a:gd name="connsiteY34" fmla="*/ 619476 h 2384648"/>
                        <a:gd name="connsiteX35" fmla="*/ 1747553 w 3540752"/>
                        <a:gd name="connsiteY35" fmla="*/ 619476 h 2384648"/>
                        <a:gd name="connsiteX36" fmla="*/ 1747553 w 3540752"/>
                        <a:gd name="connsiteY36" fmla="*/ 1162753 h 2384648"/>
                        <a:gd name="connsiteX37" fmla="*/ 750362 w 3540752"/>
                        <a:gd name="connsiteY37" fmla="*/ 1162753 h 2384648"/>
                        <a:gd name="connsiteX38" fmla="*/ 0 w 3540752"/>
                        <a:gd name="connsiteY38" fmla="*/ 619475 h 2384648"/>
                        <a:gd name="connsiteX39" fmla="*/ 832286 w 3540752"/>
                        <a:gd name="connsiteY39" fmla="*/ 619475 h 2384648"/>
                        <a:gd name="connsiteX40" fmla="*/ 633048 w 3540752"/>
                        <a:gd name="connsiteY40" fmla="*/ 1154288 h 2384648"/>
                        <a:gd name="connsiteX41" fmla="*/ 0 w 3540752"/>
                        <a:gd name="connsiteY41" fmla="*/ 1154288 h 2384648"/>
                        <a:gd name="connsiteX42" fmla="*/ 2845045 w 3540752"/>
                        <a:gd name="connsiteY42" fmla="*/ 397620 h 2384648"/>
                        <a:gd name="connsiteX43" fmla="*/ 2845045 w 3540752"/>
                        <a:gd name="connsiteY43" fmla="*/ 1162755 h 2384648"/>
                        <a:gd name="connsiteX44" fmla="*/ 1860442 w 3540752"/>
                        <a:gd name="connsiteY44" fmla="*/ 1162755 h 2384648"/>
                        <a:gd name="connsiteX45" fmla="*/ 1860442 w 3540752"/>
                        <a:gd name="connsiteY45" fmla="*/ 619476 h 2384648"/>
                        <a:gd name="connsiteX46" fmla="*/ 2116760 w 3540752"/>
                        <a:gd name="connsiteY46" fmla="*/ 619476 h 2384648"/>
                        <a:gd name="connsiteX47" fmla="*/ 2116760 w 3540752"/>
                        <a:gd name="connsiteY47" fmla="*/ 615861 h 2384648"/>
                        <a:gd name="connsiteX48" fmla="*/ 3540752 w 3540752"/>
                        <a:gd name="connsiteY48" fmla="*/ 189142 h 2384648"/>
                        <a:gd name="connsiteX49" fmla="*/ 3540752 w 3540752"/>
                        <a:gd name="connsiteY49" fmla="*/ 1162755 h 2384648"/>
                        <a:gd name="connsiteX50" fmla="*/ 2957934 w 3540752"/>
                        <a:gd name="connsiteY50" fmla="*/ 1162755 h 2384648"/>
                        <a:gd name="connsiteX51" fmla="*/ 2957934 w 3540752"/>
                        <a:gd name="connsiteY51" fmla="*/ 363792 h 2384648"/>
                        <a:gd name="connsiteX52" fmla="*/ 3241567 w 3540752"/>
                        <a:gd name="connsiteY52" fmla="*/ 0 h 2384648"/>
                        <a:gd name="connsiteX53" fmla="*/ 3540752 w 3540752"/>
                        <a:gd name="connsiteY53" fmla="*/ 0 h 2384648"/>
                        <a:gd name="connsiteX54" fmla="*/ 3540752 w 3540752"/>
                        <a:gd name="connsiteY54" fmla="*/ 71294 h 2384648"/>
                        <a:gd name="connsiteX55" fmla="*/ 3241567 w 3540752"/>
                        <a:gd name="connsiteY55" fmla="*/ 160949 h 2384648"/>
                        <a:gd name="connsiteX56" fmla="*/ 2165242 w 3540752"/>
                        <a:gd name="connsiteY56" fmla="*/ 0 h 2384648"/>
                        <a:gd name="connsiteX57" fmla="*/ 3128678 w 3540752"/>
                        <a:gd name="connsiteY57" fmla="*/ 0 h 2384648"/>
                        <a:gd name="connsiteX58" fmla="*/ 3128678 w 3540752"/>
                        <a:gd name="connsiteY58" fmla="*/ 194777 h 2384648"/>
                        <a:gd name="connsiteX59" fmla="*/ 2165242 w 3540752"/>
                        <a:gd name="connsiteY59" fmla="*/ 483483 h 2384648"/>
                        <a:gd name="connsiteX60" fmla="*/ 1183534 w 3540752"/>
                        <a:gd name="connsiteY60" fmla="*/ 0 h 2384648"/>
                        <a:gd name="connsiteX61" fmla="*/ 2052353 w 3540752"/>
                        <a:gd name="connsiteY61" fmla="*/ 0 h 2384648"/>
                        <a:gd name="connsiteX62" fmla="*/ 2052353 w 3540752"/>
                        <a:gd name="connsiteY62" fmla="*/ 506587 h 2384648"/>
                        <a:gd name="connsiteX63" fmla="*/ 994810 w 3540752"/>
                        <a:gd name="connsiteY63" fmla="*/ 506587 h 2384648"/>
                        <a:gd name="connsiteX64" fmla="*/ 0 w 3540752"/>
                        <a:gd name="connsiteY64" fmla="*/ 0 h 2384648"/>
                        <a:gd name="connsiteX65" fmla="*/ 1063065 w 3540752"/>
                        <a:gd name="connsiteY65" fmla="*/ 0 h 2384648"/>
                        <a:gd name="connsiteX66" fmla="*/ 874342 w 3540752"/>
                        <a:gd name="connsiteY66" fmla="*/ 506586 h 2384648"/>
                        <a:gd name="connsiteX67" fmla="*/ 0 w 3540752"/>
                        <a:gd name="connsiteY67" fmla="*/ 506586 h 2384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3540752" h="2384648">
                          <a:moveTo>
                            <a:pt x="2957934" y="1889480"/>
                          </a:moveTo>
                          <a:lnTo>
                            <a:pt x="3540752" y="1889480"/>
                          </a:lnTo>
                          <a:lnTo>
                            <a:pt x="3540752" y="2384648"/>
                          </a:lnTo>
                          <a:lnTo>
                            <a:pt x="2957934" y="2384648"/>
                          </a:lnTo>
                          <a:close/>
                          <a:moveTo>
                            <a:pt x="1860441" y="1889480"/>
                          </a:moveTo>
                          <a:lnTo>
                            <a:pt x="2845045" y="1889480"/>
                          </a:lnTo>
                          <a:lnTo>
                            <a:pt x="2845045" y="2384648"/>
                          </a:lnTo>
                          <a:lnTo>
                            <a:pt x="1860441" y="2384648"/>
                          </a:lnTo>
                          <a:close/>
                          <a:moveTo>
                            <a:pt x="479628" y="1889480"/>
                          </a:moveTo>
                          <a:lnTo>
                            <a:pt x="1747552" y="1889480"/>
                          </a:lnTo>
                          <a:lnTo>
                            <a:pt x="1747552" y="2384648"/>
                          </a:lnTo>
                          <a:lnTo>
                            <a:pt x="295159" y="2384648"/>
                          </a:lnTo>
                          <a:close/>
                          <a:moveTo>
                            <a:pt x="0" y="1889480"/>
                          </a:moveTo>
                          <a:lnTo>
                            <a:pt x="359160" y="1889480"/>
                          </a:lnTo>
                          <a:lnTo>
                            <a:pt x="174690" y="2384648"/>
                          </a:lnTo>
                          <a:lnTo>
                            <a:pt x="0" y="2384648"/>
                          </a:lnTo>
                          <a:close/>
                          <a:moveTo>
                            <a:pt x="2957934" y="1275644"/>
                          </a:moveTo>
                          <a:lnTo>
                            <a:pt x="3540752" y="1275644"/>
                          </a:lnTo>
                          <a:lnTo>
                            <a:pt x="3540752" y="1776591"/>
                          </a:lnTo>
                          <a:lnTo>
                            <a:pt x="2957934" y="1776591"/>
                          </a:lnTo>
                          <a:close/>
                          <a:moveTo>
                            <a:pt x="1860442" y="1275644"/>
                          </a:moveTo>
                          <a:lnTo>
                            <a:pt x="2845045" y="1275644"/>
                          </a:lnTo>
                          <a:lnTo>
                            <a:pt x="2845045" y="1776591"/>
                          </a:lnTo>
                          <a:lnTo>
                            <a:pt x="1860441" y="1776591"/>
                          </a:lnTo>
                          <a:close/>
                          <a:moveTo>
                            <a:pt x="708307" y="1275642"/>
                          </a:moveTo>
                          <a:lnTo>
                            <a:pt x="1593568" y="1275642"/>
                          </a:lnTo>
                          <a:lnTo>
                            <a:pt x="1593568" y="1275644"/>
                          </a:lnTo>
                          <a:lnTo>
                            <a:pt x="1747553" y="1275644"/>
                          </a:lnTo>
                          <a:lnTo>
                            <a:pt x="1747552" y="1776591"/>
                          </a:lnTo>
                          <a:lnTo>
                            <a:pt x="521684" y="1776591"/>
                          </a:lnTo>
                          <a:close/>
                          <a:moveTo>
                            <a:pt x="0" y="1267177"/>
                          </a:moveTo>
                          <a:lnTo>
                            <a:pt x="590992" y="1267177"/>
                          </a:lnTo>
                          <a:lnTo>
                            <a:pt x="401216" y="1776591"/>
                          </a:lnTo>
                          <a:lnTo>
                            <a:pt x="0" y="1776591"/>
                          </a:lnTo>
                          <a:close/>
                          <a:moveTo>
                            <a:pt x="952755" y="619476"/>
                          </a:moveTo>
                          <a:lnTo>
                            <a:pt x="1747553" y="619476"/>
                          </a:lnTo>
                          <a:lnTo>
                            <a:pt x="1747553" y="1162753"/>
                          </a:lnTo>
                          <a:lnTo>
                            <a:pt x="750362" y="1162753"/>
                          </a:lnTo>
                          <a:close/>
                          <a:moveTo>
                            <a:pt x="0" y="619475"/>
                          </a:moveTo>
                          <a:lnTo>
                            <a:pt x="832286" y="619475"/>
                          </a:lnTo>
                          <a:lnTo>
                            <a:pt x="633048" y="1154288"/>
                          </a:lnTo>
                          <a:lnTo>
                            <a:pt x="0" y="1154288"/>
                          </a:lnTo>
                          <a:close/>
                          <a:moveTo>
                            <a:pt x="2845045" y="397620"/>
                          </a:moveTo>
                          <a:lnTo>
                            <a:pt x="2845045" y="1162755"/>
                          </a:lnTo>
                          <a:lnTo>
                            <a:pt x="1860442" y="1162755"/>
                          </a:lnTo>
                          <a:lnTo>
                            <a:pt x="1860442" y="619476"/>
                          </a:lnTo>
                          <a:lnTo>
                            <a:pt x="2116760" y="619476"/>
                          </a:lnTo>
                          <a:lnTo>
                            <a:pt x="2116760" y="615861"/>
                          </a:lnTo>
                          <a:close/>
                          <a:moveTo>
                            <a:pt x="3540752" y="189142"/>
                          </a:moveTo>
                          <a:lnTo>
                            <a:pt x="3540752" y="1162755"/>
                          </a:lnTo>
                          <a:lnTo>
                            <a:pt x="2957934" y="1162755"/>
                          </a:lnTo>
                          <a:lnTo>
                            <a:pt x="2957934" y="363792"/>
                          </a:lnTo>
                          <a:close/>
                          <a:moveTo>
                            <a:pt x="3241567" y="0"/>
                          </a:moveTo>
                          <a:lnTo>
                            <a:pt x="3540752" y="0"/>
                          </a:lnTo>
                          <a:lnTo>
                            <a:pt x="3540752" y="71294"/>
                          </a:lnTo>
                          <a:lnTo>
                            <a:pt x="3241567" y="160949"/>
                          </a:lnTo>
                          <a:close/>
                          <a:moveTo>
                            <a:pt x="2165242" y="0"/>
                          </a:moveTo>
                          <a:lnTo>
                            <a:pt x="3128678" y="0"/>
                          </a:lnTo>
                          <a:lnTo>
                            <a:pt x="3128678" y="194777"/>
                          </a:lnTo>
                          <a:lnTo>
                            <a:pt x="2165242" y="483483"/>
                          </a:lnTo>
                          <a:close/>
                          <a:moveTo>
                            <a:pt x="1183534" y="0"/>
                          </a:moveTo>
                          <a:lnTo>
                            <a:pt x="2052353" y="0"/>
                          </a:lnTo>
                          <a:lnTo>
                            <a:pt x="2052353" y="506587"/>
                          </a:lnTo>
                          <a:lnTo>
                            <a:pt x="994810" y="506587"/>
                          </a:lnTo>
                          <a:close/>
                          <a:moveTo>
                            <a:pt x="0" y="0"/>
                          </a:moveTo>
                          <a:lnTo>
                            <a:pt x="1063065" y="0"/>
                          </a:lnTo>
                          <a:lnTo>
                            <a:pt x="874342" y="506586"/>
                          </a:lnTo>
                          <a:lnTo>
                            <a:pt x="0" y="506586"/>
                          </a:lnTo>
                          <a:close/>
                        </a:path>
                      </a:pathLst>
                    </a:cu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30" tIns="62165" rIns="124330" bIns="62165" numCol="1" spcCol="0" rtlCol="0" fromWordArt="0" anchor="ctr" anchorCtr="0" forceAA="0" compatLnSpc="1">
                      <a:prstTxWarp prst="textNoShape">
                        <a:avLst/>
                      </a:prstTxWarp>
                      <a:noAutofit/>
                    </a:bodyPr>
                    <a:lstStyle/>
                    <a:p>
                      <a:pPr algn="ctr" defTabSz="1267825" fontAlgn="base">
                        <a:spcBef>
                          <a:spcPct val="0"/>
                        </a:spcBef>
                        <a:spcAft>
                          <a:spcPct val="0"/>
                        </a:spcAft>
                        <a:defRPr/>
                      </a:pPr>
                      <a:endParaRPr lang="en-US" sz="3264">
                        <a:solidFill>
                          <a:srgbClr val="505050"/>
                        </a:solidFill>
                        <a:latin typeface="Segoe UI"/>
                        <a:ea typeface="Segoe UI" pitchFamily="34" charset="0"/>
                        <a:cs typeface="Segoe UI" pitchFamily="34" charset="0"/>
                      </a:endParaRPr>
                    </a:p>
                  </p:txBody>
                </p:sp>
                <p:sp>
                  <p:nvSpPr>
                    <p:cNvPr id="105" name="Freeform: Shape 104"/>
                    <p:cNvSpPr/>
                    <p:nvPr/>
                  </p:nvSpPr>
                  <p:spPr bwMode="auto">
                    <a:xfrm>
                      <a:off x="1477010" y="3693160"/>
                      <a:ext cx="286237" cy="425874"/>
                    </a:xfrm>
                    <a:custGeom>
                      <a:avLst/>
                      <a:gdLst>
                        <a:gd name="connsiteX0" fmla="*/ 338455 w 695960"/>
                        <a:gd name="connsiteY0" fmla="*/ 173990 h 1035474"/>
                        <a:gd name="connsiteX1" fmla="*/ 255905 w 695960"/>
                        <a:gd name="connsiteY1" fmla="*/ 256540 h 1035474"/>
                        <a:gd name="connsiteX2" fmla="*/ 338455 w 695960"/>
                        <a:gd name="connsiteY2" fmla="*/ 339090 h 1035474"/>
                        <a:gd name="connsiteX3" fmla="*/ 421005 w 695960"/>
                        <a:gd name="connsiteY3" fmla="*/ 256540 h 1035474"/>
                        <a:gd name="connsiteX4" fmla="*/ 338455 w 695960"/>
                        <a:gd name="connsiteY4" fmla="*/ 173990 h 1035474"/>
                        <a:gd name="connsiteX5" fmla="*/ 347980 w 695960"/>
                        <a:gd name="connsiteY5" fmla="*/ 0 h 1035474"/>
                        <a:gd name="connsiteX6" fmla="*/ 695960 w 695960"/>
                        <a:gd name="connsiteY6" fmla="*/ 347980 h 1035474"/>
                        <a:gd name="connsiteX7" fmla="*/ 636531 w 695960"/>
                        <a:gd name="connsiteY7" fmla="*/ 542539 h 1035474"/>
                        <a:gd name="connsiteX8" fmla="*/ 620091 w 695960"/>
                        <a:gd name="connsiteY8" fmla="*/ 562465 h 1035474"/>
                        <a:gd name="connsiteX9" fmla="*/ 345440 w 695960"/>
                        <a:gd name="connsiteY9" fmla="*/ 1035474 h 1035474"/>
                        <a:gd name="connsiteX10" fmla="*/ 40640 w 695960"/>
                        <a:gd name="connsiteY10" fmla="*/ 510540 h 1035474"/>
                        <a:gd name="connsiteX11" fmla="*/ 42061 w 695960"/>
                        <a:gd name="connsiteY11" fmla="*/ 510540 h 1035474"/>
                        <a:gd name="connsiteX12" fmla="*/ 27346 w 695960"/>
                        <a:gd name="connsiteY12" fmla="*/ 483430 h 1035474"/>
                        <a:gd name="connsiteX13" fmla="*/ 0 w 695960"/>
                        <a:gd name="connsiteY13" fmla="*/ 347980 h 1035474"/>
                        <a:gd name="connsiteX14" fmla="*/ 347980 w 695960"/>
                        <a:gd name="connsiteY14" fmla="*/ 0 h 1035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95960" h="1035474">
                          <a:moveTo>
                            <a:pt x="338455" y="173990"/>
                          </a:moveTo>
                          <a:cubicBezTo>
                            <a:pt x="292864" y="173990"/>
                            <a:pt x="255905" y="210949"/>
                            <a:pt x="255905" y="256540"/>
                          </a:cubicBezTo>
                          <a:cubicBezTo>
                            <a:pt x="255905" y="302131"/>
                            <a:pt x="292864" y="339090"/>
                            <a:pt x="338455" y="339090"/>
                          </a:cubicBezTo>
                          <a:cubicBezTo>
                            <a:pt x="384046" y="339090"/>
                            <a:pt x="421005" y="302131"/>
                            <a:pt x="421005" y="256540"/>
                          </a:cubicBezTo>
                          <a:cubicBezTo>
                            <a:pt x="421005" y="210949"/>
                            <a:pt x="384046" y="173990"/>
                            <a:pt x="338455" y="173990"/>
                          </a:cubicBezTo>
                          <a:close/>
                          <a:moveTo>
                            <a:pt x="347980" y="0"/>
                          </a:moveTo>
                          <a:cubicBezTo>
                            <a:pt x="540164" y="0"/>
                            <a:pt x="695960" y="155796"/>
                            <a:pt x="695960" y="347980"/>
                          </a:cubicBezTo>
                          <a:cubicBezTo>
                            <a:pt x="695960" y="420049"/>
                            <a:pt x="674051" y="487001"/>
                            <a:pt x="636531" y="542539"/>
                          </a:cubicBezTo>
                          <a:lnTo>
                            <a:pt x="620091" y="562465"/>
                          </a:lnTo>
                          <a:lnTo>
                            <a:pt x="345440" y="1035474"/>
                          </a:lnTo>
                          <a:lnTo>
                            <a:pt x="40640" y="510540"/>
                          </a:lnTo>
                          <a:lnTo>
                            <a:pt x="42061" y="510540"/>
                          </a:lnTo>
                          <a:lnTo>
                            <a:pt x="27346" y="483430"/>
                          </a:lnTo>
                          <a:cubicBezTo>
                            <a:pt x="9738" y="441798"/>
                            <a:pt x="0" y="396026"/>
                            <a:pt x="0" y="347980"/>
                          </a:cubicBezTo>
                          <a:cubicBezTo>
                            <a:pt x="0" y="155796"/>
                            <a:pt x="155796" y="0"/>
                            <a:pt x="347980"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30" tIns="62165" rIns="124330" bIns="62165" numCol="1" spcCol="0" rtlCol="0" fromWordArt="0" anchor="ctr" anchorCtr="0" forceAA="0" compatLnSpc="1">
                      <a:prstTxWarp prst="textNoShape">
                        <a:avLst/>
                      </a:prstTxWarp>
                      <a:noAutofit/>
                    </a:bodyPr>
                    <a:lstStyle/>
                    <a:p>
                      <a:pPr algn="ctr" defTabSz="1267825" fontAlgn="base">
                        <a:spcBef>
                          <a:spcPct val="0"/>
                        </a:spcBef>
                        <a:spcAft>
                          <a:spcPct val="0"/>
                        </a:spcAft>
                        <a:defRPr/>
                      </a:pPr>
                      <a:endParaRPr lang="en-US" sz="3264">
                        <a:solidFill>
                          <a:srgbClr val="505050"/>
                        </a:solidFill>
                        <a:latin typeface="Segoe UI"/>
                        <a:ea typeface="Segoe UI" pitchFamily="34" charset="0"/>
                        <a:cs typeface="Segoe UI" pitchFamily="34" charset="0"/>
                      </a:endParaRPr>
                    </a:p>
                  </p:txBody>
                </p:sp>
                <p:sp>
                  <p:nvSpPr>
                    <p:cNvPr id="106" name="Freeform: Shape 105"/>
                    <p:cNvSpPr/>
                    <p:nvPr/>
                  </p:nvSpPr>
                  <p:spPr bwMode="auto">
                    <a:xfrm>
                      <a:off x="3940810" y="2289810"/>
                      <a:ext cx="286237" cy="425874"/>
                    </a:xfrm>
                    <a:custGeom>
                      <a:avLst/>
                      <a:gdLst>
                        <a:gd name="connsiteX0" fmla="*/ 338455 w 695960"/>
                        <a:gd name="connsiteY0" fmla="*/ 173990 h 1035474"/>
                        <a:gd name="connsiteX1" fmla="*/ 255905 w 695960"/>
                        <a:gd name="connsiteY1" fmla="*/ 256540 h 1035474"/>
                        <a:gd name="connsiteX2" fmla="*/ 338455 w 695960"/>
                        <a:gd name="connsiteY2" fmla="*/ 339090 h 1035474"/>
                        <a:gd name="connsiteX3" fmla="*/ 421005 w 695960"/>
                        <a:gd name="connsiteY3" fmla="*/ 256540 h 1035474"/>
                        <a:gd name="connsiteX4" fmla="*/ 338455 w 695960"/>
                        <a:gd name="connsiteY4" fmla="*/ 173990 h 1035474"/>
                        <a:gd name="connsiteX5" fmla="*/ 347980 w 695960"/>
                        <a:gd name="connsiteY5" fmla="*/ 0 h 1035474"/>
                        <a:gd name="connsiteX6" fmla="*/ 695960 w 695960"/>
                        <a:gd name="connsiteY6" fmla="*/ 347980 h 1035474"/>
                        <a:gd name="connsiteX7" fmla="*/ 636531 w 695960"/>
                        <a:gd name="connsiteY7" fmla="*/ 542539 h 1035474"/>
                        <a:gd name="connsiteX8" fmla="*/ 620091 w 695960"/>
                        <a:gd name="connsiteY8" fmla="*/ 562465 h 1035474"/>
                        <a:gd name="connsiteX9" fmla="*/ 345440 w 695960"/>
                        <a:gd name="connsiteY9" fmla="*/ 1035474 h 1035474"/>
                        <a:gd name="connsiteX10" fmla="*/ 40640 w 695960"/>
                        <a:gd name="connsiteY10" fmla="*/ 510540 h 1035474"/>
                        <a:gd name="connsiteX11" fmla="*/ 42061 w 695960"/>
                        <a:gd name="connsiteY11" fmla="*/ 510540 h 1035474"/>
                        <a:gd name="connsiteX12" fmla="*/ 27346 w 695960"/>
                        <a:gd name="connsiteY12" fmla="*/ 483430 h 1035474"/>
                        <a:gd name="connsiteX13" fmla="*/ 0 w 695960"/>
                        <a:gd name="connsiteY13" fmla="*/ 347980 h 1035474"/>
                        <a:gd name="connsiteX14" fmla="*/ 347980 w 695960"/>
                        <a:gd name="connsiteY14" fmla="*/ 0 h 1035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95960" h="1035474">
                          <a:moveTo>
                            <a:pt x="338455" y="173990"/>
                          </a:moveTo>
                          <a:cubicBezTo>
                            <a:pt x="292864" y="173990"/>
                            <a:pt x="255905" y="210949"/>
                            <a:pt x="255905" y="256540"/>
                          </a:cubicBezTo>
                          <a:cubicBezTo>
                            <a:pt x="255905" y="302131"/>
                            <a:pt x="292864" y="339090"/>
                            <a:pt x="338455" y="339090"/>
                          </a:cubicBezTo>
                          <a:cubicBezTo>
                            <a:pt x="384046" y="339090"/>
                            <a:pt x="421005" y="302131"/>
                            <a:pt x="421005" y="256540"/>
                          </a:cubicBezTo>
                          <a:cubicBezTo>
                            <a:pt x="421005" y="210949"/>
                            <a:pt x="384046" y="173990"/>
                            <a:pt x="338455" y="173990"/>
                          </a:cubicBezTo>
                          <a:close/>
                          <a:moveTo>
                            <a:pt x="347980" y="0"/>
                          </a:moveTo>
                          <a:cubicBezTo>
                            <a:pt x="540164" y="0"/>
                            <a:pt x="695960" y="155796"/>
                            <a:pt x="695960" y="347980"/>
                          </a:cubicBezTo>
                          <a:cubicBezTo>
                            <a:pt x="695960" y="420049"/>
                            <a:pt x="674051" y="487001"/>
                            <a:pt x="636531" y="542539"/>
                          </a:cubicBezTo>
                          <a:lnTo>
                            <a:pt x="620091" y="562465"/>
                          </a:lnTo>
                          <a:lnTo>
                            <a:pt x="345440" y="1035474"/>
                          </a:lnTo>
                          <a:lnTo>
                            <a:pt x="40640" y="510540"/>
                          </a:lnTo>
                          <a:lnTo>
                            <a:pt x="42061" y="510540"/>
                          </a:lnTo>
                          <a:lnTo>
                            <a:pt x="27346" y="483430"/>
                          </a:lnTo>
                          <a:cubicBezTo>
                            <a:pt x="9738" y="441798"/>
                            <a:pt x="0" y="396026"/>
                            <a:pt x="0" y="347980"/>
                          </a:cubicBezTo>
                          <a:cubicBezTo>
                            <a:pt x="0" y="155796"/>
                            <a:pt x="155796" y="0"/>
                            <a:pt x="347980"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30" tIns="62165" rIns="124330" bIns="62165" numCol="1" spcCol="0" rtlCol="0" fromWordArt="0" anchor="ctr" anchorCtr="0" forceAA="0" compatLnSpc="1">
                      <a:prstTxWarp prst="textNoShape">
                        <a:avLst/>
                      </a:prstTxWarp>
                      <a:noAutofit/>
                    </a:bodyPr>
                    <a:lstStyle/>
                    <a:p>
                      <a:pPr algn="ctr" defTabSz="1267825" fontAlgn="base">
                        <a:spcBef>
                          <a:spcPct val="0"/>
                        </a:spcBef>
                        <a:spcAft>
                          <a:spcPct val="0"/>
                        </a:spcAft>
                        <a:defRPr/>
                      </a:pPr>
                      <a:endParaRPr lang="en-US" sz="3264">
                        <a:solidFill>
                          <a:srgbClr val="505050"/>
                        </a:solidFill>
                        <a:latin typeface="Segoe UI"/>
                        <a:ea typeface="Segoe UI" pitchFamily="34" charset="0"/>
                        <a:cs typeface="Segoe UI" pitchFamily="34" charset="0"/>
                      </a:endParaRPr>
                    </a:p>
                  </p:txBody>
                </p:sp>
                <p:sp>
                  <p:nvSpPr>
                    <p:cNvPr id="108" name="Freeform: Shape 107"/>
                    <p:cNvSpPr/>
                    <p:nvPr/>
                  </p:nvSpPr>
                  <p:spPr bwMode="auto">
                    <a:xfrm>
                      <a:off x="1657350" y="2546350"/>
                      <a:ext cx="2597150" cy="1538816"/>
                    </a:xfrm>
                    <a:custGeom>
                      <a:avLst/>
                      <a:gdLst>
                        <a:gd name="connsiteX0" fmla="*/ 0 w 2597150"/>
                        <a:gd name="connsiteY0" fmla="*/ 1555750 h 1555750"/>
                        <a:gd name="connsiteX1" fmla="*/ 1517650 w 2597150"/>
                        <a:gd name="connsiteY1" fmla="*/ 1555750 h 1555750"/>
                        <a:gd name="connsiteX2" fmla="*/ 1517650 w 2597150"/>
                        <a:gd name="connsiteY2" fmla="*/ 895350 h 1555750"/>
                        <a:gd name="connsiteX3" fmla="*/ 2597150 w 2597150"/>
                        <a:gd name="connsiteY3" fmla="*/ 895350 h 1555750"/>
                        <a:gd name="connsiteX4" fmla="*/ 2597150 w 2597150"/>
                        <a:gd name="connsiteY4" fmla="*/ 0 h 1555750"/>
                        <a:gd name="connsiteX5" fmla="*/ 2444750 w 2597150"/>
                        <a:gd name="connsiteY5" fmla="*/ 76200 h 1555750"/>
                        <a:gd name="connsiteX0" fmla="*/ 0 w 2597150"/>
                        <a:gd name="connsiteY0" fmla="*/ 1555750 h 1555750"/>
                        <a:gd name="connsiteX1" fmla="*/ 1509184 w 2597150"/>
                        <a:gd name="connsiteY1" fmla="*/ 1538816 h 1555750"/>
                        <a:gd name="connsiteX2" fmla="*/ 1517650 w 2597150"/>
                        <a:gd name="connsiteY2" fmla="*/ 895350 h 1555750"/>
                        <a:gd name="connsiteX3" fmla="*/ 2597150 w 2597150"/>
                        <a:gd name="connsiteY3" fmla="*/ 895350 h 1555750"/>
                        <a:gd name="connsiteX4" fmla="*/ 2597150 w 2597150"/>
                        <a:gd name="connsiteY4" fmla="*/ 0 h 1555750"/>
                        <a:gd name="connsiteX5" fmla="*/ 2444750 w 2597150"/>
                        <a:gd name="connsiteY5" fmla="*/ 76200 h 1555750"/>
                        <a:gd name="connsiteX0" fmla="*/ 0 w 2597150"/>
                        <a:gd name="connsiteY0" fmla="*/ 1530350 h 1538816"/>
                        <a:gd name="connsiteX1" fmla="*/ 1509184 w 2597150"/>
                        <a:gd name="connsiteY1" fmla="*/ 1538816 h 1538816"/>
                        <a:gd name="connsiteX2" fmla="*/ 1517650 w 2597150"/>
                        <a:gd name="connsiteY2" fmla="*/ 895350 h 1538816"/>
                        <a:gd name="connsiteX3" fmla="*/ 2597150 w 2597150"/>
                        <a:gd name="connsiteY3" fmla="*/ 895350 h 1538816"/>
                        <a:gd name="connsiteX4" fmla="*/ 2597150 w 2597150"/>
                        <a:gd name="connsiteY4" fmla="*/ 0 h 1538816"/>
                        <a:gd name="connsiteX5" fmla="*/ 2444750 w 2597150"/>
                        <a:gd name="connsiteY5" fmla="*/ 76200 h 1538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97150" h="1538816">
                          <a:moveTo>
                            <a:pt x="0" y="1530350"/>
                          </a:moveTo>
                          <a:lnTo>
                            <a:pt x="1509184" y="1538816"/>
                          </a:lnTo>
                          <a:lnTo>
                            <a:pt x="1517650" y="895350"/>
                          </a:lnTo>
                          <a:lnTo>
                            <a:pt x="2597150" y="895350"/>
                          </a:lnTo>
                          <a:lnTo>
                            <a:pt x="2597150" y="0"/>
                          </a:lnTo>
                          <a:lnTo>
                            <a:pt x="2444750" y="76200"/>
                          </a:lnTo>
                        </a:path>
                      </a:pathLst>
                    </a:custGeom>
                    <a:no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1243254">
                        <a:defRPr/>
                      </a:pPr>
                      <a:endParaRPr lang="en-US" sz="2448">
                        <a:solidFill>
                          <a:srgbClr val="FFFFFF"/>
                        </a:solidFill>
                        <a:latin typeface="Segoe UI"/>
                      </a:endParaRPr>
                    </a:p>
                  </p:txBody>
                </p:sp>
              </p:grpSp>
              <p:sp>
                <p:nvSpPr>
                  <p:cNvPr id="6" name="Arrow: Left 5"/>
                  <p:cNvSpPr/>
                  <p:nvPr/>
                </p:nvSpPr>
                <p:spPr bwMode="auto">
                  <a:xfrm rot="10800000">
                    <a:off x="2630537" y="3299641"/>
                    <a:ext cx="223702" cy="142963"/>
                  </a:xfrm>
                  <a:prstGeom prst="lef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30" tIns="62165" rIns="124330" bIns="62165" numCol="1" spcCol="0" rtlCol="0" fromWordArt="0" anchor="ctr" anchorCtr="0" forceAA="0" compatLnSpc="1">
                    <a:prstTxWarp prst="textNoShape">
                      <a:avLst/>
                    </a:prstTxWarp>
                    <a:noAutofit/>
                  </a:bodyPr>
                  <a:lstStyle/>
                  <a:p>
                    <a:pPr algn="ctr" defTabSz="1267825" fontAlgn="base">
                      <a:spcBef>
                        <a:spcPct val="0"/>
                      </a:spcBef>
                      <a:spcAft>
                        <a:spcPct val="0"/>
                      </a:spcAft>
                      <a:defRPr/>
                    </a:pPr>
                    <a:endParaRPr lang="en-US" sz="3264">
                      <a:solidFill>
                        <a:srgbClr val="505050"/>
                      </a:solidFill>
                      <a:latin typeface="Segoe UI"/>
                      <a:ea typeface="Segoe UI" pitchFamily="34" charset="0"/>
                      <a:cs typeface="Segoe UI" pitchFamily="34" charset="0"/>
                    </a:endParaRPr>
                  </a:p>
                </p:txBody>
              </p:sp>
              <p:sp>
                <p:nvSpPr>
                  <p:cNvPr id="9" name="Flowchart: Connector 8"/>
                  <p:cNvSpPr/>
                  <p:nvPr/>
                </p:nvSpPr>
                <p:spPr bwMode="auto">
                  <a:xfrm>
                    <a:off x="2131255" y="3279218"/>
                    <a:ext cx="44113" cy="44113"/>
                  </a:xfrm>
                  <a:prstGeom prst="flowChartConnector">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30" tIns="62165" rIns="124330" bIns="62165" numCol="1" spcCol="0" rtlCol="0" fromWordArt="0" anchor="ctr" anchorCtr="0" forceAA="0" compatLnSpc="1">
                    <a:prstTxWarp prst="textNoShape">
                      <a:avLst/>
                    </a:prstTxWarp>
                    <a:noAutofit/>
                  </a:bodyPr>
                  <a:lstStyle/>
                  <a:p>
                    <a:pPr algn="ctr" defTabSz="1267825" fontAlgn="base">
                      <a:spcBef>
                        <a:spcPct val="0"/>
                      </a:spcBef>
                      <a:spcAft>
                        <a:spcPct val="0"/>
                      </a:spcAft>
                      <a:defRPr/>
                    </a:pPr>
                    <a:endParaRPr lang="en-US" sz="3264">
                      <a:solidFill>
                        <a:srgbClr val="505050"/>
                      </a:solidFill>
                      <a:latin typeface="Segoe UI"/>
                      <a:ea typeface="Segoe UI" pitchFamily="34" charset="0"/>
                      <a:cs typeface="Segoe UI" pitchFamily="34" charset="0"/>
                    </a:endParaRPr>
                  </a:p>
                </p:txBody>
              </p:sp>
              <p:sp>
                <p:nvSpPr>
                  <p:cNvPr id="109" name="Flowchart: Connector 108"/>
                  <p:cNvSpPr/>
                  <p:nvPr/>
                </p:nvSpPr>
                <p:spPr bwMode="auto">
                  <a:xfrm>
                    <a:off x="2208225" y="3279218"/>
                    <a:ext cx="44113" cy="44113"/>
                  </a:xfrm>
                  <a:prstGeom prst="flowChartConnector">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30" tIns="62165" rIns="124330" bIns="62165" numCol="1" spcCol="0" rtlCol="0" fromWordArt="0" anchor="ctr" anchorCtr="0" forceAA="0" compatLnSpc="1">
                    <a:prstTxWarp prst="textNoShape">
                      <a:avLst/>
                    </a:prstTxWarp>
                    <a:noAutofit/>
                  </a:bodyPr>
                  <a:lstStyle/>
                  <a:p>
                    <a:pPr algn="ctr" defTabSz="1267825" fontAlgn="base">
                      <a:spcBef>
                        <a:spcPct val="0"/>
                      </a:spcBef>
                      <a:spcAft>
                        <a:spcPct val="0"/>
                      </a:spcAft>
                      <a:defRPr/>
                    </a:pPr>
                    <a:endParaRPr lang="en-US" sz="3264">
                      <a:solidFill>
                        <a:srgbClr val="505050"/>
                      </a:solidFill>
                      <a:latin typeface="Segoe UI"/>
                      <a:ea typeface="Segoe UI" pitchFamily="34" charset="0"/>
                      <a:cs typeface="Segoe UI" pitchFamily="34" charset="0"/>
                    </a:endParaRPr>
                  </a:p>
                </p:txBody>
              </p:sp>
              <p:sp>
                <p:nvSpPr>
                  <p:cNvPr id="110" name="Flowchart: Connector 109"/>
                  <p:cNvSpPr/>
                  <p:nvPr/>
                </p:nvSpPr>
                <p:spPr bwMode="auto">
                  <a:xfrm>
                    <a:off x="2285196" y="3279218"/>
                    <a:ext cx="44113" cy="44113"/>
                  </a:xfrm>
                  <a:prstGeom prst="flowChartConnector">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30" tIns="62165" rIns="124330" bIns="62165" numCol="1" spcCol="0" rtlCol="0" fromWordArt="0" anchor="ctr" anchorCtr="0" forceAA="0" compatLnSpc="1">
                    <a:prstTxWarp prst="textNoShape">
                      <a:avLst/>
                    </a:prstTxWarp>
                    <a:noAutofit/>
                  </a:bodyPr>
                  <a:lstStyle/>
                  <a:p>
                    <a:pPr algn="ctr" defTabSz="1267825" fontAlgn="base">
                      <a:spcBef>
                        <a:spcPct val="0"/>
                      </a:spcBef>
                      <a:spcAft>
                        <a:spcPct val="0"/>
                      </a:spcAft>
                      <a:defRPr/>
                    </a:pPr>
                    <a:endParaRPr lang="en-US" sz="3264">
                      <a:solidFill>
                        <a:srgbClr val="505050"/>
                      </a:solidFill>
                      <a:latin typeface="Segoe UI"/>
                      <a:ea typeface="Segoe UI" pitchFamily="34" charset="0"/>
                      <a:cs typeface="Segoe UI" pitchFamily="34" charset="0"/>
                    </a:endParaRPr>
                  </a:p>
                </p:txBody>
              </p:sp>
              <p:sp>
                <p:nvSpPr>
                  <p:cNvPr id="116" name="Flowchart: Connector 115"/>
                  <p:cNvSpPr/>
                  <p:nvPr/>
                </p:nvSpPr>
                <p:spPr bwMode="auto">
                  <a:xfrm>
                    <a:off x="2362166" y="3279218"/>
                    <a:ext cx="44113" cy="44113"/>
                  </a:xfrm>
                  <a:prstGeom prst="flowChartConnector">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30" tIns="62165" rIns="124330" bIns="62165" numCol="1" spcCol="0" rtlCol="0" fromWordArt="0" anchor="ctr" anchorCtr="0" forceAA="0" compatLnSpc="1">
                    <a:prstTxWarp prst="textNoShape">
                      <a:avLst/>
                    </a:prstTxWarp>
                    <a:noAutofit/>
                  </a:bodyPr>
                  <a:lstStyle/>
                  <a:p>
                    <a:pPr algn="ctr" defTabSz="1267825" fontAlgn="base">
                      <a:spcBef>
                        <a:spcPct val="0"/>
                      </a:spcBef>
                      <a:spcAft>
                        <a:spcPct val="0"/>
                      </a:spcAft>
                      <a:defRPr/>
                    </a:pPr>
                    <a:endParaRPr lang="en-US" sz="3264">
                      <a:solidFill>
                        <a:srgbClr val="505050"/>
                      </a:solidFill>
                      <a:latin typeface="Segoe UI"/>
                      <a:ea typeface="Segoe UI" pitchFamily="34" charset="0"/>
                      <a:cs typeface="Segoe UI" pitchFamily="34" charset="0"/>
                    </a:endParaRPr>
                  </a:p>
                </p:txBody>
              </p:sp>
              <p:sp>
                <p:nvSpPr>
                  <p:cNvPr id="118" name="Flowchart: Connector 117"/>
                  <p:cNvSpPr/>
                  <p:nvPr/>
                </p:nvSpPr>
                <p:spPr bwMode="auto">
                  <a:xfrm>
                    <a:off x="2439135" y="3279218"/>
                    <a:ext cx="44113" cy="44113"/>
                  </a:xfrm>
                  <a:prstGeom prst="flowChartConnector">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30" tIns="62165" rIns="124330" bIns="62165" numCol="1" spcCol="0" rtlCol="0" fromWordArt="0" anchor="ctr" anchorCtr="0" forceAA="0" compatLnSpc="1">
                    <a:prstTxWarp prst="textNoShape">
                      <a:avLst/>
                    </a:prstTxWarp>
                    <a:noAutofit/>
                  </a:bodyPr>
                  <a:lstStyle/>
                  <a:p>
                    <a:pPr algn="ctr" defTabSz="1267825" fontAlgn="base">
                      <a:spcBef>
                        <a:spcPct val="0"/>
                      </a:spcBef>
                      <a:spcAft>
                        <a:spcPct val="0"/>
                      </a:spcAft>
                      <a:defRPr/>
                    </a:pPr>
                    <a:endParaRPr lang="en-US" sz="3264">
                      <a:solidFill>
                        <a:srgbClr val="505050"/>
                      </a:solidFill>
                      <a:latin typeface="Segoe UI"/>
                      <a:ea typeface="Segoe UI" pitchFamily="34" charset="0"/>
                      <a:cs typeface="Segoe UI" pitchFamily="34" charset="0"/>
                    </a:endParaRPr>
                  </a:p>
                </p:txBody>
              </p:sp>
            </p:grpSp>
          </p:grpSp>
          <p:grpSp>
            <p:nvGrpSpPr>
              <p:cNvPr id="111" name="Group 110">
                <a:extLst>
                  <a:ext uri="{FF2B5EF4-FFF2-40B4-BE49-F238E27FC236}">
                    <a16:creationId xmlns:a16="http://schemas.microsoft.com/office/drawing/2014/main" id="{B3D9D10B-6841-4AF6-97AA-0C6339845163}"/>
                  </a:ext>
                </a:extLst>
              </p:cNvPr>
              <p:cNvGrpSpPr/>
              <p:nvPr/>
            </p:nvGrpSpPr>
            <p:grpSpPr>
              <a:xfrm>
                <a:off x="2905765" y="2111940"/>
                <a:ext cx="348356" cy="973067"/>
                <a:chOff x="8754592" y="700282"/>
                <a:chExt cx="151053" cy="421938"/>
              </a:xfrm>
              <a:solidFill>
                <a:schemeClr val="accent3"/>
              </a:solidFill>
            </p:grpSpPr>
            <p:sp>
              <p:nvSpPr>
                <p:cNvPr id="112" name="Freeform 745">
                  <a:extLst>
                    <a:ext uri="{FF2B5EF4-FFF2-40B4-BE49-F238E27FC236}">
                      <a16:creationId xmlns:a16="http://schemas.microsoft.com/office/drawing/2014/main" id="{72039810-E5C3-4646-B27C-4D505D347FB8}"/>
                    </a:ext>
                  </a:extLst>
                </p:cNvPr>
                <p:cNvSpPr>
                  <a:spLocks/>
                </p:cNvSpPr>
                <p:nvPr/>
              </p:nvSpPr>
              <p:spPr bwMode="auto">
                <a:xfrm>
                  <a:off x="8754592" y="815049"/>
                  <a:ext cx="151053" cy="307171"/>
                </a:xfrm>
                <a:custGeom>
                  <a:avLst/>
                  <a:gdLst>
                    <a:gd name="T0" fmla="*/ 62 w 76"/>
                    <a:gd name="T1" fmla="*/ 0 h 154"/>
                    <a:gd name="T2" fmla="*/ 14 w 76"/>
                    <a:gd name="T3" fmla="*/ 0 h 154"/>
                    <a:gd name="T4" fmla="*/ 0 w 76"/>
                    <a:gd name="T5" fmla="*/ 14 h 154"/>
                    <a:gd name="T6" fmla="*/ 0 w 76"/>
                    <a:gd name="T7" fmla="*/ 79 h 154"/>
                    <a:gd name="T8" fmla="*/ 14 w 76"/>
                    <a:gd name="T9" fmla="*/ 93 h 154"/>
                    <a:gd name="T10" fmla="*/ 14 w 76"/>
                    <a:gd name="T11" fmla="*/ 93 h 154"/>
                    <a:gd name="T12" fmla="*/ 14 w 76"/>
                    <a:gd name="T13" fmla="*/ 140 h 154"/>
                    <a:gd name="T14" fmla="*/ 28 w 76"/>
                    <a:gd name="T15" fmla="*/ 154 h 154"/>
                    <a:gd name="T16" fmla="*/ 49 w 76"/>
                    <a:gd name="T17" fmla="*/ 154 h 154"/>
                    <a:gd name="T18" fmla="*/ 62 w 76"/>
                    <a:gd name="T19" fmla="*/ 140 h 154"/>
                    <a:gd name="T20" fmla="*/ 62 w 76"/>
                    <a:gd name="T21" fmla="*/ 93 h 154"/>
                    <a:gd name="T22" fmla="*/ 62 w 76"/>
                    <a:gd name="T23" fmla="*/ 93 h 154"/>
                    <a:gd name="T24" fmla="*/ 76 w 76"/>
                    <a:gd name="T25" fmla="*/ 79 h 154"/>
                    <a:gd name="T26" fmla="*/ 76 w 76"/>
                    <a:gd name="T27" fmla="*/ 14 h 154"/>
                    <a:gd name="T28" fmla="*/ 62 w 76"/>
                    <a:gd name="T29"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154">
                      <a:moveTo>
                        <a:pt x="62" y="0"/>
                      </a:moveTo>
                      <a:cubicBezTo>
                        <a:pt x="14" y="0"/>
                        <a:pt x="14" y="0"/>
                        <a:pt x="14" y="0"/>
                      </a:cubicBezTo>
                      <a:cubicBezTo>
                        <a:pt x="6" y="0"/>
                        <a:pt x="0" y="6"/>
                        <a:pt x="0" y="14"/>
                      </a:cubicBezTo>
                      <a:cubicBezTo>
                        <a:pt x="0" y="79"/>
                        <a:pt x="0" y="79"/>
                        <a:pt x="0" y="79"/>
                      </a:cubicBezTo>
                      <a:cubicBezTo>
                        <a:pt x="0" y="87"/>
                        <a:pt x="6" y="93"/>
                        <a:pt x="14" y="93"/>
                      </a:cubicBezTo>
                      <a:cubicBezTo>
                        <a:pt x="14" y="93"/>
                        <a:pt x="14" y="93"/>
                        <a:pt x="14" y="93"/>
                      </a:cubicBezTo>
                      <a:cubicBezTo>
                        <a:pt x="14" y="140"/>
                        <a:pt x="14" y="140"/>
                        <a:pt x="14" y="140"/>
                      </a:cubicBezTo>
                      <a:cubicBezTo>
                        <a:pt x="14" y="148"/>
                        <a:pt x="20" y="154"/>
                        <a:pt x="28" y="154"/>
                      </a:cubicBezTo>
                      <a:cubicBezTo>
                        <a:pt x="49" y="154"/>
                        <a:pt x="49" y="154"/>
                        <a:pt x="49" y="154"/>
                      </a:cubicBezTo>
                      <a:cubicBezTo>
                        <a:pt x="56" y="154"/>
                        <a:pt x="62" y="148"/>
                        <a:pt x="62" y="140"/>
                      </a:cubicBezTo>
                      <a:cubicBezTo>
                        <a:pt x="62" y="93"/>
                        <a:pt x="62" y="93"/>
                        <a:pt x="62" y="93"/>
                      </a:cubicBezTo>
                      <a:cubicBezTo>
                        <a:pt x="62" y="93"/>
                        <a:pt x="62" y="93"/>
                        <a:pt x="62" y="93"/>
                      </a:cubicBezTo>
                      <a:cubicBezTo>
                        <a:pt x="70" y="93"/>
                        <a:pt x="76" y="87"/>
                        <a:pt x="76" y="79"/>
                      </a:cubicBezTo>
                      <a:cubicBezTo>
                        <a:pt x="76" y="14"/>
                        <a:pt x="76" y="14"/>
                        <a:pt x="76" y="14"/>
                      </a:cubicBezTo>
                      <a:cubicBezTo>
                        <a:pt x="76" y="6"/>
                        <a:pt x="70" y="0"/>
                        <a:pt x="6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3F3F3F"/>
                    </a:solidFill>
                    <a:latin typeface="Segoe UI"/>
                  </a:endParaRPr>
                </a:p>
              </p:txBody>
            </p:sp>
            <p:sp>
              <p:nvSpPr>
                <p:cNvPr id="113" name="Oval 746">
                  <a:extLst>
                    <a:ext uri="{FF2B5EF4-FFF2-40B4-BE49-F238E27FC236}">
                      <a16:creationId xmlns:a16="http://schemas.microsoft.com/office/drawing/2014/main" id="{24C1896E-9891-48C5-9C73-1116B9F9ECD7}"/>
                    </a:ext>
                  </a:extLst>
                </p:cNvPr>
                <p:cNvSpPr>
                  <a:spLocks noChangeArrowheads="1"/>
                </p:cNvSpPr>
                <p:nvPr/>
              </p:nvSpPr>
              <p:spPr bwMode="auto">
                <a:xfrm>
                  <a:off x="8784128" y="700282"/>
                  <a:ext cx="91982" cy="911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3F3F3F"/>
                    </a:solidFill>
                    <a:latin typeface="Segoe UI"/>
                  </a:endParaRPr>
                </a:p>
              </p:txBody>
            </p:sp>
          </p:grpSp>
        </p:grpSp>
        <p:pic>
          <p:nvPicPr>
            <p:cNvPr id="137" name="Picture 136">
              <a:extLst>
                <a:ext uri="{FF2B5EF4-FFF2-40B4-BE49-F238E27FC236}">
                  <a16:creationId xmlns:a16="http://schemas.microsoft.com/office/drawing/2014/main" id="{9C39CD7E-7A6A-44BD-A889-AF223305F979}"/>
                </a:ext>
              </a:extLst>
            </p:cNvPr>
            <p:cNvPicPr>
              <a:picLocks noChangeAspect="1"/>
            </p:cNvPicPr>
            <p:nvPr/>
          </p:nvPicPr>
          <p:blipFill>
            <a:blip r:embed="rId9">
              <a:biLevel thresh="25000"/>
              <a:extLst>
                <a:ext uri="{28A0092B-C50C-407E-A947-70E740481C1C}">
                  <a14:useLocalDpi xmlns:a14="http://schemas.microsoft.com/office/drawing/2010/main" val="0"/>
                </a:ext>
              </a:extLst>
            </a:blip>
            <a:stretch>
              <a:fillRect/>
            </a:stretch>
          </p:blipFill>
          <p:spPr>
            <a:xfrm>
              <a:off x="4414962" y="1248859"/>
              <a:ext cx="519857" cy="519857"/>
            </a:xfrm>
            <a:prstGeom prst="rect">
              <a:avLst/>
            </a:prstGeom>
          </p:spPr>
        </p:pic>
      </p:grpSp>
      <p:grpSp>
        <p:nvGrpSpPr>
          <p:cNvPr id="18" name="Group 17">
            <a:extLst>
              <a:ext uri="{FF2B5EF4-FFF2-40B4-BE49-F238E27FC236}">
                <a16:creationId xmlns:a16="http://schemas.microsoft.com/office/drawing/2014/main" id="{03553559-A89E-4D07-A8E6-50B3B5595CF2}"/>
              </a:ext>
            </a:extLst>
          </p:cNvPr>
          <p:cNvGrpSpPr/>
          <p:nvPr/>
        </p:nvGrpSpPr>
        <p:grpSpPr>
          <a:xfrm>
            <a:off x="5109164" y="1249229"/>
            <a:ext cx="2391703" cy="5178280"/>
            <a:chOff x="5008575" y="1224846"/>
            <a:chExt cx="2345020" cy="5077206"/>
          </a:xfrm>
        </p:grpSpPr>
        <p:grpSp>
          <p:nvGrpSpPr>
            <p:cNvPr id="24" name="Group 23">
              <a:extLst>
                <a:ext uri="{FF2B5EF4-FFF2-40B4-BE49-F238E27FC236}">
                  <a16:creationId xmlns:a16="http://schemas.microsoft.com/office/drawing/2014/main" id="{B8FD9C31-AD0C-4D39-85B8-B7C5D469D801}"/>
                </a:ext>
              </a:extLst>
            </p:cNvPr>
            <p:cNvGrpSpPr/>
            <p:nvPr/>
          </p:nvGrpSpPr>
          <p:grpSpPr>
            <a:xfrm>
              <a:off x="5008575" y="1295761"/>
              <a:ext cx="2345020" cy="5006291"/>
              <a:chOff x="5008575" y="1295761"/>
              <a:chExt cx="2345020" cy="5006291"/>
            </a:xfrm>
          </p:grpSpPr>
          <p:grpSp>
            <p:nvGrpSpPr>
              <p:cNvPr id="32" name="Group 31"/>
              <p:cNvGrpSpPr/>
              <p:nvPr/>
            </p:nvGrpSpPr>
            <p:grpSpPr>
              <a:xfrm>
                <a:off x="5008575" y="1295761"/>
                <a:ext cx="2218629" cy="5006291"/>
                <a:chOff x="3703938" y="971593"/>
                <a:chExt cx="1664208" cy="3755251"/>
              </a:xfrm>
            </p:grpSpPr>
            <p:sp>
              <p:nvSpPr>
                <p:cNvPr id="51" name="Rectangle 50"/>
                <p:cNvSpPr/>
                <p:nvPr/>
              </p:nvSpPr>
              <p:spPr bwMode="auto">
                <a:xfrm>
                  <a:off x="3703938" y="971593"/>
                  <a:ext cx="1664208" cy="3755251"/>
                </a:xfrm>
                <a:prstGeom prst="rect">
                  <a:avLst/>
                </a:prstGeom>
                <a:solidFill>
                  <a:schemeClr val="tx1">
                    <a:lumMod val="20000"/>
                    <a:lumOff val="80000"/>
                    <a:alpha val="17000"/>
                  </a:schemeClr>
                </a:solidFill>
                <a:ln w="9525" cap="flat" cmpd="sng" algn="ctr">
                  <a:no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37" fontAlgn="base">
                    <a:lnSpc>
                      <a:spcPct val="90000"/>
                    </a:lnSpc>
                    <a:spcBef>
                      <a:spcPct val="0"/>
                    </a:spcBef>
                    <a:spcAft>
                      <a:spcPct val="0"/>
                    </a:spcAft>
                    <a:defRPr/>
                  </a:pPr>
                  <a:endParaRPr lang="en-US" sz="2448" kern="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sp>
              <p:nvSpPr>
                <p:cNvPr id="73" name="Freeform 118"/>
                <p:cNvSpPr/>
                <p:nvPr/>
              </p:nvSpPr>
              <p:spPr bwMode="auto">
                <a:xfrm>
                  <a:off x="3703938" y="971594"/>
                  <a:ext cx="1664208" cy="32456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49196" tIns="93247" rIns="149196" bIns="93247" numCol="1" spcCol="0" rtlCol="0" fromWordArt="0" anchor="ctr" anchorCtr="0" forceAA="0" compatLnSpc="1">
                  <a:prstTxWarp prst="textNoShape">
                    <a:avLst/>
                  </a:prstTxWarp>
                  <a:noAutofit/>
                </a:bodyPr>
                <a:lstStyle/>
                <a:p>
                  <a:pPr defTabSz="969790" fontAlgn="base">
                    <a:spcBef>
                      <a:spcPct val="0"/>
                    </a:spcBef>
                    <a:spcAft>
                      <a:spcPct val="0"/>
                    </a:spcAft>
                    <a:defRPr/>
                  </a:pPr>
                  <a:r>
                    <a:rPr lang="en-US" sz="1903" kern="0">
                      <a:solidFill>
                        <a:srgbClr val="FFFFFF"/>
                      </a:solidFill>
                      <a:latin typeface="Segoe UI Semibold" panose="020B0702040204020203" pitchFamily="34" charset="0"/>
                      <a:cs typeface="Segoe UI Semibold" panose="020B0702040204020203" pitchFamily="34" charset="0"/>
                    </a:rPr>
                    <a:t>Language</a:t>
                  </a:r>
                </a:p>
              </p:txBody>
            </p:sp>
          </p:grpSp>
          <p:sp>
            <p:nvSpPr>
              <p:cNvPr id="57" name="Oval Callout 6"/>
              <p:cNvSpPr/>
              <p:nvPr/>
            </p:nvSpPr>
            <p:spPr bwMode="auto">
              <a:xfrm>
                <a:off x="5861775" y="1915078"/>
                <a:ext cx="1159719" cy="761180"/>
              </a:xfrm>
              <a:prstGeom prst="wedgeRectCallout">
                <a:avLst>
                  <a:gd name="adj1" fmla="val -61899"/>
                  <a:gd name="adj2" fmla="val -8201"/>
                </a:avLst>
              </a:prstGeom>
              <a:solidFill>
                <a:srgbClr val="FFFFFF"/>
              </a:solidFill>
              <a:ln w="9525" cap="flat" cmpd="sng" algn="ctr">
                <a:solidFill>
                  <a:schemeClr val="bg1">
                    <a:lumMod val="75000"/>
                  </a:schemeClr>
                </a:solidFill>
                <a:prstDash val="solid"/>
                <a:headEnd type="none" w="med" len="med"/>
                <a:tailEnd type="none" w="med" len="med"/>
              </a:ln>
              <a:effectLst/>
            </p:spPr>
            <p:txBody>
              <a:bodyPr lIns="93260" tIns="93260" rIns="93260" bIns="93260" rtlCol="0" anchor="t" anchorCtr="0"/>
              <a:lstStyle/>
              <a:p>
                <a:pPr defTabSz="913534">
                  <a:lnSpc>
                    <a:spcPct val="90000"/>
                  </a:lnSpc>
                  <a:defRPr/>
                </a:pPr>
                <a:r>
                  <a:rPr lang="en-US" sz="1122" kern="0">
                    <a:gradFill>
                      <a:gsLst>
                        <a:gs pos="84000">
                          <a:srgbClr val="3F3F3F"/>
                        </a:gs>
                        <a:gs pos="43000">
                          <a:srgbClr val="3F3F3F"/>
                        </a:gs>
                      </a:gsLst>
                      <a:lin ang="10800000" scaled="0"/>
                    </a:gradFill>
                    <a:latin typeface="Segoe UI"/>
                    <a:ea typeface="Segoe UI" pitchFamily="34" charset="0"/>
                    <a:cs typeface="Segoe UI" pitchFamily="34" charset="0"/>
                  </a:rPr>
                  <a:t>Play today’s customer call recording.</a:t>
                </a:r>
              </a:p>
            </p:txBody>
          </p:sp>
          <p:grpSp>
            <p:nvGrpSpPr>
              <p:cNvPr id="12" name="Group 11">
                <a:extLst>
                  <a:ext uri="{FF2B5EF4-FFF2-40B4-BE49-F238E27FC236}">
                    <a16:creationId xmlns:a16="http://schemas.microsoft.com/office/drawing/2014/main" id="{0209C1A5-AF58-43BF-A04B-D634DC4E7B8F}"/>
                  </a:ext>
                </a:extLst>
              </p:cNvPr>
              <p:cNvGrpSpPr/>
              <p:nvPr/>
            </p:nvGrpSpPr>
            <p:grpSpPr>
              <a:xfrm>
                <a:off x="5008575" y="3250824"/>
                <a:ext cx="2345020" cy="2906578"/>
                <a:chOff x="5008575" y="3250824"/>
                <a:chExt cx="2345020" cy="2906578"/>
              </a:xfrm>
            </p:grpSpPr>
            <p:sp>
              <p:nvSpPr>
                <p:cNvPr id="54" name="Pentagon 53"/>
                <p:cNvSpPr/>
                <p:nvPr/>
              </p:nvSpPr>
              <p:spPr bwMode="auto">
                <a:xfrm rot="5400000">
                  <a:off x="5841763" y="2417636"/>
                  <a:ext cx="552253" cy="2218629"/>
                </a:xfrm>
                <a:prstGeom prst="rect">
                  <a:avLst/>
                </a:prstGeom>
                <a:solidFill>
                  <a:schemeClr val="tx1"/>
                </a:solidFill>
                <a:ln w="9525" cap="flat" cmpd="sng" algn="ctr">
                  <a:noFill/>
                  <a:prstDash val="solid"/>
                  <a:headEnd type="none" w="med" len="med"/>
                  <a:tailEnd type="none" w="med" len="med"/>
                </a:ln>
                <a:effectLst/>
              </p:spPr>
              <p:txBody>
                <a:bodyPr rot="0" spcFirstLastPara="0" vertOverflow="overflow" horzOverflow="overflow" vert="vert270" wrap="square" lIns="179234" tIns="143389" rIns="179234" bIns="143389" numCol="1" spcCol="0" rtlCol="0" fromWordArt="0" anchor="ctr" anchorCtr="0" forceAA="0" compatLnSpc="1">
                  <a:prstTxWarp prst="textNoShape">
                    <a:avLst/>
                  </a:prstTxWarp>
                  <a:noAutofit/>
                </a:bodyPr>
                <a:lstStyle/>
                <a:p>
                  <a:pPr defTabSz="913773" fontAlgn="base">
                    <a:spcBef>
                      <a:spcPct val="0"/>
                    </a:spcBef>
                    <a:spcAft>
                      <a:spcPct val="0"/>
                    </a:spcAft>
                    <a:defRPr/>
                  </a:pPr>
                  <a:r>
                    <a:rPr lang="en-US" sz="1428" kern="0">
                      <a:gradFill>
                        <a:gsLst>
                          <a:gs pos="1333">
                            <a:prstClr val="white"/>
                          </a:gs>
                          <a:gs pos="13000">
                            <a:prstClr val="white"/>
                          </a:gs>
                        </a:gsLst>
                        <a:lin ang="10800000" scaled="0"/>
                      </a:gradFill>
                      <a:latin typeface="Segoe UI"/>
                      <a:ea typeface="Segoe UI" pitchFamily="34" charset="0"/>
                      <a:cs typeface="Segoe UI" pitchFamily="34" charset="0"/>
                    </a:rPr>
                    <a:t>Language Understanding</a:t>
                  </a:r>
                </a:p>
              </p:txBody>
            </p:sp>
            <p:grpSp>
              <p:nvGrpSpPr>
                <p:cNvPr id="48" name="Group 47"/>
                <p:cNvGrpSpPr/>
                <p:nvPr/>
              </p:nvGrpSpPr>
              <p:grpSpPr>
                <a:xfrm>
                  <a:off x="5338208" y="5227919"/>
                  <a:ext cx="1695978" cy="929483"/>
                  <a:chOff x="3964499" y="3921129"/>
                  <a:chExt cx="1272164" cy="697211"/>
                </a:xfrm>
              </p:grpSpPr>
              <p:grpSp>
                <p:nvGrpSpPr>
                  <p:cNvPr id="22" name="Group 21"/>
                  <p:cNvGrpSpPr/>
                  <p:nvPr/>
                </p:nvGrpSpPr>
                <p:grpSpPr>
                  <a:xfrm>
                    <a:off x="4428696" y="3921129"/>
                    <a:ext cx="259565" cy="259565"/>
                    <a:chOff x="7340830" y="-949453"/>
                    <a:chExt cx="1047750" cy="1047750"/>
                  </a:xfrm>
                </p:grpSpPr>
                <p:sp>
                  <p:nvSpPr>
                    <p:cNvPr id="19" name="Isosceles Triangle 18"/>
                    <p:cNvSpPr/>
                    <p:nvPr/>
                  </p:nvSpPr>
                  <p:spPr bwMode="auto">
                    <a:xfrm rot="5400000">
                      <a:off x="7736591" y="-618132"/>
                      <a:ext cx="446734" cy="385116"/>
                    </a:xfrm>
                    <a:prstGeom prst="triangle">
                      <a:avLst/>
                    </a:prstGeom>
                    <a:noFill/>
                    <a:ln w="28575"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algn="ctr" defTabSz="950869" fontAlgn="base">
                        <a:spcBef>
                          <a:spcPct val="0"/>
                        </a:spcBef>
                        <a:spcAft>
                          <a:spcPct val="0"/>
                        </a:spcAft>
                        <a:defRPr/>
                      </a:pPr>
                      <a:endParaRPr lang="en-US" sz="2448" kern="0">
                        <a:solidFill>
                          <a:srgbClr val="505050"/>
                        </a:solidFill>
                        <a:latin typeface="Segoe UI"/>
                        <a:ea typeface="Segoe UI" pitchFamily="34" charset="0"/>
                        <a:cs typeface="Segoe UI" pitchFamily="34" charset="0"/>
                      </a:endParaRPr>
                    </a:p>
                  </p:txBody>
                </p:sp>
                <p:sp>
                  <p:nvSpPr>
                    <p:cNvPr id="20" name="Oval 19"/>
                    <p:cNvSpPr/>
                    <p:nvPr/>
                  </p:nvSpPr>
                  <p:spPr bwMode="auto">
                    <a:xfrm>
                      <a:off x="7340830" y="-949453"/>
                      <a:ext cx="1047750" cy="1047750"/>
                    </a:xfrm>
                    <a:prstGeom prst="ellipse">
                      <a:avLst/>
                    </a:prstGeom>
                    <a:no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algn="ctr" defTabSz="950869" fontAlgn="base">
                        <a:spcBef>
                          <a:spcPct val="0"/>
                        </a:spcBef>
                        <a:spcAft>
                          <a:spcPct val="0"/>
                        </a:spcAft>
                        <a:defRPr/>
                      </a:pPr>
                      <a:endParaRPr lang="en-US" sz="2448" kern="0">
                        <a:solidFill>
                          <a:srgbClr val="505050"/>
                        </a:solidFill>
                        <a:latin typeface="Segoe UI"/>
                        <a:ea typeface="Segoe UI" pitchFamily="34" charset="0"/>
                        <a:cs typeface="Segoe UI" pitchFamily="34" charset="0"/>
                      </a:endParaRPr>
                    </a:p>
                  </p:txBody>
                </p:sp>
              </p:grpSp>
              <p:sp>
                <p:nvSpPr>
                  <p:cNvPr id="21" name="TextBox 20"/>
                  <p:cNvSpPr txBox="1"/>
                  <p:nvPr/>
                </p:nvSpPr>
                <p:spPr>
                  <a:xfrm>
                    <a:off x="4297966" y="4291110"/>
                    <a:ext cx="597605" cy="116587"/>
                  </a:xfrm>
                  <a:prstGeom prst="rect">
                    <a:avLst/>
                  </a:prstGeom>
                  <a:noFill/>
                  <a:ln>
                    <a:noFill/>
                  </a:ln>
                </p:spPr>
                <p:txBody>
                  <a:bodyPr wrap="none" lIns="0" tIns="0" rIns="0" bIns="0" rtlCol="0">
                    <a:spAutoFit/>
                  </a:bodyPr>
                  <a:lstStyle/>
                  <a:p>
                    <a:pPr defTabSz="951304">
                      <a:lnSpc>
                        <a:spcPct val="90000"/>
                      </a:lnSpc>
                      <a:spcAft>
                        <a:spcPts val="586"/>
                      </a:spcAft>
                      <a:defRPr/>
                    </a:pPr>
                    <a:r>
                      <a:rPr lang="en-US" sz="1122">
                        <a:gradFill>
                          <a:gsLst>
                            <a:gs pos="3111">
                              <a:srgbClr val="3F3F3F"/>
                            </a:gs>
                            <a:gs pos="35000">
                              <a:srgbClr val="3F3F3F"/>
                            </a:gs>
                          </a:gsLst>
                          <a:lin ang="5400000" scaled="1"/>
                        </a:gradFill>
                        <a:latin typeface="Segoe UI"/>
                        <a:cs typeface="Segoe UI" panose="020B0502040204020203" pitchFamily="34" charset="0"/>
                      </a:rPr>
                      <a:t>Now Playing</a:t>
                    </a:r>
                  </a:p>
                </p:txBody>
              </p:sp>
              <p:sp>
                <p:nvSpPr>
                  <p:cNvPr id="62" name="TextBox 61"/>
                  <p:cNvSpPr txBox="1"/>
                  <p:nvPr/>
                </p:nvSpPr>
                <p:spPr>
                  <a:xfrm>
                    <a:off x="3964499" y="4501753"/>
                    <a:ext cx="1272164" cy="116587"/>
                  </a:xfrm>
                  <a:prstGeom prst="rect">
                    <a:avLst/>
                  </a:prstGeom>
                  <a:noFill/>
                  <a:ln>
                    <a:noFill/>
                  </a:ln>
                </p:spPr>
                <p:txBody>
                  <a:bodyPr wrap="none" lIns="0" tIns="0" rIns="0" bIns="0" rtlCol="0">
                    <a:spAutoFit/>
                  </a:bodyPr>
                  <a:lstStyle/>
                  <a:p>
                    <a:pPr defTabSz="951304">
                      <a:lnSpc>
                        <a:spcPct val="90000"/>
                      </a:lnSpc>
                      <a:spcAft>
                        <a:spcPts val="586"/>
                      </a:spcAft>
                      <a:defRPr/>
                    </a:pPr>
                    <a:r>
                      <a:rPr lang="en-US" sz="1122">
                        <a:gradFill>
                          <a:gsLst>
                            <a:gs pos="3111">
                              <a:srgbClr val="3F3F3F"/>
                            </a:gs>
                            <a:gs pos="35000">
                              <a:srgbClr val="3F3F3F"/>
                            </a:gs>
                          </a:gsLst>
                          <a:lin ang="5400000" scaled="1"/>
                        </a:gradFill>
                        <a:latin typeface="Segoe UI"/>
                        <a:cs typeface="Segoe UI" panose="020B0502040204020203" pitchFamily="34" charset="0"/>
                      </a:rPr>
                      <a:t>11/29/2016 Customer Call </a:t>
                    </a:r>
                  </a:p>
                </p:txBody>
              </p:sp>
            </p:grpSp>
            <p:sp>
              <p:nvSpPr>
                <p:cNvPr id="114" name="Pentagon 53"/>
                <p:cNvSpPr/>
                <p:nvPr/>
              </p:nvSpPr>
              <p:spPr bwMode="auto">
                <a:xfrm>
                  <a:off x="5157665" y="3976129"/>
                  <a:ext cx="2195930" cy="15068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lvl="1" defTabSz="913985" fontAlgn="base">
                    <a:lnSpc>
                      <a:spcPct val="90000"/>
                    </a:lnSpc>
                    <a:spcBef>
                      <a:spcPct val="0"/>
                    </a:spcBef>
                    <a:spcAft>
                      <a:spcPct val="0"/>
                    </a:spcAft>
                    <a:defRPr/>
                  </a:pPr>
                  <a:r>
                    <a:rPr lang="en-US" sz="1088" kern="0">
                      <a:solidFill>
                        <a:srgbClr val="505050"/>
                      </a:solidFill>
                      <a:latin typeface="Segoe UI"/>
                    </a:rPr>
                    <a:t>Natural Language Processing</a:t>
                  </a:r>
                </a:p>
              </p:txBody>
            </p:sp>
            <p:sp>
              <p:nvSpPr>
                <p:cNvPr id="115" name="TextBox 7"/>
                <p:cNvSpPr txBox="1"/>
                <p:nvPr/>
              </p:nvSpPr>
              <p:spPr>
                <a:xfrm>
                  <a:off x="5125341" y="4301895"/>
                  <a:ext cx="2022731" cy="826125"/>
                </a:xfrm>
                <a:prstGeom prst="rect">
                  <a:avLst/>
                </a:prstGeom>
                <a:noFill/>
                <a:ln w="25400">
                  <a:solidFill>
                    <a:srgbClr val="6E6E73">
                      <a:lumMod val="20000"/>
                      <a:lumOff val="80000"/>
                    </a:srgbClr>
                  </a:solidFill>
                </a:ln>
              </p:spPr>
              <p:txBody>
                <a:bodyPr wrap="square" lIns="179209" tIns="143367" rIns="179209" bIns="143367" rtlCol="0">
                  <a:spAutoFit/>
                </a:bodyPr>
                <a:lstStyle/>
                <a:p>
                  <a:pPr marL="0" lvl="1" defTabSz="913904">
                    <a:defRPr/>
                  </a:pPr>
                  <a:r>
                    <a:rPr lang="en-US" sz="1198" kern="0">
                      <a:solidFill>
                        <a:sysClr val="windowText" lastClr="000000"/>
                      </a:solidFill>
                      <a:latin typeface="Consolas" panose="020B0609020204030204" pitchFamily="49" charset="0"/>
                      <a:cs typeface="Consolas" panose="020B0609020204030204" pitchFamily="49" charset="0"/>
                    </a:rPr>
                    <a:t>Intent: </a:t>
                  </a:r>
                  <a:r>
                    <a:rPr lang="en-US" sz="1198" kern="0" err="1">
                      <a:solidFill>
                        <a:sysClr val="windowText" lastClr="000000"/>
                      </a:solidFill>
                      <a:latin typeface="Consolas" panose="020B0609020204030204" pitchFamily="49" charset="0"/>
                      <a:cs typeface="Consolas" panose="020B0609020204030204" pitchFamily="49" charset="0"/>
                    </a:rPr>
                    <a:t>PlayCall</a:t>
                  </a:r>
                  <a:endParaRPr lang="en-US" sz="1198" kern="0">
                    <a:solidFill>
                      <a:sysClr val="windowText" lastClr="000000"/>
                    </a:solidFill>
                    <a:latin typeface="Consolas" panose="020B0609020204030204" pitchFamily="49" charset="0"/>
                    <a:cs typeface="Consolas" panose="020B0609020204030204" pitchFamily="49" charset="0"/>
                  </a:endParaRPr>
                </a:p>
                <a:p>
                  <a:pPr marL="0" lvl="1" defTabSz="913904">
                    <a:defRPr/>
                  </a:pPr>
                  <a:r>
                    <a:rPr lang="en-US" sz="1198" b="1" kern="0">
                      <a:gradFill>
                        <a:gsLst>
                          <a:gs pos="83582">
                            <a:srgbClr val="0078D7"/>
                          </a:gs>
                          <a:gs pos="62000">
                            <a:srgbClr val="0078D7"/>
                          </a:gs>
                        </a:gsLst>
                        <a:lin ang="5400000" scaled="0"/>
                      </a:gradFill>
                      <a:latin typeface="Consolas" panose="020B0609020204030204" pitchFamily="49" charset="0"/>
                      <a:cs typeface="Consolas" panose="020B0609020204030204" pitchFamily="49" charset="0"/>
                    </a:rPr>
                    <a:t>Content: Customer#</a:t>
                  </a:r>
                </a:p>
                <a:p>
                  <a:pPr marL="0" lvl="1" defTabSz="913904">
                    <a:defRPr/>
                  </a:pPr>
                  <a:r>
                    <a:rPr lang="en-US" sz="1198" b="1" kern="0" err="1">
                      <a:gradFill>
                        <a:gsLst>
                          <a:gs pos="6716">
                            <a:srgbClr val="D83B01"/>
                          </a:gs>
                          <a:gs pos="47000">
                            <a:srgbClr val="D83B01"/>
                          </a:gs>
                        </a:gsLst>
                        <a:lin ang="5400000" scaled="0"/>
                      </a:gradFill>
                      <a:latin typeface="Consolas" panose="020B0609020204030204" pitchFamily="49" charset="0"/>
                      <a:cs typeface="Consolas" panose="020B0609020204030204" pitchFamily="49" charset="0"/>
                    </a:rPr>
                    <a:t>DateTime.date</a:t>
                  </a:r>
                  <a:r>
                    <a:rPr lang="en-US" sz="1198" b="1" kern="0">
                      <a:gradFill>
                        <a:gsLst>
                          <a:gs pos="6716">
                            <a:srgbClr val="D83B01"/>
                          </a:gs>
                          <a:gs pos="47000">
                            <a:srgbClr val="D83B01"/>
                          </a:gs>
                        </a:gsLst>
                        <a:lin ang="5400000" scaled="0"/>
                      </a:gradFill>
                      <a:latin typeface="Consolas" panose="020B0609020204030204" pitchFamily="49" charset="0"/>
                      <a:cs typeface="Consolas" panose="020B0609020204030204" pitchFamily="49" charset="0"/>
                    </a:rPr>
                    <a:t>: today</a:t>
                  </a:r>
                </a:p>
              </p:txBody>
            </p:sp>
          </p:grpSp>
          <p:grpSp>
            <p:nvGrpSpPr>
              <p:cNvPr id="124" name="Group 123">
                <a:extLst>
                  <a:ext uri="{FF2B5EF4-FFF2-40B4-BE49-F238E27FC236}">
                    <a16:creationId xmlns:a16="http://schemas.microsoft.com/office/drawing/2014/main" id="{B4C8770B-619B-478E-9A39-8CE904E3DFDB}"/>
                  </a:ext>
                </a:extLst>
              </p:cNvPr>
              <p:cNvGrpSpPr/>
              <p:nvPr/>
            </p:nvGrpSpPr>
            <p:grpSpPr>
              <a:xfrm>
                <a:off x="5177559" y="2111940"/>
                <a:ext cx="348356" cy="973067"/>
                <a:chOff x="8754592" y="700282"/>
                <a:chExt cx="151053" cy="421938"/>
              </a:xfrm>
              <a:solidFill>
                <a:schemeClr val="accent3"/>
              </a:solidFill>
            </p:grpSpPr>
            <p:sp>
              <p:nvSpPr>
                <p:cNvPr id="125" name="Freeform 745">
                  <a:extLst>
                    <a:ext uri="{FF2B5EF4-FFF2-40B4-BE49-F238E27FC236}">
                      <a16:creationId xmlns:a16="http://schemas.microsoft.com/office/drawing/2014/main" id="{B452F556-6BBB-4EE7-BBA4-EDB454E0130B}"/>
                    </a:ext>
                  </a:extLst>
                </p:cNvPr>
                <p:cNvSpPr>
                  <a:spLocks/>
                </p:cNvSpPr>
                <p:nvPr/>
              </p:nvSpPr>
              <p:spPr bwMode="auto">
                <a:xfrm>
                  <a:off x="8754592" y="815049"/>
                  <a:ext cx="151053" cy="307171"/>
                </a:xfrm>
                <a:custGeom>
                  <a:avLst/>
                  <a:gdLst>
                    <a:gd name="T0" fmla="*/ 62 w 76"/>
                    <a:gd name="T1" fmla="*/ 0 h 154"/>
                    <a:gd name="T2" fmla="*/ 14 w 76"/>
                    <a:gd name="T3" fmla="*/ 0 h 154"/>
                    <a:gd name="T4" fmla="*/ 0 w 76"/>
                    <a:gd name="T5" fmla="*/ 14 h 154"/>
                    <a:gd name="T6" fmla="*/ 0 w 76"/>
                    <a:gd name="T7" fmla="*/ 79 h 154"/>
                    <a:gd name="T8" fmla="*/ 14 w 76"/>
                    <a:gd name="T9" fmla="*/ 93 h 154"/>
                    <a:gd name="T10" fmla="*/ 14 w 76"/>
                    <a:gd name="T11" fmla="*/ 93 h 154"/>
                    <a:gd name="T12" fmla="*/ 14 w 76"/>
                    <a:gd name="T13" fmla="*/ 140 h 154"/>
                    <a:gd name="T14" fmla="*/ 28 w 76"/>
                    <a:gd name="T15" fmla="*/ 154 h 154"/>
                    <a:gd name="T16" fmla="*/ 49 w 76"/>
                    <a:gd name="T17" fmla="*/ 154 h 154"/>
                    <a:gd name="T18" fmla="*/ 62 w 76"/>
                    <a:gd name="T19" fmla="*/ 140 h 154"/>
                    <a:gd name="T20" fmla="*/ 62 w 76"/>
                    <a:gd name="T21" fmla="*/ 93 h 154"/>
                    <a:gd name="T22" fmla="*/ 62 w 76"/>
                    <a:gd name="T23" fmla="*/ 93 h 154"/>
                    <a:gd name="T24" fmla="*/ 76 w 76"/>
                    <a:gd name="T25" fmla="*/ 79 h 154"/>
                    <a:gd name="T26" fmla="*/ 76 w 76"/>
                    <a:gd name="T27" fmla="*/ 14 h 154"/>
                    <a:gd name="T28" fmla="*/ 62 w 76"/>
                    <a:gd name="T29"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154">
                      <a:moveTo>
                        <a:pt x="62" y="0"/>
                      </a:moveTo>
                      <a:cubicBezTo>
                        <a:pt x="14" y="0"/>
                        <a:pt x="14" y="0"/>
                        <a:pt x="14" y="0"/>
                      </a:cubicBezTo>
                      <a:cubicBezTo>
                        <a:pt x="6" y="0"/>
                        <a:pt x="0" y="6"/>
                        <a:pt x="0" y="14"/>
                      </a:cubicBezTo>
                      <a:cubicBezTo>
                        <a:pt x="0" y="79"/>
                        <a:pt x="0" y="79"/>
                        <a:pt x="0" y="79"/>
                      </a:cubicBezTo>
                      <a:cubicBezTo>
                        <a:pt x="0" y="87"/>
                        <a:pt x="6" y="93"/>
                        <a:pt x="14" y="93"/>
                      </a:cubicBezTo>
                      <a:cubicBezTo>
                        <a:pt x="14" y="93"/>
                        <a:pt x="14" y="93"/>
                        <a:pt x="14" y="93"/>
                      </a:cubicBezTo>
                      <a:cubicBezTo>
                        <a:pt x="14" y="140"/>
                        <a:pt x="14" y="140"/>
                        <a:pt x="14" y="140"/>
                      </a:cubicBezTo>
                      <a:cubicBezTo>
                        <a:pt x="14" y="148"/>
                        <a:pt x="20" y="154"/>
                        <a:pt x="28" y="154"/>
                      </a:cubicBezTo>
                      <a:cubicBezTo>
                        <a:pt x="49" y="154"/>
                        <a:pt x="49" y="154"/>
                        <a:pt x="49" y="154"/>
                      </a:cubicBezTo>
                      <a:cubicBezTo>
                        <a:pt x="56" y="154"/>
                        <a:pt x="62" y="148"/>
                        <a:pt x="62" y="140"/>
                      </a:cubicBezTo>
                      <a:cubicBezTo>
                        <a:pt x="62" y="93"/>
                        <a:pt x="62" y="93"/>
                        <a:pt x="62" y="93"/>
                      </a:cubicBezTo>
                      <a:cubicBezTo>
                        <a:pt x="62" y="93"/>
                        <a:pt x="62" y="93"/>
                        <a:pt x="62" y="93"/>
                      </a:cubicBezTo>
                      <a:cubicBezTo>
                        <a:pt x="70" y="93"/>
                        <a:pt x="76" y="87"/>
                        <a:pt x="76" y="79"/>
                      </a:cubicBezTo>
                      <a:cubicBezTo>
                        <a:pt x="76" y="14"/>
                        <a:pt x="76" y="14"/>
                        <a:pt x="76" y="14"/>
                      </a:cubicBezTo>
                      <a:cubicBezTo>
                        <a:pt x="76" y="6"/>
                        <a:pt x="70" y="0"/>
                        <a:pt x="6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3F3F3F"/>
                    </a:solidFill>
                    <a:latin typeface="Segoe UI"/>
                  </a:endParaRPr>
                </a:p>
              </p:txBody>
            </p:sp>
            <p:sp>
              <p:nvSpPr>
                <p:cNvPr id="126" name="Oval 746">
                  <a:extLst>
                    <a:ext uri="{FF2B5EF4-FFF2-40B4-BE49-F238E27FC236}">
                      <a16:creationId xmlns:a16="http://schemas.microsoft.com/office/drawing/2014/main" id="{BF68AA4D-FA52-4B4F-952D-F8D75C067A3B}"/>
                    </a:ext>
                  </a:extLst>
                </p:cNvPr>
                <p:cNvSpPr>
                  <a:spLocks noChangeArrowheads="1"/>
                </p:cNvSpPr>
                <p:nvPr/>
              </p:nvSpPr>
              <p:spPr bwMode="auto">
                <a:xfrm>
                  <a:off x="8784128" y="700282"/>
                  <a:ext cx="91982" cy="911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3F3F3F"/>
                    </a:solidFill>
                    <a:latin typeface="Segoe UI"/>
                  </a:endParaRPr>
                </a:p>
              </p:txBody>
            </p:sp>
          </p:grpSp>
        </p:grpSp>
        <p:pic>
          <p:nvPicPr>
            <p:cNvPr id="139" name="Picture 138">
              <a:extLst>
                <a:ext uri="{FF2B5EF4-FFF2-40B4-BE49-F238E27FC236}">
                  <a16:creationId xmlns:a16="http://schemas.microsoft.com/office/drawing/2014/main" id="{92D8972E-5205-4392-8A1D-EDE03B2E169F}"/>
                </a:ext>
              </a:extLst>
            </p:cNvPr>
            <p:cNvPicPr>
              <a:picLocks noChangeAspect="1"/>
            </p:cNvPicPr>
            <p:nvPr/>
          </p:nvPicPr>
          <p:blipFill>
            <a:blip r:embed="rId10">
              <a:biLevel thresh="25000"/>
              <a:extLst>
                <a:ext uri="{28A0092B-C50C-407E-A947-70E740481C1C}">
                  <a14:useLocalDpi xmlns:a14="http://schemas.microsoft.com/office/drawing/2010/main" val="0"/>
                </a:ext>
              </a:extLst>
            </a:blip>
            <a:stretch>
              <a:fillRect/>
            </a:stretch>
          </p:blipFill>
          <p:spPr>
            <a:xfrm>
              <a:off x="6650507" y="1224846"/>
              <a:ext cx="573859" cy="567881"/>
            </a:xfrm>
            <a:prstGeom prst="rect">
              <a:avLst/>
            </a:prstGeom>
          </p:spPr>
        </p:pic>
      </p:grpSp>
      <p:grpSp>
        <p:nvGrpSpPr>
          <p:cNvPr id="29" name="Group 28">
            <a:extLst>
              <a:ext uri="{FF2B5EF4-FFF2-40B4-BE49-F238E27FC236}">
                <a16:creationId xmlns:a16="http://schemas.microsoft.com/office/drawing/2014/main" id="{034927FD-1972-4C08-9FCB-B6FA57508D41}"/>
              </a:ext>
            </a:extLst>
          </p:cNvPr>
          <p:cNvGrpSpPr/>
          <p:nvPr/>
        </p:nvGrpSpPr>
        <p:grpSpPr>
          <a:xfrm>
            <a:off x="7414636" y="1298393"/>
            <a:ext cx="2262796" cy="5129116"/>
            <a:chOff x="7269046" y="1273050"/>
            <a:chExt cx="2218629" cy="5029002"/>
          </a:xfrm>
        </p:grpSpPr>
        <p:grpSp>
          <p:nvGrpSpPr>
            <p:cNvPr id="25" name="Group 24">
              <a:extLst>
                <a:ext uri="{FF2B5EF4-FFF2-40B4-BE49-F238E27FC236}">
                  <a16:creationId xmlns:a16="http://schemas.microsoft.com/office/drawing/2014/main" id="{7B6BA74C-3395-4F77-865D-0C3B6B8E9E84}"/>
                </a:ext>
              </a:extLst>
            </p:cNvPr>
            <p:cNvGrpSpPr/>
            <p:nvPr/>
          </p:nvGrpSpPr>
          <p:grpSpPr>
            <a:xfrm>
              <a:off x="7269046" y="1295761"/>
              <a:ext cx="2218629" cy="5006291"/>
              <a:chOff x="7269046" y="1295761"/>
              <a:chExt cx="2218629" cy="5006291"/>
            </a:xfrm>
          </p:grpSpPr>
          <p:grpSp>
            <p:nvGrpSpPr>
              <p:cNvPr id="31" name="Group 30"/>
              <p:cNvGrpSpPr/>
              <p:nvPr/>
            </p:nvGrpSpPr>
            <p:grpSpPr>
              <a:xfrm>
                <a:off x="7269046" y="1295761"/>
                <a:ext cx="2218629" cy="5006291"/>
                <a:chOff x="5373514" y="971593"/>
                <a:chExt cx="1664208" cy="3755251"/>
              </a:xfrm>
            </p:grpSpPr>
            <p:sp>
              <p:nvSpPr>
                <p:cNvPr id="82" name="Rectangle 81"/>
                <p:cNvSpPr/>
                <p:nvPr/>
              </p:nvSpPr>
              <p:spPr bwMode="auto">
                <a:xfrm>
                  <a:off x="5373514" y="971593"/>
                  <a:ext cx="1664208" cy="3755251"/>
                </a:xfrm>
                <a:prstGeom prst="rect">
                  <a:avLst/>
                </a:prstGeom>
                <a:solidFill>
                  <a:schemeClr val="tx1">
                    <a:lumMod val="20000"/>
                    <a:lumOff val="80000"/>
                    <a:alpha val="17000"/>
                  </a:schemeClr>
                </a:solidFill>
                <a:ln w="9525" cap="flat" cmpd="sng" algn="ctr">
                  <a:no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37"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sp>
              <p:nvSpPr>
                <p:cNvPr id="77" name="Freeform 117"/>
                <p:cNvSpPr/>
                <p:nvPr/>
              </p:nvSpPr>
              <p:spPr bwMode="auto">
                <a:xfrm>
                  <a:off x="5373514" y="971594"/>
                  <a:ext cx="1664208" cy="32456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49196" tIns="93247" rIns="149196" bIns="93247" numCol="1" spcCol="0" rtlCol="0" fromWordArt="0" anchor="ctr" anchorCtr="0" forceAA="0" compatLnSpc="1">
                  <a:prstTxWarp prst="textNoShape">
                    <a:avLst/>
                  </a:prstTxWarp>
                  <a:noAutofit/>
                </a:bodyPr>
                <a:lstStyle/>
                <a:p>
                  <a:pPr defTabSz="969790" fontAlgn="base">
                    <a:spcBef>
                      <a:spcPct val="0"/>
                    </a:spcBef>
                    <a:spcAft>
                      <a:spcPct val="0"/>
                    </a:spcAft>
                    <a:defRPr/>
                  </a:pPr>
                  <a:r>
                    <a:rPr lang="en-US" sz="1903" kern="0" dirty="0">
                      <a:solidFill>
                        <a:srgbClr val="FFFFFF"/>
                      </a:solidFill>
                      <a:latin typeface="Segoe UI Semibold" panose="020B0702040204020203" pitchFamily="34" charset="0"/>
                      <a:cs typeface="Segoe UI Semibold" panose="020B0702040204020203" pitchFamily="34" charset="0"/>
                    </a:rPr>
                    <a:t>Knowledge</a:t>
                  </a:r>
                </a:p>
              </p:txBody>
            </p:sp>
          </p:grpSp>
          <p:sp>
            <p:nvSpPr>
              <p:cNvPr id="86" name="Oval Callout 6"/>
              <p:cNvSpPr/>
              <p:nvPr/>
            </p:nvSpPr>
            <p:spPr bwMode="auto">
              <a:xfrm>
                <a:off x="8092221" y="1915078"/>
                <a:ext cx="1345945" cy="761180"/>
              </a:xfrm>
              <a:prstGeom prst="wedgeRectCallout">
                <a:avLst>
                  <a:gd name="adj1" fmla="val -58340"/>
                  <a:gd name="adj2" fmla="val -7575"/>
                </a:avLst>
              </a:prstGeom>
              <a:solidFill>
                <a:srgbClr val="FFFFFF"/>
              </a:solidFill>
              <a:ln w="9525" cap="flat" cmpd="sng" algn="ctr">
                <a:solidFill>
                  <a:schemeClr val="bg1">
                    <a:lumMod val="75000"/>
                  </a:schemeClr>
                </a:solidFill>
                <a:prstDash val="solid"/>
                <a:headEnd type="none" w="med" len="med"/>
                <a:tailEnd type="none" w="med" len="med"/>
              </a:ln>
              <a:effectLst/>
            </p:spPr>
            <p:txBody>
              <a:bodyPr wrap="none" lIns="93260" tIns="93260" rIns="93260" bIns="93260" rtlCol="0" anchor="t" anchorCtr="0"/>
              <a:lstStyle/>
              <a:p>
                <a:pPr defTabSz="913534">
                  <a:lnSpc>
                    <a:spcPct val="90000"/>
                  </a:lnSpc>
                  <a:defRPr/>
                </a:pPr>
                <a:r>
                  <a:rPr lang="en-US" sz="1122" kern="0" dirty="0">
                    <a:gradFill>
                      <a:gsLst>
                        <a:gs pos="84000">
                          <a:srgbClr val="3F3F3F"/>
                        </a:gs>
                        <a:gs pos="43000">
                          <a:srgbClr val="3F3F3F"/>
                        </a:gs>
                      </a:gsLst>
                      <a:lin ang="10800000" scaled="0"/>
                    </a:gradFill>
                    <a:latin typeface="Segoe UI"/>
                    <a:ea typeface="Segoe UI" pitchFamily="34" charset="0"/>
                    <a:cs typeface="Segoe UI" pitchFamily="34" charset="0"/>
                  </a:rPr>
                  <a:t>Top publications </a:t>
                </a:r>
                <a:br>
                  <a:rPr lang="en-US" sz="1122" kern="0" dirty="0">
                    <a:gradFill>
                      <a:gsLst>
                        <a:gs pos="84000">
                          <a:srgbClr val="3F3F3F"/>
                        </a:gs>
                        <a:gs pos="43000">
                          <a:srgbClr val="3F3F3F"/>
                        </a:gs>
                      </a:gsLst>
                      <a:lin ang="10800000" scaled="0"/>
                    </a:gradFill>
                    <a:latin typeface="Segoe UI"/>
                    <a:ea typeface="Segoe UI" pitchFamily="34" charset="0"/>
                    <a:cs typeface="Segoe UI" pitchFamily="34" charset="0"/>
                  </a:rPr>
                </a:br>
                <a:r>
                  <a:rPr lang="en-US" sz="1122" kern="0" dirty="0">
                    <a:gradFill>
                      <a:gsLst>
                        <a:gs pos="84000">
                          <a:srgbClr val="3F3F3F"/>
                        </a:gs>
                        <a:gs pos="43000">
                          <a:srgbClr val="3F3F3F"/>
                        </a:gs>
                      </a:gsLst>
                      <a:lin ang="10800000" scaled="0"/>
                    </a:gradFill>
                    <a:latin typeface="Segoe UI"/>
                    <a:ea typeface="Segoe UI" pitchFamily="34" charset="0"/>
                    <a:cs typeface="Segoe UI" pitchFamily="34" charset="0"/>
                  </a:rPr>
                  <a:t>in customer </a:t>
                </a:r>
                <a:br>
                  <a:rPr lang="en-US" sz="1122" kern="0" dirty="0">
                    <a:gradFill>
                      <a:gsLst>
                        <a:gs pos="84000">
                          <a:srgbClr val="3F3F3F"/>
                        </a:gs>
                        <a:gs pos="43000">
                          <a:srgbClr val="3F3F3F"/>
                        </a:gs>
                      </a:gsLst>
                      <a:lin ang="10800000" scaled="0"/>
                    </a:gradFill>
                    <a:latin typeface="Segoe UI"/>
                    <a:ea typeface="Segoe UI" pitchFamily="34" charset="0"/>
                    <a:cs typeface="Segoe UI" pitchFamily="34" charset="0"/>
                  </a:rPr>
                </a:br>
                <a:r>
                  <a:rPr lang="en-US" sz="1122" kern="0" dirty="0">
                    <a:gradFill>
                      <a:gsLst>
                        <a:gs pos="84000">
                          <a:srgbClr val="3F3F3F"/>
                        </a:gs>
                        <a:gs pos="43000">
                          <a:srgbClr val="3F3F3F"/>
                        </a:gs>
                      </a:gsLst>
                      <a:lin ang="10800000" scaled="0"/>
                    </a:gradFill>
                    <a:latin typeface="Segoe UI"/>
                    <a:ea typeface="Segoe UI" pitchFamily="34" charset="0"/>
                    <a:cs typeface="Segoe UI" pitchFamily="34" charset="0"/>
                  </a:rPr>
                  <a:t>lifecycle trends?</a:t>
                </a:r>
              </a:p>
            </p:txBody>
          </p:sp>
          <p:grpSp>
            <p:nvGrpSpPr>
              <p:cNvPr id="11" name="Group 10">
                <a:extLst>
                  <a:ext uri="{FF2B5EF4-FFF2-40B4-BE49-F238E27FC236}">
                    <a16:creationId xmlns:a16="http://schemas.microsoft.com/office/drawing/2014/main" id="{1191C108-7039-4FFB-A509-C44EA3D3D461}"/>
                  </a:ext>
                </a:extLst>
              </p:cNvPr>
              <p:cNvGrpSpPr/>
              <p:nvPr/>
            </p:nvGrpSpPr>
            <p:grpSpPr>
              <a:xfrm>
                <a:off x="7269046" y="3250824"/>
                <a:ext cx="2218629" cy="2982071"/>
                <a:chOff x="7269046" y="3250824"/>
                <a:chExt cx="2218629" cy="2982071"/>
              </a:xfrm>
            </p:grpSpPr>
            <p:sp>
              <p:nvSpPr>
                <p:cNvPr id="87" name="Pentagon 86"/>
                <p:cNvSpPr/>
                <p:nvPr/>
              </p:nvSpPr>
              <p:spPr bwMode="auto">
                <a:xfrm rot="5400000">
                  <a:off x="8102235" y="2417635"/>
                  <a:ext cx="552252" cy="2218629"/>
                </a:xfrm>
                <a:prstGeom prst="rect">
                  <a:avLst/>
                </a:prstGeom>
                <a:solidFill>
                  <a:schemeClr val="tx1"/>
                </a:solidFill>
                <a:ln w="9525" cap="flat" cmpd="sng" algn="ctr">
                  <a:noFill/>
                  <a:prstDash val="solid"/>
                  <a:headEnd type="none" w="med" len="med"/>
                  <a:tailEnd type="none" w="med" len="med"/>
                </a:ln>
                <a:effectLst/>
              </p:spPr>
              <p:txBody>
                <a:bodyPr rot="0" spcFirstLastPara="0" vertOverflow="overflow" horzOverflow="overflow" vert="vert270" wrap="square" lIns="179234" tIns="143389" rIns="179234" bIns="143389" numCol="1" spcCol="0" rtlCol="0" fromWordArt="0" anchor="ctr" anchorCtr="0" forceAA="0" compatLnSpc="1">
                  <a:prstTxWarp prst="textNoShape">
                    <a:avLst/>
                  </a:prstTxWarp>
                  <a:noAutofit/>
                </a:bodyPr>
                <a:lstStyle/>
                <a:p>
                  <a:pPr defTabSz="913773" fontAlgn="base">
                    <a:spcBef>
                      <a:spcPct val="0"/>
                    </a:spcBef>
                    <a:spcAft>
                      <a:spcPct val="0"/>
                    </a:spcAft>
                    <a:defRPr/>
                  </a:pPr>
                  <a:r>
                    <a:rPr lang="en-US" sz="1428" kern="0">
                      <a:gradFill>
                        <a:gsLst>
                          <a:gs pos="1333">
                            <a:prstClr val="white"/>
                          </a:gs>
                          <a:gs pos="13000">
                            <a:prstClr val="white"/>
                          </a:gs>
                        </a:gsLst>
                        <a:lin ang="10800000" scaled="0"/>
                      </a:gradFill>
                      <a:latin typeface="Segoe UI"/>
                      <a:ea typeface="Segoe UI" pitchFamily="34" charset="0"/>
                      <a:cs typeface="Segoe UI" pitchFamily="34" charset="0"/>
                    </a:rPr>
                    <a:t>Knowledge Exploration</a:t>
                  </a:r>
                </a:p>
              </p:txBody>
            </p:sp>
            <p:grpSp>
              <p:nvGrpSpPr>
                <p:cNvPr id="41" name="Group 40"/>
                <p:cNvGrpSpPr/>
                <p:nvPr/>
              </p:nvGrpSpPr>
              <p:grpSpPr>
                <a:xfrm>
                  <a:off x="7363470" y="3961241"/>
                  <a:ext cx="2029781" cy="2271654"/>
                  <a:chOff x="5408489" y="2970987"/>
                  <a:chExt cx="1522552" cy="1703982"/>
                </a:xfrm>
              </p:grpSpPr>
              <p:sp>
                <p:nvSpPr>
                  <p:cNvPr id="89" name="TextBox 7"/>
                  <p:cNvSpPr txBox="1"/>
                  <p:nvPr/>
                </p:nvSpPr>
                <p:spPr>
                  <a:xfrm>
                    <a:off x="5408489" y="2970987"/>
                    <a:ext cx="1109837" cy="125581"/>
                  </a:xfrm>
                  <a:prstGeom prst="rect">
                    <a:avLst/>
                  </a:prstGeom>
                  <a:noFill/>
                  <a:ln>
                    <a:noFill/>
                  </a:ln>
                </p:spPr>
                <p:txBody>
                  <a:bodyPr wrap="none" lIns="0" tIns="0" rIns="0" bIns="0" rtlCol="0">
                    <a:spAutoFit/>
                  </a:bodyPr>
                  <a:lstStyle/>
                  <a:p>
                    <a:pPr marL="0" lvl="1" defTabSz="913985">
                      <a:defRPr/>
                    </a:pPr>
                    <a:r>
                      <a:rPr lang="en-US" sz="1088" kern="0">
                        <a:solidFill>
                          <a:srgbClr val="505050"/>
                        </a:solidFill>
                        <a:latin typeface="Segoe UI"/>
                        <a:cs typeface="Consolas" panose="020B0609020204030204" pitchFamily="49" charset="0"/>
                      </a:rPr>
                      <a:t>Here are the top results:</a:t>
                    </a:r>
                  </a:p>
                </p:txBody>
              </p:sp>
              <p:sp>
                <p:nvSpPr>
                  <p:cNvPr id="13" name="Rectangle 12"/>
                  <p:cNvSpPr/>
                  <p:nvPr/>
                </p:nvSpPr>
                <p:spPr bwMode="auto">
                  <a:xfrm>
                    <a:off x="5408489" y="4419834"/>
                    <a:ext cx="1522552" cy="25513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7299" tIns="24865" rIns="37299" bIns="24865" numCol="1" spcCol="0" rtlCol="0" fromWordArt="0" anchor="t" anchorCtr="0" forceAA="0" compatLnSpc="1">
                    <a:prstTxWarp prst="textNoShape">
                      <a:avLst/>
                    </a:prstTxWarp>
                    <a:noAutofit/>
                  </a:bodyPr>
                  <a:lstStyle/>
                  <a:p>
                    <a:pPr defTabSz="1243254">
                      <a:lnSpc>
                        <a:spcPct val="90000"/>
                      </a:lnSpc>
                      <a:spcAft>
                        <a:spcPts val="272"/>
                      </a:spcAft>
                      <a:defRPr/>
                    </a:pPr>
                    <a:r>
                      <a:rPr lang="en-US" sz="816">
                        <a:gradFill>
                          <a:gsLst>
                            <a:gs pos="4000">
                              <a:srgbClr val="0078D7"/>
                            </a:gs>
                            <a:gs pos="15000">
                              <a:srgbClr val="0078D7"/>
                            </a:gs>
                          </a:gsLst>
                          <a:lin ang="5400000" scaled="1"/>
                        </a:gradFill>
                        <a:latin typeface="Segoe UI Semibold" panose="020B0702040204020203" pitchFamily="34" charset="0"/>
                        <a:cs typeface="Segoe UI Semibold" panose="020B0702040204020203" pitchFamily="34" charset="0"/>
                      </a:rPr>
                      <a:t>Language Around Customer Lifecycles </a:t>
                    </a:r>
                    <a:br>
                      <a:rPr lang="en-US" sz="816">
                        <a:gradFill>
                          <a:gsLst>
                            <a:gs pos="4000">
                              <a:srgbClr val="0078D7"/>
                            </a:gs>
                            <a:gs pos="15000">
                              <a:srgbClr val="0078D7"/>
                            </a:gs>
                          </a:gsLst>
                          <a:lin ang="5400000" scaled="1"/>
                        </a:gradFill>
                        <a:latin typeface="Segoe UI Semibold" panose="020B0702040204020203" pitchFamily="34" charset="0"/>
                        <a:cs typeface="Segoe UI Semibold" panose="020B0702040204020203" pitchFamily="34" charset="0"/>
                      </a:rPr>
                    </a:br>
                    <a:r>
                      <a:rPr lang="en-US" sz="816">
                        <a:gradFill>
                          <a:gsLst>
                            <a:gs pos="4000">
                              <a:srgbClr val="0078D7"/>
                            </a:gs>
                            <a:gs pos="15000">
                              <a:srgbClr val="0078D7"/>
                            </a:gs>
                          </a:gsLst>
                          <a:lin ang="5400000" scaled="1"/>
                        </a:gradFill>
                        <a:latin typeface="Segoe UI Semibold" panose="020B0702040204020203" pitchFamily="34" charset="0"/>
                        <a:cs typeface="Segoe UI Semibold" panose="020B0702040204020203" pitchFamily="34" charset="0"/>
                      </a:rPr>
                      <a:t>in the Banking Industry</a:t>
                    </a:r>
                  </a:p>
                </p:txBody>
              </p:sp>
              <p:sp>
                <p:nvSpPr>
                  <p:cNvPr id="133" name="Rectangle 132"/>
                  <p:cNvSpPr/>
                  <p:nvPr/>
                </p:nvSpPr>
                <p:spPr bwMode="auto">
                  <a:xfrm>
                    <a:off x="6575477" y="4591390"/>
                    <a:ext cx="285861" cy="5861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1243254">
                      <a:lnSpc>
                        <a:spcPct val="90000"/>
                      </a:lnSpc>
                      <a:spcAft>
                        <a:spcPts val="272"/>
                      </a:spcAft>
                      <a:defRPr/>
                    </a:pPr>
                    <a:r>
                      <a:rPr lang="en-US" sz="612">
                        <a:gradFill>
                          <a:gsLst>
                            <a:gs pos="4000">
                              <a:srgbClr val="0078D7"/>
                            </a:gs>
                            <a:gs pos="15000">
                              <a:srgbClr val="0078D7"/>
                            </a:gs>
                          </a:gsLst>
                          <a:lin ang="5400000" scaled="1"/>
                        </a:gradFill>
                        <a:latin typeface="Segoe UI Semibold" panose="020B0702040204020203" pitchFamily="34" charset="0"/>
                        <a:cs typeface="Segoe UI Semibold" panose="020B0702040204020203" pitchFamily="34" charset="0"/>
                      </a:rPr>
                      <a:t>View PDF</a:t>
                    </a:r>
                  </a:p>
                </p:txBody>
              </p:sp>
              <p:sp>
                <p:nvSpPr>
                  <p:cNvPr id="134" name="Rectangle 133"/>
                  <p:cNvSpPr/>
                  <p:nvPr/>
                </p:nvSpPr>
                <p:spPr bwMode="auto">
                  <a:xfrm>
                    <a:off x="5408489" y="3585262"/>
                    <a:ext cx="1522552" cy="43299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7299" tIns="24865" rIns="37299" bIns="24865" numCol="1" spcCol="0" rtlCol="0" fromWordArt="0" anchor="t" anchorCtr="0" forceAA="0" compatLnSpc="1">
                    <a:prstTxWarp prst="textNoShape">
                      <a:avLst/>
                    </a:prstTxWarp>
                    <a:noAutofit/>
                  </a:bodyPr>
                  <a:lstStyle/>
                  <a:p>
                    <a:pPr defTabSz="1243254">
                      <a:lnSpc>
                        <a:spcPct val="90000"/>
                      </a:lnSpc>
                      <a:spcAft>
                        <a:spcPts val="272"/>
                      </a:spcAft>
                      <a:defRPr/>
                    </a:pPr>
                    <a:r>
                      <a:rPr lang="en-US" sz="816">
                        <a:gradFill>
                          <a:gsLst>
                            <a:gs pos="4000">
                              <a:srgbClr val="0078D7"/>
                            </a:gs>
                            <a:gs pos="15000">
                              <a:srgbClr val="0078D7"/>
                            </a:gs>
                          </a:gsLst>
                          <a:lin ang="5400000" scaled="1"/>
                        </a:gradFill>
                        <a:latin typeface="Segoe UI Semibold" panose="020B0702040204020203" pitchFamily="34" charset="0"/>
                        <a:cs typeface="Segoe UI Semibold" panose="020B0702040204020203" pitchFamily="34" charset="0"/>
                      </a:rPr>
                      <a:t>Predictive Customer Lifecycle</a:t>
                    </a:r>
                    <a:br>
                      <a:rPr lang="en-US" sz="816">
                        <a:gradFill>
                          <a:gsLst>
                            <a:gs pos="4000">
                              <a:srgbClr val="0078D7"/>
                            </a:gs>
                            <a:gs pos="15000">
                              <a:srgbClr val="0078D7"/>
                            </a:gs>
                          </a:gsLst>
                          <a:lin ang="5400000" scaled="1"/>
                        </a:gradFill>
                        <a:latin typeface="Segoe UI Semibold" panose="020B0702040204020203" pitchFamily="34" charset="0"/>
                        <a:cs typeface="Segoe UI Semibold" panose="020B0702040204020203" pitchFamily="34" charset="0"/>
                      </a:rPr>
                    </a:br>
                    <a:r>
                      <a:rPr lang="en-US" sz="816">
                        <a:gradFill>
                          <a:gsLst>
                            <a:gs pos="4000">
                              <a:srgbClr val="0078D7"/>
                            </a:gs>
                            <a:gs pos="15000">
                              <a:srgbClr val="0078D7"/>
                            </a:gs>
                          </a:gsLst>
                          <a:lin ang="5400000" scaled="1"/>
                        </a:gradFill>
                        <a:latin typeface="Segoe UI Semibold" panose="020B0702040204020203" pitchFamily="34" charset="0"/>
                        <a:cs typeface="Segoe UI Semibold" panose="020B0702040204020203" pitchFamily="34" charset="0"/>
                      </a:rPr>
                      <a:t>Management (CLM)</a:t>
                    </a:r>
                  </a:p>
                  <a:p>
                    <a:pPr defTabSz="1243254">
                      <a:spcAft>
                        <a:spcPts val="272"/>
                      </a:spcAft>
                      <a:defRPr/>
                    </a:pPr>
                    <a:r>
                      <a:rPr lang="en-US" sz="612">
                        <a:solidFill>
                          <a:srgbClr val="505050"/>
                        </a:solidFill>
                        <a:latin typeface="Segoe UI"/>
                        <a:ea typeface="Segoe UI" pitchFamily="34" charset="0"/>
                        <a:cs typeface="Segoe UI Semibold" panose="020B0702040204020203" pitchFamily="34" charset="0"/>
                      </a:rPr>
                      <a:t>The purpose of </a:t>
                    </a:r>
                    <a:r>
                      <a:rPr lang="en-US" sz="612" b="1">
                        <a:solidFill>
                          <a:srgbClr val="505050"/>
                        </a:solidFill>
                        <a:latin typeface="Segoe UI"/>
                        <a:ea typeface="Segoe UI" pitchFamily="34" charset="0"/>
                        <a:cs typeface="Segoe UI Semibold" panose="020B0702040204020203" pitchFamily="34" charset="0"/>
                      </a:rPr>
                      <a:t>Customer Life-cycle </a:t>
                    </a:r>
                    <a:r>
                      <a:rPr lang="en-US" sz="612">
                        <a:solidFill>
                          <a:srgbClr val="505050"/>
                        </a:solidFill>
                        <a:latin typeface="Segoe UI"/>
                        <a:ea typeface="Segoe UI" pitchFamily="34" charset="0"/>
                        <a:cs typeface="Segoe UI Semibold" panose="020B0702040204020203" pitchFamily="34" charset="0"/>
                      </a:rPr>
                      <a:t>Management (CLM) is to maximize both customer retention and .... Predictive trend analysis provides business visibility.</a:t>
                    </a:r>
                    <a:endParaRPr lang="en-US" sz="612">
                      <a:solidFill>
                        <a:srgbClr val="505050"/>
                      </a:solidFill>
                      <a:latin typeface="Segoe UI"/>
                      <a:cs typeface="Segoe UI Semibold" panose="020B0702040204020203" pitchFamily="34" charset="0"/>
                    </a:endParaRPr>
                  </a:p>
                </p:txBody>
              </p:sp>
              <p:sp>
                <p:nvSpPr>
                  <p:cNvPr id="138" name="Rectangle 137"/>
                  <p:cNvSpPr/>
                  <p:nvPr/>
                </p:nvSpPr>
                <p:spPr bwMode="auto">
                  <a:xfrm>
                    <a:off x="5408489" y="3139639"/>
                    <a:ext cx="1522552" cy="417677"/>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7299" tIns="24865" rIns="37299" bIns="24865" numCol="1" spcCol="0" rtlCol="0" fromWordArt="0" anchor="t" anchorCtr="0" forceAA="0" compatLnSpc="1">
                    <a:prstTxWarp prst="textNoShape">
                      <a:avLst/>
                    </a:prstTxWarp>
                    <a:noAutofit/>
                  </a:bodyPr>
                  <a:lstStyle/>
                  <a:p>
                    <a:pPr defTabSz="1243254">
                      <a:lnSpc>
                        <a:spcPct val="90000"/>
                      </a:lnSpc>
                      <a:spcAft>
                        <a:spcPts val="272"/>
                      </a:spcAft>
                      <a:defRPr/>
                    </a:pPr>
                    <a:r>
                      <a:rPr lang="en-US" sz="816">
                        <a:gradFill>
                          <a:gsLst>
                            <a:gs pos="4000">
                              <a:srgbClr val="0078D7"/>
                            </a:gs>
                            <a:gs pos="15000">
                              <a:srgbClr val="0078D7"/>
                            </a:gs>
                          </a:gsLst>
                          <a:lin ang="5400000" scaled="1"/>
                        </a:gradFill>
                        <a:latin typeface="Segoe UI Semibold" panose="020B0702040204020203" pitchFamily="34" charset="0"/>
                        <a:cs typeface="Segoe UI Semibold" panose="020B0702040204020203" pitchFamily="34" charset="0"/>
                      </a:rPr>
                      <a:t>Customer Relationship Management – </a:t>
                    </a:r>
                    <a:br>
                      <a:rPr lang="en-US" sz="816">
                        <a:gradFill>
                          <a:gsLst>
                            <a:gs pos="4000">
                              <a:srgbClr val="0078D7"/>
                            </a:gs>
                            <a:gs pos="15000">
                              <a:srgbClr val="0078D7"/>
                            </a:gs>
                          </a:gsLst>
                          <a:lin ang="5400000" scaled="1"/>
                        </a:gradFill>
                        <a:latin typeface="Segoe UI Semibold" panose="020B0702040204020203" pitchFamily="34" charset="0"/>
                        <a:cs typeface="Segoe UI Semibold" panose="020B0702040204020203" pitchFamily="34" charset="0"/>
                      </a:rPr>
                    </a:br>
                    <a:r>
                      <a:rPr lang="en-US" sz="816">
                        <a:gradFill>
                          <a:gsLst>
                            <a:gs pos="4000">
                              <a:srgbClr val="0078D7"/>
                            </a:gs>
                            <a:gs pos="15000">
                              <a:srgbClr val="0078D7"/>
                            </a:gs>
                          </a:gsLst>
                          <a:lin ang="5400000" scaled="1"/>
                        </a:gradFill>
                        <a:latin typeface="Segoe UI Semibold" panose="020B0702040204020203" pitchFamily="34" charset="0"/>
                        <a:cs typeface="Segoe UI Semibold" panose="020B0702040204020203" pitchFamily="34" charset="0"/>
                      </a:rPr>
                      <a:t>5 Key Trends for 2014 CRM</a:t>
                    </a:r>
                  </a:p>
                  <a:p>
                    <a:pPr defTabSz="1243254">
                      <a:lnSpc>
                        <a:spcPct val="90000"/>
                      </a:lnSpc>
                      <a:spcAft>
                        <a:spcPts val="272"/>
                      </a:spcAft>
                      <a:defRPr/>
                    </a:pPr>
                    <a:r>
                      <a:rPr lang="en-US" sz="612" b="1">
                        <a:solidFill>
                          <a:srgbClr val="505050"/>
                        </a:solidFill>
                        <a:latin typeface="Segoe UI"/>
                        <a:ea typeface="Segoe UI" pitchFamily="34" charset="0"/>
                        <a:cs typeface="Segoe UI Semibold" panose="020B0702040204020203" pitchFamily="34" charset="0"/>
                      </a:rPr>
                      <a:t>Oct 28, 2015 – </a:t>
                    </a:r>
                    <a:r>
                      <a:rPr lang="en-US" sz="612">
                        <a:solidFill>
                          <a:srgbClr val="505050"/>
                        </a:solidFill>
                        <a:latin typeface="Segoe UI"/>
                        <a:ea typeface="Segoe UI" pitchFamily="34" charset="0"/>
                        <a:cs typeface="Segoe UI Semibold" panose="020B0702040204020203" pitchFamily="34" charset="0"/>
                      </a:rPr>
                      <a:t>Here are FIVE key </a:t>
                    </a:r>
                    <a:r>
                      <a:rPr lang="en-US" sz="612" b="1">
                        <a:solidFill>
                          <a:srgbClr val="505050"/>
                        </a:solidFill>
                        <a:latin typeface="Segoe UI"/>
                        <a:ea typeface="Segoe UI" pitchFamily="34" charset="0"/>
                        <a:cs typeface="Segoe UI Semibold" panose="020B0702040204020203" pitchFamily="34" charset="0"/>
                      </a:rPr>
                      <a:t>trends </a:t>
                    </a:r>
                    <a:r>
                      <a:rPr lang="en-US" sz="612">
                        <a:solidFill>
                          <a:srgbClr val="505050"/>
                        </a:solidFill>
                        <a:latin typeface="Segoe UI"/>
                        <a:ea typeface="Segoe UI" pitchFamily="34" charset="0"/>
                        <a:cs typeface="Segoe UI Semibold" panose="020B0702040204020203" pitchFamily="34" charset="0"/>
                      </a:rPr>
                      <a:t>in 2014 that would help marketers in rolling ... Of late, marketers are looking at </a:t>
                    </a:r>
                    <a:r>
                      <a:rPr lang="en-US" sz="612" b="1">
                        <a:solidFill>
                          <a:srgbClr val="505050"/>
                        </a:solidFill>
                        <a:latin typeface="Segoe UI"/>
                        <a:ea typeface="Segoe UI" pitchFamily="34" charset="0"/>
                        <a:cs typeface="Segoe UI Semibold" panose="020B0702040204020203" pitchFamily="34" charset="0"/>
                      </a:rPr>
                      <a:t>customer lifecycle </a:t>
                    </a:r>
                    <a:r>
                      <a:rPr lang="en-US" sz="612">
                        <a:solidFill>
                          <a:srgbClr val="505050"/>
                        </a:solidFill>
                        <a:latin typeface="Segoe UI"/>
                        <a:ea typeface="Segoe UI" pitchFamily="34" charset="0"/>
                        <a:cs typeface="Segoe UI Semibold" panose="020B0702040204020203" pitchFamily="34" charset="0"/>
                      </a:rPr>
                      <a:t>management (CLM)</a:t>
                    </a:r>
                    <a:endParaRPr lang="en-US" sz="612">
                      <a:solidFill>
                        <a:srgbClr val="505050"/>
                      </a:solidFill>
                      <a:latin typeface="Segoe UI"/>
                      <a:cs typeface="Segoe UI Semibold" panose="020B0702040204020203" pitchFamily="34" charset="0"/>
                    </a:endParaRPr>
                  </a:p>
                </p:txBody>
              </p:sp>
              <p:sp>
                <p:nvSpPr>
                  <p:cNvPr id="140" name="Rectangle 139"/>
                  <p:cNvSpPr/>
                  <p:nvPr/>
                </p:nvSpPr>
                <p:spPr bwMode="auto">
                  <a:xfrm>
                    <a:off x="5408489" y="4046203"/>
                    <a:ext cx="1522552" cy="34568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7299" tIns="24865" rIns="37299" bIns="24865" numCol="1" spcCol="0" rtlCol="0" fromWordArt="0" anchor="t" anchorCtr="0" forceAA="0" compatLnSpc="1">
                    <a:prstTxWarp prst="textNoShape">
                      <a:avLst/>
                    </a:prstTxWarp>
                    <a:noAutofit/>
                  </a:bodyPr>
                  <a:lstStyle/>
                  <a:p>
                    <a:pPr defTabSz="1243254">
                      <a:lnSpc>
                        <a:spcPct val="90000"/>
                      </a:lnSpc>
                      <a:spcAft>
                        <a:spcPts val="272"/>
                      </a:spcAft>
                      <a:defRPr/>
                    </a:pPr>
                    <a:r>
                      <a:rPr lang="en-US" sz="816">
                        <a:gradFill>
                          <a:gsLst>
                            <a:gs pos="4000">
                              <a:srgbClr val="0078D7"/>
                            </a:gs>
                            <a:gs pos="15000">
                              <a:srgbClr val="0078D7"/>
                            </a:gs>
                          </a:gsLst>
                          <a:lin ang="5400000" scaled="1"/>
                        </a:gradFill>
                        <a:latin typeface="Segoe UI Semibold" panose="020B0702040204020203" pitchFamily="34" charset="0"/>
                        <a:cs typeface="Segoe UI Semibold" panose="020B0702040204020203" pitchFamily="34" charset="0"/>
                      </a:rPr>
                      <a:t>Trends 2016: The Future of </a:t>
                    </a:r>
                    <a:br>
                      <a:rPr lang="en-US" sz="816">
                        <a:gradFill>
                          <a:gsLst>
                            <a:gs pos="4000">
                              <a:srgbClr val="0078D7"/>
                            </a:gs>
                            <a:gs pos="15000">
                              <a:srgbClr val="0078D7"/>
                            </a:gs>
                          </a:gsLst>
                          <a:lin ang="5400000" scaled="1"/>
                        </a:gradFill>
                        <a:latin typeface="Segoe UI Semibold" panose="020B0702040204020203" pitchFamily="34" charset="0"/>
                        <a:cs typeface="Segoe UI Semibold" panose="020B0702040204020203" pitchFamily="34" charset="0"/>
                      </a:rPr>
                    </a:br>
                    <a:r>
                      <a:rPr lang="en-US" sz="816">
                        <a:gradFill>
                          <a:gsLst>
                            <a:gs pos="4000">
                              <a:srgbClr val="0078D7"/>
                            </a:gs>
                            <a:gs pos="15000">
                              <a:srgbClr val="0078D7"/>
                            </a:gs>
                          </a:gsLst>
                          <a:lin ang="5400000" scaled="1"/>
                        </a:gradFill>
                        <a:latin typeface="Segoe UI Semibold" panose="020B0702040204020203" pitchFamily="34" charset="0"/>
                        <a:cs typeface="Segoe UI Semibold" panose="020B0702040204020203" pitchFamily="34" charset="0"/>
                      </a:rPr>
                      <a:t>Customer Service</a:t>
                    </a:r>
                  </a:p>
                  <a:p>
                    <a:pPr defTabSz="1243254">
                      <a:lnSpc>
                        <a:spcPct val="90000"/>
                      </a:lnSpc>
                      <a:spcAft>
                        <a:spcPts val="272"/>
                      </a:spcAft>
                      <a:defRPr/>
                    </a:pPr>
                    <a:r>
                      <a:rPr lang="en-US" sz="612" b="1">
                        <a:solidFill>
                          <a:srgbClr val="505050"/>
                        </a:solidFill>
                        <a:latin typeface="Segoe UI"/>
                        <a:ea typeface="Segoe UI" pitchFamily="34" charset="0"/>
                        <a:cs typeface="Segoe UI Semibold" panose="020B0702040204020203" pitchFamily="34" charset="0"/>
                      </a:rPr>
                      <a:t>Jan 5, 2016 </a:t>
                    </a:r>
                    <a:r>
                      <a:rPr lang="en-US" sz="612">
                        <a:solidFill>
                          <a:srgbClr val="505050"/>
                        </a:solidFill>
                        <a:latin typeface="Segoe UI"/>
                        <a:ea typeface="Segoe UI" pitchFamily="34" charset="0"/>
                        <a:cs typeface="Segoe UI Semibold" panose="020B0702040204020203" pitchFamily="34" charset="0"/>
                      </a:rPr>
                      <a:t>– The top 10 </a:t>
                    </a:r>
                    <a:r>
                      <a:rPr lang="en-US" sz="612" b="1">
                        <a:solidFill>
                          <a:srgbClr val="505050"/>
                        </a:solidFill>
                        <a:latin typeface="Segoe UI"/>
                        <a:ea typeface="Segoe UI" pitchFamily="34" charset="0"/>
                        <a:cs typeface="Segoe UI Semibold" panose="020B0702040204020203" pitchFamily="34" charset="0"/>
                      </a:rPr>
                      <a:t>customer </a:t>
                    </a:r>
                    <a:r>
                      <a:rPr lang="en-US" sz="612">
                        <a:solidFill>
                          <a:srgbClr val="505050"/>
                        </a:solidFill>
                        <a:latin typeface="Segoe UI"/>
                        <a:ea typeface="Segoe UI" pitchFamily="34" charset="0"/>
                        <a:cs typeface="Segoe UI Semibold" panose="020B0702040204020203" pitchFamily="34" charset="0"/>
                      </a:rPr>
                      <a:t>service </a:t>
                    </a:r>
                    <a:r>
                      <a:rPr lang="en-US" sz="612" b="1">
                        <a:solidFill>
                          <a:srgbClr val="505050"/>
                        </a:solidFill>
                        <a:latin typeface="Segoe UI"/>
                        <a:ea typeface="Segoe UI" pitchFamily="34" charset="0"/>
                        <a:cs typeface="Segoe UI Semibold" panose="020B0702040204020203" pitchFamily="34" charset="0"/>
                      </a:rPr>
                      <a:t>trends</a:t>
                    </a:r>
                    <a:r>
                      <a:rPr lang="en-US" sz="612">
                        <a:solidFill>
                          <a:srgbClr val="505050"/>
                        </a:solidFill>
                        <a:latin typeface="Segoe UI"/>
                        <a:ea typeface="Segoe UI" pitchFamily="34" charset="0"/>
                        <a:cs typeface="Segoe UI Semibold" panose="020B0702040204020203" pitchFamily="34" charset="0"/>
                      </a:rPr>
                      <a:t> for 2016 that .... North American Consumer</a:t>
                    </a:r>
                    <a:endParaRPr lang="en-US" sz="612">
                      <a:solidFill>
                        <a:srgbClr val="505050"/>
                      </a:solidFill>
                      <a:latin typeface="Segoe UI"/>
                      <a:cs typeface="Segoe UI Semibold" panose="020B0702040204020203" pitchFamily="34" charset="0"/>
                    </a:endParaRPr>
                  </a:p>
                </p:txBody>
              </p:sp>
            </p:grpSp>
          </p:grpSp>
          <p:grpSp>
            <p:nvGrpSpPr>
              <p:cNvPr id="127" name="Group 126">
                <a:extLst>
                  <a:ext uri="{FF2B5EF4-FFF2-40B4-BE49-F238E27FC236}">
                    <a16:creationId xmlns:a16="http://schemas.microsoft.com/office/drawing/2014/main" id="{31700B75-9955-44E0-B5E0-1910C9AA0D97}"/>
                  </a:ext>
                </a:extLst>
              </p:cNvPr>
              <p:cNvGrpSpPr/>
              <p:nvPr/>
            </p:nvGrpSpPr>
            <p:grpSpPr>
              <a:xfrm>
                <a:off x="7427291" y="2111940"/>
                <a:ext cx="348356" cy="973067"/>
                <a:chOff x="8754592" y="700282"/>
                <a:chExt cx="151053" cy="421938"/>
              </a:xfrm>
              <a:solidFill>
                <a:schemeClr val="accent3"/>
              </a:solidFill>
            </p:grpSpPr>
            <p:sp>
              <p:nvSpPr>
                <p:cNvPr id="128" name="Freeform 745">
                  <a:extLst>
                    <a:ext uri="{FF2B5EF4-FFF2-40B4-BE49-F238E27FC236}">
                      <a16:creationId xmlns:a16="http://schemas.microsoft.com/office/drawing/2014/main" id="{A6D758E7-2B1E-431A-9A78-80C89CE3974F}"/>
                    </a:ext>
                  </a:extLst>
                </p:cNvPr>
                <p:cNvSpPr>
                  <a:spLocks/>
                </p:cNvSpPr>
                <p:nvPr/>
              </p:nvSpPr>
              <p:spPr bwMode="auto">
                <a:xfrm>
                  <a:off x="8754592" y="815049"/>
                  <a:ext cx="151053" cy="307171"/>
                </a:xfrm>
                <a:custGeom>
                  <a:avLst/>
                  <a:gdLst>
                    <a:gd name="T0" fmla="*/ 62 w 76"/>
                    <a:gd name="T1" fmla="*/ 0 h 154"/>
                    <a:gd name="T2" fmla="*/ 14 w 76"/>
                    <a:gd name="T3" fmla="*/ 0 h 154"/>
                    <a:gd name="T4" fmla="*/ 0 w 76"/>
                    <a:gd name="T5" fmla="*/ 14 h 154"/>
                    <a:gd name="T6" fmla="*/ 0 w 76"/>
                    <a:gd name="T7" fmla="*/ 79 h 154"/>
                    <a:gd name="T8" fmla="*/ 14 w 76"/>
                    <a:gd name="T9" fmla="*/ 93 h 154"/>
                    <a:gd name="T10" fmla="*/ 14 w 76"/>
                    <a:gd name="T11" fmla="*/ 93 h 154"/>
                    <a:gd name="T12" fmla="*/ 14 w 76"/>
                    <a:gd name="T13" fmla="*/ 140 h 154"/>
                    <a:gd name="T14" fmla="*/ 28 w 76"/>
                    <a:gd name="T15" fmla="*/ 154 h 154"/>
                    <a:gd name="T16" fmla="*/ 49 w 76"/>
                    <a:gd name="T17" fmla="*/ 154 h 154"/>
                    <a:gd name="T18" fmla="*/ 62 w 76"/>
                    <a:gd name="T19" fmla="*/ 140 h 154"/>
                    <a:gd name="T20" fmla="*/ 62 w 76"/>
                    <a:gd name="T21" fmla="*/ 93 h 154"/>
                    <a:gd name="T22" fmla="*/ 62 w 76"/>
                    <a:gd name="T23" fmla="*/ 93 h 154"/>
                    <a:gd name="T24" fmla="*/ 76 w 76"/>
                    <a:gd name="T25" fmla="*/ 79 h 154"/>
                    <a:gd name="T26" fmla="*/ 76 w 76"/>
                    <a:gd name="T27" fmla="*/ 14 h 154"/>
                    <a:gd name="T28" fmla="*/ 62 w 76"/>
                    <a:gd name="T29"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154">
                      <a:moveTo>
                        <a:pt x="62" y="0"/>
                      </a:moveTo>
                      <a:cubicBezTo>
                        <a:pt x="14" y="0"/>
                        <a:pt x="14" y="0"/>
                        <a:pt x="14" y="0"/>
                      </a:cubicBezTo>
                      <a:cubicBezTo>
                        <a:pt x="6" y="0"/>
                        <a:pt x="0" y="6"/>
                        <a:pt x="0" y="14"/>
                      </a:cubicBezTo>
                      <a:cubicBezTo>
                        <a:pt x="0" y="79"/>
                        <a:pt x="0" y="79"/>
                        <a:pt x="0" y="79"/>
                      </a:cubicBezTo>
                      <a:cubicBezTo>
                        <a:pt x="0" y="87"/>
                        <a:pt x="6" y="93"/>
                        <a:pt x="14" y="93"/>
                      </a:cubicBezTo>
                      <a:cubicBezTo>
                        <a:pt x="14" y="93"/>
                        <a:pt x="14" y="93"/>
                        <a:pt x="14" y="93"/>
                      </a:cubicBezTo>
                      <a:cubicBezTo>
                        <a:pt x="14" y="140"/>
                        <a:pt x="14" y="140"/>
                        <a:pt x="14" y="140"/>
                      </a:cubicBezTo>
                      <a:cubicBezTo>
                        <a:pt x="14" y="148"/>
                        <a:pt x="20" y="154"/>
                        <a:pt x="28" y="154"/>
                      </a:cubicBezTo>
                      <a:cubicBezTo>
                        <a:pt x="49" y="154"/>
                        <a:pt x="49" y="154"/>
                        <a:pt x="49" y="154"/>
                      </a:cubicBezTo>
                      <a:cubicBezTo>
                        <a:pt x="56" y="154"/>
                        <a:pt x="62" y="148"/>
                        <a:pt x="62" y="140"/>
                      </a:cubicBezTo>
                      <a:cubicBezTo>
                        <a:pt x="62" y="93"/>
                        <a:pt x="62" y="93"/>
                        <a:pt x="62" y="93"/>
                      </a:cubicBezTo>
                      <a:cubicBezTo>
                        <a:pt x="62" y="93"/>
                        <a:pt x="62" y="93"/>
                        <a:pt x="62" y="93"/>
                      </a:cubicBezTo>
                      <a:cubicBezTo>
                        <a:pt x="70" y="93"/>
                        <a:pt x="76" y="87"/>
                        <a:pt x="76" y="79"/>
                      </a:cubicBezTo>
                      <a:cubicBezTo>
                        <a:pt x="76" y="14"/>
                        <a:pt x="76" y="14"/>
                        <a:pt x="76" y="14"/>
                      </a:cubicBezTo>
                      <a:cubicBezTo>
                        <a:pt x="76" y="6"/>
                        <a:pt x="70" y="0"/>
                        <a:pt x="6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3F3F3F"/>
                    </a:solidFill>
                    <a:latin typeface="Segoe UI"/>
                  </a:endParaRPr>
                </a:p>
              </p:txBody>
            </p:sp>
            <p:sp>
              <p:nvSpPr>
                <p:cNvPr id="129" name="Oval 746">
                  <a:extLst>
                    <a:ext uri="{FF2B5EF4-FFF2-40B4-BE49-F238E27FC236}">
                      <a16:creationId xmlns:a16="http://schemas.microsoft.com/office/drawing/2014/main" id="{7B8DE745-4694-4D56-971C-609BBF6B14F6}"/>
                    </a:ext>
                  </a:extLst>
                </p:cNvPr>
                <p:cNvSpPr>
                  <a:spLocks noChangeArrowheads="1"/>
                </p:cNvSpPr>
                <p:nvPr/>
              </p:nvSpPr>
              <p:spPr bwMode="auto">
                <a:xfrm>
                  <a:off x="8784128" y="700282"/>
                  <a:ext cx="91982" cy="911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3F3F3F"/>
                    </a:solidFill>
                    <a:latin typeface="Segoe UI"/>
                  </a:endParaRPr>
                </a:p>
              </p:txBody>
            </p:sp>
          </p:grpSp>
        </p:grpSp>
        <p:pic>
          <p:nvPicPr>
            <p:cNvPr id="141" name="Picture 140">
              <a:extLst>
                <a:ext uri="{FF2B5EF4-FFF2-40B4-BE49-F238E27FC236}">
                  <a16:creationId xmlns:a16="http://schemas.microsoft.com/office/drawing/2014/main" id="{22E2DE7C-C155-4B91-B98D-0B1DC52E6DAA}"/>
                </a:ext>
              </a:extLst>
            </p:cNvPr>
            <p:cNvPicPr>
              <a:picLocks noChangeAspect="1"/>
            </p:cNvPicPr>
            <p:nvPr/>
          </p:nvPicPr>
          <p:blipFill>
            <a:blip r:embed="rId11">
              <a:biLevel thresh="25000"/>
              <a:extLst>
                <a:ext uri="{28A0092B-C50C-407E-A947-70E740481C1C}">
                  <a14:useLocalDpi xmlns:a14="http://schemas.microsoft.com/office/drawing/2010/main" val="0"/>
                </a:ext>
              </a:extLst>
            </a:blip>
            <a:stretch>
              <a:fillRect/>
            </a:stretch>
          </p:blipFill>
          <p:spPr>
            <a:xfrm>
              <a:off x="8966730" y="1273050"/>
              <a:ext cx="520945" cy="518052"/>
            </a:xfrm>
            <a:prstGeom prst="rect">
              <a:avLst/>
            </a:prstGeom>
          </p:spPr>
        </p:pic>
      </p:grpSp>
      <p:grpSp>
        <p:nvGrpSpPr>
          <p:cNvPr id="34" name="Group 33">
            <a:extLst>
              <a:ext uri="{FF2B5EF4-FFF2-40B4-BE49-F238E27FC236}">
                <a16:creationId xmlns:a16="http://schemas.microsoft.com/office/drawing/2014/main" id="{015611C8-1869-4BBC-8A09-E965065EC8F3}"/>
              </a:ext>
            </a:extLst>
          </p:cNvPr>
          <p:cNvGrpSpPr/>
          <p:nvPr/>
        </p:nvGrpSpPr>
        <p:grpSpPr>
          <a:xfrm>
            <a:off x="9720107" y="1211264"/>
            <a:ext cx="2345884" cy="5216245"/>
            <a:chOff x="9529517" y="1187622"/>
            <a:chExt cx="2300095" cy="5114430"/>
          </a:xfrm>
        </p:grpSpPr>
        <p:grpSp>
          <p:nvGrpSpPr>
            <p:cNvPr id="26" name="Group 25">
              <a:extLst>
                <a:ext uri="{FF2B5EF4-FFF2-40B4-BE49-F238E27FC236}">
                  <a16:creationId xmlns:a16="http://schemas.microsoft.com/office/drawing/2014/main" id="{A0A11364-6BD8-4089-A618-10D16930777D}"/>
                </a:ext>
              </a:extLst>
            </p:cNvPr>
            <p:cNvGrpSpPr/>
            <p:nvPr/>
          </p:nvGrpSpPr>
          <p:grpSpPr>
            <a:xfrm>
              <a:off x="9529517" y="1295761"/>
              <a:ext cx="2218629" cy="5006291"/>
              <a:chOff x="9529517" y="1295761"/>
              <a:chExt cx="2218629" cy="5006291"/>
            </a:xfrm>
          </p:grpSpPr>
          <p:grpSp>
            <p:nvGrpSpPr>
              <p:cNvPr id="30" name="Group 29"/>
              <p:cNvGrpSpPr/>
              <p:nvPr/>
            </p:nvGrpSpPr>
            <p:grpSpPr>
              <a:xfrm>
                <a:off x="9529517" y="1295761"/>
                <a:ext cx="2218629" cy="5006291"/>
                <a:chOff x="7134477" y="971593"/>
                <a:chExt cx="1664208" cy="3755251"/>
              </a:xfrm>
            </p:grpSpPr>
            <p:sp>
              <p:nvSpPr>
                <p:cNvPr id="60" name="Rectangle 59"/>
                <p:cNvSpPr/>
                <p:nvPr/>
              </p:nvSpPr>
              <p:spPr bwMode="auto">
                <a:xfrm>
                  <a:off x="7134477" y="971593"/>
                  <a:ext cx="1664208" cy="3755251"/>
                </a:xfrm>
                <a:prstGeom prst="rect">
                  <a:avLst/>
                </a:prstGeom>
                <a:solidFill>
                  <a:schemeClr val="tx1">
                    <a:lumMod val="20000"/>
                    <a:lumOff val="80000"/>
                    <a:alpha val="17000"/>
                  </a:schemeClr>
                </a:solidFill>
                <a:ln w="9525" cap="flat" cmpd="sng" algn="ctr">
                  <a:no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37"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sp>
              <p:nvSpPr>
                <p:cNvPr id="83" name="Freeform 97"/>
                <p:cNvSpPr/>
                <p:nvPr/>
              </p:nvSpPr>
              <p:spPr bwMode="auto">
                <a:xfrm>
                  <a:off x="7134477" y="971594"/>
                  <a:ext cx="1664208" cy="32456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49196" tIns="93247" rIns="149196" bIns="93247" numCol="1" spcCol="0" rtlCol="0" fromWordArt="0" anchor="ctr" anchorCtr="0" forceAA="0" compatLnSpc="1">
                  <a:prstTxWarp prst="textNoShape">
                    <a:avLst/>
                  </a:prstTxWarp>
                  <a:noAutofit/>
                </a:bodyPr>
                <a:lstStyle/>
                <a:p>
                  <a:pPr defTabSz="969790" fontAlgn="base">
                    <a:spcBef>
                      <a:spcPct val="0"/>
                    </a:spcBef>
                    <a:spcAft>
                      <a:spcPct val="0"/>
                    </a:spcAft>
                    <a:defRPr/>
                  </a:pPr>
                  <a:r>
                    <a:rPr lang="en-US" sz="1903" kern="0">
                      <a:solidFill>
                        <a:srgbClr val="FFFFFF"/>
                      </a:solidFill>
                      <a:latin typeface="Segoe UI Semibold" panose="020B0702040204020203" pitchFamily="34" charset="0"/>
                      <a:cs typeface="Segoe UI Semibold" panose="020B0702040204020203" pitchFamily="34" charset="0"/>
                    </a:rPr>
                    <a:t>Search</a:t>
                  </a:r>
                </a:p>
              </p:txBody>
            </p:sp>
          </p:grpSp>
          <p:sp>
            <p:nvSpPr>
              <p:cNvPr id="64" name="Oval Callout 6"/>
              <p:cNvSpPr/>
              <p:nvPr/>
            </p:nvSpPr>
            <p:spPr bwMode="auto">
              <a:xfrm>
                <a:off x="10335285" y="1915078"/>
                <a:ext cx="1159718" cy="761180"/>
              </a:xfrm>
              <a:prstGeom prst="wedgeRectCallout">
                <a:avLst>
                  <a:gd name="adj1" fmla="val -61078"/>
                  <a:gd name="adj2" fmla="val -8827"/>
                </a:avLst>
              </a:prstGeom>
              <a:solidFill>
                <a:srgbClr val="FFFFFF"/>
              </a:solidFill>
              <a:ln w="9525" cap="flat" cmpd="sng" algn="ctr">
                <a:solidFill>
                  <a:schemeClr val="bg1">
                    <a:lumMod val="75000"/>
                  </a:schemeClr>
                </a:solidFill>
                <a:prstDash val="solid"/>
                <a:headEnd type="none" w="med" len="med"/>
                <a:tailEnd type="none" w="med" len="med"/>
              </a:ln>
              <a:effectLst/>
            </p:spPr>
            <p:txBody>
              <a:bodyPr lIns="93260" tIns="93260" rIns="93260" bIns="93260" rtlCol="0" anchor="t" anchorCtr="0"/>
              <a:lstStyle/>
              <a:p>
                <a:pPr defTabSz="913534">
                  <a:lnSpc>
                    <a:spcPct val="90000"/>
                  </a:lnSpc>
                  <a:defRPr/>
                </a:pPr>
                <a:r>
                  <a:rPr lang="en-US" sz="1122" kern="0">
                    <a:gradFill>
                      <a:gsLst>
                        <a:gs pos="84000">
                          <a:srgbClr val="3F3F3F"/>
                        </a:gs>
                        <a:gs pos="43000">
                          <a:srgbClr val="3F3F3F"/>
                        </a:gs>
                      </a:gsLst>
                      <a:lin ang="10800000" scaled="0"/>
                    </a:gradFill>
                    <a:latin typeface="Segoe UI"/>
                    <a:ea typeface="Segoe UI" pitchFamily="34" charset="0"/>
                    <a:cs typeface="Segoe UI" pitchFamily="34" charset="0"/>
                  </a:rPr>
                  <a:t>Search for ‘fraud prevention’ </a:t>
                </a:r>
              </a:p>
            </p:txBody>
          </p:sp>
          <p:grpSp>
            <p:nvGrpSpPr>
              <p:cNvPr id="10" name="Group 9">
                <a:extLst>
                  <a:ext uri="{FF2B5EF4-FFF2-40B4-BE49-F238E27FC236}">
                    <a16:creationId xmlns:a16="http://schemas.microsoft.com/office/drawing/2014/main" id="{353FB77B-24EB-4166-8242-1FB48779FE39}"/>
                  </a:ext>
                </a:extLst>
              </p:cNvPr>
              <p:cNvGrpSpPr/>
              <p:nvPr/>
            </p:nvGrpSpPr>
            <p:grpSpPr>
              <a:xfrm>
                <a:off x="9529517" y="3250824"/>
                <a:ext cx="2218629" cy="2800226"/>
                <a:chOff x="9529517" y="3250824"/>
                <a:chExt cx="2218629" cy="2800226"/>
              </a:xfrm>
            </p:grpSpPr>
            <p:sp>
              <p:nvSpPr>
                <p:cNvPr id="65" name="Pentagon 64"/>
                <p:cNvSpPr/>
                <p:nvPr/>
              </p:nvSpPr>
              <p:spPr bwMode="auto">
                <a:xfrm rot="5400000">
                  <a:off x="10362705" y="2417636"/>
                  <a:ext cx="552253" cy="2218629"/>
                </a:xfrm>
                <a:prstGeom prst="rect">
                  <a:avLst/>
                </a:prstGeom>
                <a:solidFill>
                  <a:schemeClr val="tx1"/>
                </a:solidFill>
                <a:ln w="9525" cap="flat" cmpd="sng" algn="ctr">
                  <a:noFill/>
                  <a:prstDash val="solid"/>
                  <a:headEnd type="none" w="med" len="med"/>
                  <a:tailEnd type="none" w="med" len="med"/>
                </a:ln>
                <a:effectLst/>
              </p:spPr>
              <p:txBody>
                <a:bodyPr rot="0" spcFirstLastPara="0" vertOverflow="overflow" horzOverflow="overflow" vert="vert270" wrap="square" lIns="179234" tIns="143389" rIns="179234" bIns="143389" numCol="1" spcCol="0" rtlCol="0" fromWordArt="0" anchor="ctr" anchorCtr="0" forceAA="0" compatLnSpc="1">
                  <a:prstTxWarp prst="textNoShape">
                    <a:avLst/>
                  </a:prstTxWarp>
                  <a:noAutofit/>
                </a:bodyPr>
                <a:lstStyle/>
                <a:p>
                  <a:pPr defTabSz="913773" fontAlgn="base">
                    <a:spcBef>
                      <a:spcPct val="0"/>
                    </a:spcBef>
                    <a:spcAft>
                      <a:spcPct val="0"/>
                    </a:spcAft>
                    <a:defRPr/>
                  </a:pPr>
                  <a:r>
                    <a:rPr lang="en-US" sz="1428" kern="0">
                      <a:gradFill>
                        <a:gsLst>
                          <a:gs pos="1333">
                            <a:prstClr val="white"/>
                          </a:gs>
                          <a:gs pos="13000">
                            <a:prstClr val="white"/>
                          </a:gs>
                        </a:gsLst>
                        <a:lin ang="10800000" scaled="0"/>
                      </a:gradFill>
                      <a:latin typeface="Segoe UI"/>
                      <a:ea typeface="Segoe UI" pitchFamily="34" charset="0"/>
                      <a:cs typeface="Segoe UI" pitchFamily="34" charset="0"/>
                    </a:rPr>
                    <a:t>Bing News Search</a:t>
                  </a:r>
                </a:p>
              </p:txBody>
            </p:sp>
            <p:sp>
              <p:nvSpPr>
                <p:cNvPr id="107" name="TextBox 7"/>
                <p:cNvSpPr txBox="1"/>
                <p:nvPr/>
              </p:nvSpPr>
              <p:spPr>
                <a:xfrm>
                  <a:off x="9663679" y="3961241"/>
                  <a:ext cx="1308050" cy="167418"/>
                </a:xfrm>
                <a:prstGeom prst="rect">
                  <a:avLst/>
                </a:prstGeom>
                <a:noFill/>
                <a:ln>
                  <a:noFill/>
                </a:ln>
              </p:spPr>
              <p:txBody>
                <a:bodyPr wrap="none" lIns="0" tIns="0" rIns="0" bIns="0" rtlCol="0">
                  <a:spAutoFit/>
                </a:bodyPr>
                <a:lstStyle/>
                <a:p>
                  <a:pPr marL="0" lvl="1" defTabSz="913985">
                    <a:defRPr/>
                  </a:pPr>
                  <a:r>
                    <a:rPr lang="en-US" sz="1088" kern="0">
                      <a:solidFill>
                        <a:srgbClr val="505050"/>
                      </a:solidFill>
                      <a:latin typeface="Segoe UI"/>
                      <a:cs typeface="Consolas" panose="020B0609020204030204" pitchFamily="49" charset="0"/>
                    </a:rPr>
                    <a:t>Here is what I found: </a:t>
                  </a:r>
                </a:p>
              </p:txBody>
            </p:sp>
            <p:sp>
              <p:nvSpPr>
                <p:cNvPr id="117" name="Rectangle 116"/>
                <p:cNvSpPr/>
                <p:nvPr/>
              </p:nvSpPr>
              <p:spPr bwMode="auto">
                <a:xfrm>
                  <a:off x="9999370" y="4185020"/>
                  <a:ext cx="1697727" cy="556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7299" tIns="24865" rIns="37299" bIns="24865" numCol="1" spcCol="0" rtlCol="0" fromWordArt="0" anchor="t" anchorCtr="0" forceAA="0" compatLnSpc="1">
                  <a:prstTxWarp prst="textNoShape">
                    <a:avLst/>
                  </a:prstTxWarp>
                  <a:noAutofit/>
                </a:bodyPr>
                <a:lstStyle/>
                <a:p>
                  <a:pPr defTabSz="1243254">
                    <a:lnSpc>
                      <a:spcPct val="90000"/>
                    </a:lnSpc>
                    <a:spcAft>
                      <a:spcPts val="272"/>
                    </a:spcAft>
                    <a:defRPr/>
                  </a:pPr>
                  <a:r>
                    <a:rPr lang="en-US" sz="816">
                      <a:gradFill>
                        <a:gsLst>
                          <a:gs pos="4000">
                            <a:srgbClr val="0078D7"/>
                          </a:gs>
                          <a:gs pos="15000">
                            <a:srgbClr val="0078D7"/>
                          </a:gs>
                        </a:gsLst>
                        <a:lin ang="5400000" scaled="1"/>
                      </a:gradFill>
                      <a:latin typeface="Segoe UI Semibold" panose="020B0702040204020203" pitchFamily="34" charset="0"/>
                      <a:cs typeface="Segoe UI Semibold" panose="020B0702040204020203" pitchFamily="34" charset="0"/>
                    </a:rPr>
                    <a:t>Information Communications  Media Market News</a:t>
                  </a:r>
                </a:p>
                <a:p>
                  <a:pPr defTabSz="1243254">
                    <a:lnSpc>
                      <a:spcPct val="90000"/>
                    </a:lnSpc>
                    <a:spcAft>
                      <a:spcPts val="272"/>
                    </a:spcAft>
                    <a:defRPr/>
                  </a:pPr>
                  <a:r>
                    <a:rPr lang="en-US" sz="612">
                      <a:solidFill>
                        <a:srgbClr val="505050"/>
                      </a:solidFill>
                      <a:latin typeface="Segoe UI"/>
                      <a:cs typeface="Segoe UI Semibold" panose="020B0702040204020203" pitchFamily="34" charset="0"/>
                    </a:rPr>
                    <a:t>It also investigates the top three expected </a:t>
                  </a:r>
                  <a:r>
                    <a:rPr lang="en-US" sz="612" b="1">
                      <a:solidFill>
                        <a:srgbClr val="505050"/>
                      </a:solidFill>
                      <a:latin typeface="Segoe UI"/>
                      <a:cs typeface="Segoe UI Semibold" panose="020B0702040204020203" pitchFamily="34" charset="0"/>
                    </a:rPr>
                    <a:t>Fraud</a:t>
                  </a:r>
                  <a:r>
                    <a:rPr lang="en-US" sz="612">
                      <a:solidFill>
                        <a:srgbClr val="505050"/>
                      </a:solidFill>
                      <a:latin typeface="Segoe UI"/>
                      <a:cs typeface="Segoe UI Semibold" panose="020B0702040204020203" pitchFamily="34" charset="0"/>
                    </a:rPr>
                    <a:t> Detection and </a:t>
                  </a:r>
                  <a:r>
                    <a:rPr lang="en-US" sz="612" b="1">
                      <a:solidFill>
                        <a:srgbClr val="505050"/>
                      </a:solidFill>
                      <a:latin typeface="Segoe UI"/>
                      <a:cs typeface="Segoe UI Semibold" panose="020B0702040204020203" pitchFamily="34" charset="0"/>
                    </a:rPr>
                    <a:t>Prevention</a:t>
                  </a:r>
                  <a:r>
                    <a:rPr lang="en-US" sz="612">
                      <a:solidFill>
                        <a:srgbClr val="505050"/>
                      </a:solidFill>
                      <a:latin typeface="Segoe UI"/>
                      <a:cs typeface="Segoe UI Semibold" panose="020B0702040204020203" pitchFamily="34" charset="0"/>
                    </a:rPr>
                    <a:t> programs, in terms of demand in key markets…</a:t>
                  </a:r>
                </a:p>
              </p:txBody>
            </p:sp>
            <p:pic>
              <p:nvPicPr>
                <p:cNvPr id="119" name="Picture 118"/>
                <p:cNvPicPr>
                  <a:picLocks noChangeAspect="1"/>
                </p:cNvPicPr>
                <p:nvPr/>
              </p:nvPicPr>
              <p:blipFill rotWithShape="1">
                <a:blip r:embed="rId12"/>
                <a:srcRect l="845" t="1241" r="88392" b="81775"/>
                <a:stretch/>
              </p:blipFill>
              <p:spPr>
                <a:xfrm>
                  <a:off x="9580984" y="4185020"/>
                  <a:ext cx="422013" cy="557882"/>
                </a:xfrm>
                <a:prstGeom prst="rect">
                  <a:avLst/>
                </a:prstGeom>
              </p:spPr>
            </p:pic>
            <p:sp>
              <p:nvSpPr>
                <p:cNvPr id="120" name="Rectangle 119"/>
                <p:cNvSpPr/>
                <p:nvPr/>
              </p:nvSpPr>
              <p:spPr bwMode="auto">
                <a:xfrm>
                  <a:off x="9999370" y="4780158"/>
                  <a:ext cx="1697727" cy="556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7299" tIns="24865" rIns="37299" bIns="24865" numCol="1" spcCol="0" rtlCol="0" fromWordArt="0" anchor="t" anchorCtr="0" forceAA="0" compatLnSpc="1">
                  <a:prstTxWarp prst="textNoShape">
                    <a:avLst/>
                  </a:prstTxWarp>
                  <a:noAutofit/>
                </a:bodyPr>
                <a:lstStyle/>
                <a:p>
                  <a:pPr defTabSz="1243254">
                    <a:lnSpc>
                      <a:spcPct val="90000"/>
                    </a:lnSpc>
                    <a:spcAft>
                      <a:spcPts val="272"/>
                    </a:spcAft>
                    <a:defRPr/>
                  </a:pPr>
                  <a:r>
                    <a:rPr lang="en-US" sz="816">
                      <a:gradFill>
                        <a:gsLst>
                          <a:gs pos="4000">
                            <a:srgbClr val="0078D7"/>
                          </a:gs>
                          <a:gs pos="15000">
                            <a:srgbClr val="0078D7"/>
                          </a:gs>
                        </a:gsLst>
                        <a:lin ang="5400000" scaled="1"/>
                      </a:gradFill>
                      <a:latin typeface="Segoe UI Semibold" panose="020B0702040204020203" pitchFamily="34" charset="0"/>
                      <a:cs typeface="Segoe UI Semibold" panose="020B0702040204020203" pitchFamily="34" charset="0"/>
                    </a:rPr>
                    <a:t>The Big Question: In-House or Outsourced Fraud Protection?</a:t>
                  </a:r>
                </a:p>
                <a:p>
                  <a:pPr defTabSz="1243254">
                    <a:lnSpc>
                      <a:spcPct val="90000"/>
                    </a:lnSpc>
                    <a:spcAft>
                      <a:spcPts val="272"/>
                    </a:spcAft>
                    <a:defRPr/>
                  </a:pPr>
                  <a:r>
                    <a:rPr lang="en-US" sz="612">
                      <a:solidFill>
                        <a:srgbClr val="505050"/>
                      </a:solidFill>
                      <a:latin typeface="Segoe UI"/>
                      <a:cs typeface="Segoe UI Semibold" panose="020B0702040204020203" pitchFamily="34" charset="0"/>
                    </a:rPr>
                    <a:t>First, let’s point out that there is not one absolute answer—there are “pros” and “cons” to each. Those who favor in-house…</a:t>
                  </a:r>
                </a:p>
              </p:txBody>
            </p:sp>
            <p:pic>
              <p:nvPicPr>
                <p:cNvPr id="121" name="Picture 120"/>
                <p:cNvPicPr>
                  <a:picLocks noChangeAspect="1"/>
                </p:cNvPicPr>
                <p:nvPr/>
              </p:nvPicPr>
              <p:blipFill rotWithShape="1">
                <a:blip r:embed="rId12"/>
                <a:srcRect l="844" t="22054" r="89166" b="61662"/>
                <a:stretch/>
              </p:blipFill>
              <p:spPr>
                <a:xfrm>
                  <a:off x="9580984" y="4780158"/>
                  <a:ext cx="417433" cy="569960"/>
                </a:xfrm>
                <a:prstGeom prst="rect">
                  <a:avLst/>
                </a:prstGeom>
              </p:spPr>
            </p:pic>
            <p:sp>
              <p:nvSpPr>
                <p:cNvPr id="122" name="Rectangle 121"/>
                <p:cNvSpPr/>
                <p:nvPr/>
              </p:nvSpPr>
              <p:spPr bwMode="auto">
                <a:xfrm>
                  <a:off x="9998417" y="5390881"/>
                  <a:ext cx="1698680" cy="660169"/>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7299" tIns="24865" rIns="37299" bIns="24865" numCol="1" spcCol="0" rtlCol="0" fromWordArt="0" anchor="t" anchorCtr="0" forceAA="0" compatLnSpc="1">
                  <a:prstTxWarp prst="textNoShape">
                    <a:avLst/>
                  </a:prstTxWarp>
                  <a:noAutofit/>
                </a:bodyPr>
                <a:lstStyle/>
                <a:p>
                  <a:pPr defTabSz="1243254">
                    <a:lnSpc>
                      <a:spcPct val="90000"/>
                    </a:lnSpc>
                    <a:spcAft>
                      <a:spcPts val="272"/>
                    </a:spcAft>
                    <a:defRPr/>
                  </a:pPr>
                  <a:r>
                    <a:rPr lang="en-US" sz="816">
                      <a:gradFill>
                        <a:gsLst>
                          <a:gs pos="4000">
                            <a:srgbClr val="0078D7"/>
                          </a:gs>
                          <a:gs pos="15000">
                            <a:srgbClr val="0078D7"/>
                          </a:gs>
                        </a:gsLst>
                        <a:lin ang="5400000" scaled="1"/>
                      </a:gradFill>
                      <a:latin typeface="Segoe UI Semibold" panose="020B0702040204020203" pitchFamily="34" charset="0"/>
                      <a:ea typeface="Segoe UI" pitchFamily="34" charset="0"/>
                      <a:cs typeface="Segoe UI Semibold" panose="020B0702040204020203" pitchFamily="34" charset="0"/>
                    </a:rPr>
                    <a:t>How to Protect Your Business from Online Fraud this Holiday Season</a:t>
                  </a:r>
                </a:p>
                <a:p>
                  <a:pPr defTabSz="1243254">
                    <a:lnSpc>
                      <a:spcPct val="90000"/>
                    </a:lnSpc>
                    <a:spcAft>
                      <a:spcPts val="272"/>
                    </a:spcAft>
                    <a:defRPr/>
                  </a:pPr>
                  <a:r>
                    <a:rPr lang="en-US" sz="612">
                      <a:solidFill>
                        <a:srgbClr val="505050"/>
                      </a:solidFill>
                      <a:latin typeface="Segoe UI"/>
                      <a:cs typeface="Segoe UI Semibold" panose="020B0702040204020203" pitchFamily="34" charset="0"/>
                    </a:rPr>
                    <a:t>Michael heads fraud prevention tool. Online and mobile shopping are expected to continue growing apace…</a:t>
                  </a:r>
                </a:p>
              </p:txBody>
            </p:sp>
            <p:pic>
              <p:nvPicPr>
                <p:cNvPr id="123" name="Picture 122"/>
                <p:cNvPicPr>
                  <a:picLocks noChangeAspect="1"/>
                </p:cNvPicPr>
                <p:nvPr/>
              </p:nvPicPr>
              <p:blipFill rotWithShape="1">
                <a:blip r:embed="rId12"/>
                <a:srcRect l="4065" t="62663" r="85945" b="21053"/>
                <a:stretch/>
              </p:blipFill>
              <p:spPr>
                <a:xfrm>
                  <a:off x="9580984" y="5390881"/>
                  <a:ext cx="417433" cy="569960"/>
                </a:xfrm>
                <a:prstGeom prst="rect">
                  <a:avLst/>
                </a:prstGeom>
              </p:spPr>
            </p:pic>
          </p:grpSp>
          <p:grpSp>
            <p:nvGrpSpPr>
              <p:cNvPr id="130" name="Group 129">
                <a:extLst>
                  <a:ext uri="{FF2B5EF4-FFF2-40B4-BE49-F238E27FC236}">
                    <a16:creationId xmlns:a16="http://schemas.microsoft.com/office/drawing/2014/main" id="{F3732E56-E6C0-4E82-9C15-FFB73134CF4A}"/>
                  </a:ext>
                </a:extLst>
              </p:cNvPr>
              <p:cNvGrpSpPr/>
              <p:nvPr/>
            </p:nvGrpSpPr>
            <p:grpSpPr>
              <a:xfrm>
                <a:off x="9709376" y="2111940"/>
                <a:ext cx="348356" cy="973067"/>
                <a:chOff x="8754592" y="700282"/>
                <a:chExt cx="151053" cy="421938"/>
              </a:xfrm>
              <a:solidFill>
                <a:schemeClr val="accent3"/>
              </a:solidFill>
            </p:grpSpPr>
            <p:sp>
              <p:nvSpPr>
                <p:cNvPr id="131" name="Freeform 745">
                  <a:extLst>
                    <a:ext uri="{FF2B5EF4-FFF2-40B4-BE49-F238E27FC236}">
                      <a16:creationId xmlns:a16="http://schemas.microsoft.com/office/drawing/2014/main" id="{B10AD9AA-051D-4EF1-881F-86F48B96F406}"/>
                    </a:ext>
                  </a:extLst>
                </p:cNvPr>
                <p:cNvSpPr>
                  <a:spLocks/>
                </p:cNvSpPr>
                <p:nvPr/>
              </p:nvSpPr>
              <p:spPr bwMode="auto">
                <a:xfrm>
                  <a:off x="8754592" y="815049"/>
                  <a:ext cx="151053" cy="307171"/>
                </a:xfrm>
                <a:custGeom>
                  <a:avLst/>
                  <a:gdLst>
                    <a:gd name="T0" fmla="*/ 62 w 76"/>
                    <a:gd name="T1" fmla="*/ 0 h 154"/>
                    <a:gd name="T2" fmla="*/ 14 w 76"/>
                    <a:gd name="T3" fmla="*/ 0 h 154"/>
                    <a:gd name="T4" fmla="*/ 0 w 76"/>
                    <a:gd name="T5" fmla="*/ 14 h 154"/>
                    <a:gd name="T6" fmla="*/ 0 w 76"/>
                    <a:gd name="T7" fmla="*/ 79 h 154"/>
                    <a:gd name="T8" fmla="*/ 14 w 76"/>
                    <a:gd name="T9" fmla="*/ 93 h 154"/>
                    <a:gd name="T10" fmla="*/ 14 w 76"/>
                    <a:gd name="T11" fmla="*/ 93 h 154"/>
                    <a:gd name="T12" fmla="*/ 14 w 76"/>
                    <a:gd name="T13" fmla="*/ 140 h 154"/>
                    <a:gd name="T14" fmla="*/ 28 w 76"/>
                    <a:gd name="T15" fmla="*/ 154 h 154"/>
                    <a:gd name="T16" fmla="*/ 49 w 76"/>
                    <a:gd name="T17" fmla="*/ 154 h 154"/>
                    <a:gd name="T18" fmla="*/ 62 w 76"/>
                    <a:gd name="T19" fmla="*/ 140 h 154"/>
                    <a:gd name="T20" fmla="*/ 62 w 76"/>
                    <a:gd name="T21" fmla="*/ 93 h 154"/>
                    <a:gd name="T22" fmla="*/ 62 w 76"/>
                    <a:gd name="T23" fmla="*/ 93 h 154"/>
                    <a:gd name="T24" fmla="*/ 76 w 76"/>
                    <a:gd name="T25" fmla="*/ 79 h 154"/>
                    <a:gd name="T26" fmla="*/ 76 w 76"/>
                    <a:gd name="T27" fmla="*/ 14 h 154"/>
                    <a:gd name="T28" fmla="*/ 62 w 76"/>
                    <a:gd name="T29"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154">
                      <a:moveTo>
                        <a:pt x="62" y="0"/>
                      </a:moveTo>
                      <a:cubicBezTo>
                        <a:pt x="14" y="0"/>
                        <a:pt x="14" y="0"/>
                        <a:pt x="14" y="0"/>
                      </a:cubicBezTo>
                      <a:cubicBezTo>
                        <a:pt x="6" y="0"/>
                        <a:pt x="0" y="6"/>
                        <a:pt x="0" y="14"/>
                      </a:cubicBezTo>
                      <a:cubicBezTo>
                        <a:pt x="0" y="79"/>
                        <a:pt x="0" y="79"/>
                        <a:pt x="0" y="79"/>
                      </a:cubicBezTo>
                      <a:cubicBezTo>
                        <a:pt x="0" y="87"/>
                        <a:pt x="6" y="93"/>
                        <a:pt x="14" y="93"/>
                      </a:cubicBezTo>
                      <a:cubicBezTo>
                        <a:pt x="14" y="93"/>
                        <a:pt x="14" y="93"/>
                        <a:pt x="14" y="93"/>
                      </a:cubicBezTo>
                      <a:cubicBezTo>
                        <a:pt x="14" y="140"/>
                        <a:pt x="14" y="140"/>
                        <a:pt x="14" y="140"/>
                      </a:cubicBezTo>
                      <a:cubicBezTo>
                        <a:pt x="14" y="148"/>
                        <a:pt x="20" y="154"/>
                        <a:pt x="28" y="154"/>
                      </a:cubicBezTo>
                      <a:cubicBezTo>
                        <a:pt x="49" y="154"/>
                        <a:pt x="49" y="154"/>
                        <a:pt x="49" y="154"/>
                      </a:cubicBezTo>
                      <a:cubicBezTo>
                        <a:pt x="56" y="154"/>
                        <a:pt x="62" y="148"/>
                        <a:pt x="62" y="140"/>
                      </a:cubicBezTo>
                      <a:cubicBezTo>
                        <a:pt x="62" y="93"/>
                        <a:pt x="62" y="93"/>
                        <a:pt x="62" y="93"/>
                      </a:cubicBezTo>
                      <a:cubicBezTo>
                        <a:pt x="62" y="93"/>
                        <a:pt x="62" y="93"/>
                        <a:pt x="62" y="93"/>
                      </a:cubicBezTo>
                      <a:cubicBezTo>
                        <a:pt x="70" y="93"/>
                        <a:pt x="76" y="87"/>
                        <a:pt x="76" y="79"/>
                      </a:cubicBezTo>
                      <a:cubicBezTo>
                        <a:pt x="76" y="14"/>
                        <a:pt x="76" y="14"/>
                        <a:pt x="76" y="14"/>
                      </a:cubicBezTo>
                      <a:cubicBezTo>
                        <a:pt x="76" y="6"/>
                        <a:pt x="70" y="0"/>
                        <a:pt x="6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3F3F3F"/>
                    </a:solidFill>
                    <a:latin typeface="Segoe UI"/>
                  </a:endParaRPr>
                </a:p>
              </p:txBody>
            </p:sp>
            <p:sp>
              <p:nvSpPr>
                <p:cNvPr id="132" name="Oval 746">
                  <a:extLst>
                    <a:ext uri="{FF2B5EF4-FFF2-40B4-BE49-F238E27FC236}">
                      <a16:creationId xmlns:a16="http://schemas.microsoft.com/office/drawing/2014/main" id="{788E2C36-E97F-4B1D-B1E4-658ED36C010A}"/>
                    </a:ext>
                  </a:extLst>
                </p:cNvPr>
                <p:cNvSpPr>
                  <a:spLocks noChangeArrowheads="1"/>
                </p:cNvSpPr>
                <p:nvPr/>
              </p:nvSpPr>
              <p:spPr bwMode="auto">
                <a:xfrm>
                  <a:off x="8784128" y="700282"/>
                  <a:ext cx="91982" cy="911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3F3F3F"/>
                    </a:solidFill>
                    <a:latin typeface="Segoe UI"/>
                  </a:endParaRPr>
                </a:p>
              </p:txBody>
            </p:sp>
          </p:grpSp>
        </p:grpSp>
        <p:pic>
          <p:nvPicPr>
            <p:cNvPr id="142" name="Picture 141">
              <a:extLst>
                <a:ext uri="{FF2B5EF4-FFF2-40B4-BE49-F238E27FC236}">
                  <a16:creationId xmlns:a16="http://schemas.microsoft.com/office/drawing/2014/main" id="{A3BBDE4D-9328-4813-9964-AFDBEE7992D3}"/>
                </a:ext>
              </a:extLst>
            </p:cNvPr>
            <p:cNvPicPr>
              <a:picLocks noChangeAspect="1"/>
            </p:cNvPicPr>
            <p:nvPr/>
          </p:nvPicPr>
          <p:blipFill>
            <a:blip r:embed="rId13">
              <a:biLevel thresh="25000"/>
              <a:extLst>
                <a:ext uri="{28A0092B-C50C-407E-A947-70E740481C1C}">
                  <a14:useLocalDpi xmlns:a14="http://schemas.microsoft.com/office/drawing/2010/main" val="0"/>
                </a:ext>
              </a:extLst>
            </a:blip>
            <a:stretch>
              <a:fillRect/>
            </a:stretch>
          </p:blipFill>
          <p:spPr>
            <a:xfrm>
              <a:off x="11180078" y="1187622"/>
              <a:ext cx="649534" cy="649534"/>
            </a:xfrm>
            <a:prstGeom prst="rect">
              <a:avLst/>
            </a:prstGeom>
          </p:spPr>
        </p:pic>
      </p:grpSp>
      <p:sp>
        <p:nvSpPr>
          <p:cNvPr id="35" name="Rectangle 34">
            <a:extLst>
              <a:ext uri="{FF2B5EF4-FFF2-40B4-BE49-F238E27FC236}">
                <a16:creationId xmlns:a16="http://schemas.microsoft.com/office/drawing/2014/main" id="{94E3A8D2-680D-42EA-8385-8EC60833FBD3}"/>
              </a:ext>
            </a:extLst>
          </p:cNvPr>
          <p:cNvSpPr/>
          <p:nvPr/>
        </p:nvSpPr>
        <p:spPr>
          <a:xfrm>
            <a:off x="2268073" y="6379879"/>
            <a:ext cx="8073942" cy="646331"/>
          </a:xfrm>
          <a:prstGeom prst="rect">
            <a:avLst/>
          </a:prstGeom>
        </p:spPr>
        <p:txBody>
          <a:bodyPr wrap="none">
            <a:spAutoFit/>
          </a:bodyPr>
          <a:lstStyle/>
          <a:p>
            <a:r>
              <a:rPr lang="en-US" dirty="0"/>
              <a:t>Face Demo: </a:t>
            </a:r>
            <a:r>
              <a:rPr lang="en-US" dirty="0">
                <a:hlinkClick r:id="rId14"/>
              </a:rPr>
              <a:t>https://azure.microsoft.com/en-us/services/cognitive-services/face/</a:t>
            </a:r>
            <a:endParaRPr lang="en-US" dirty="0"/>
          </a:p>
          <a:p>
            <a:r>
              <a:rPr lang="en-US" dirty="0"/>
              <a:t>Video Indexer Demo: </a:t>
            </a:r>
            <a:r>
              <a:rPr lang="en-US" dirty="0">
                <a:hlinkClick r:id="rId15"/>
              </a:rPr>
              <a:t>https://www.videoindexer.ai/media/1b4b02616d/</a:t>
            </a:r>
            <a:r>
              <a:rPr lang="en-US" dirty="0"/>
              <a:t>   </a:t>
            </a:r>
          </a:p>
        </p:txBody>
      </p:sp>
    </p:spTree>
    <p:extLst>
      <p:ext uri="{BB962C8B-B14F-4D97-AF65-F5344CB8AC3E}">
        <p14:creationId xmlns:p14="http://schemas.microsoft.com/office/powerpoint/2010/main" val="727604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par>
                                <p:cTn id="8" presetID="42" presetClass="path" presetSubtype="0" decel="100000" fill="hold" nodeType="withEffect">
                                  <p:stCondLst>
                                    <p:cond delay="0"/>
                                  </p:stCondLst>
                                  <p:childTnLst>
                                    <p:animMotion origin="layout" path="M 3.125E-6 -4.44444E-6 L 3.125E-6 0.03172 " pathEditMode="relative" rAng="0" ptsTypes="AA">
                                      <p:cBhvr>
                                        <p:cTn id="9" dur="500" spd="-100000" fill="hold"/>
                                        <p:tgtEl>
                                          <p:spTgt spid="28"/>
                                        </p:tgtEl>
                                        <p:attrNameLst>
                                          <p:attrName>ppt_x</p:attrName>
                                          <p:attrName>ppt_y</p:attrName>
                                        </p:attrNameLst>
                                      </p:cBhvr>
                                      <p:rCtr x="0" y="1574"/>
                                    </p:animMotion>
                                  </p:childTnLst>
                                </p:cTn>
                              </p:par>
                              <p:par>
                                <p:cTn id="10" presetID="10" presetClass="entr" presetSubtype="0" fill="hold"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42" presetClass="path" presetSubtype="0" decel="100000" fill="hold" nodeType="withEffect">
                                  <p:stCondLst>
                                    <p:cond delay="0"/>
                                  </p:stCondLst>
                                  <p:childTnLst>
                                    <p:animMotion origin="layout" path="M 4.79167E-6 4.81481E-6 L 4.79167E-6 0.03171 " pathEditMode="relative" rAng="0" ptsTypes="AA">
                                      <p:cBhvr>
                                        <p:cTn id="14" dur="500" spd="-100000" fill="hold"/>
                                        <p:tgtEl>
                                          <p:spTgt spid="8"/>
                                        </p:tgtEl>
                                        <p:attrNameLst>
                                          <p:attrName>ppt_x</p:attrName>
                                          <p:attrName>ppt_y</p:attrName>
                                        </p:attrNameLst>
                                      </p:cBhvr>
                                      <p:rCtr x="0" y="1574"/>
                                    </p:animMotion>
                                  </p:childTnLst>
                                </p:cTn>
                              </p:par>
                              <p:par>
                                <p:cTn id="15" presetID="10"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par>
                                <p:cTn id="18" presetID="42" presetClass="path" presetSubtype="0" decel="100000" fill="hold" nodeType="withEffect">
                                  <p:stCondLst>
                                    <p:cond delay="0"/>
                                  </p:stCondLst>
                                  <p:childTnLst>
                                    <p:animMotion origin="layout" path="M 4.79167E-6 4.81481E-6 L 4.79167E-6 0.03171 " pathEditMode="relative" rAng="0" ptsTypes="AA">
                                      <p:cBhvr>
                                        <p:cTn id="19" dur="500" spd="-100000" fill="hold"/>
                                        <p:tgtEl>
                                          <p:spTgt spid="7"/>
                                        </p:tgtEl>
                                        <p:attrNameLst>
                                          <p:attrName>ppt_x</p:attrName>
                                          <p:attrName>ppt_y</p:attrName>
                                        </p:attrNameLst>
                                      </p:cBhvr>
                                      <p:rCtr x="0" y="1574"/>
                                    </p:animMotion>
                                  </p:childTnLst>
                                </p:cTn>
                              </p:par>
                              <p:par>
                                <p:cTn id="20" presetID="10" presetClass="entr" presetSubtype="0" fill="hold" grpId="0" nodeType="withEffect">
                                  <p:stCondLst>
                                    <p:cond delay="0"/>
                                  </p:stCondLst>
                                  <p:childTnLst>
                                    <p:set>
                                      <p:cBhvr>
                                        <p:cTn id="21" dur="1" fill="hold">
                                          <p:stCondLst>
                                            <p:cond delay="0"/>
                                          </p:stCondLst>
                                        </p:cTn>
                                        <p:tgtEl>
                                          <p:spTgt spid="70"/>
                                        </p:tgtEl>
                                        <p:attrNameLst>
                                          <p:attrName>style.visibility</p:attrName>
                                        </p:attrNameLst>
                                      </p:cBhvr>
                                      <p:to>
                                        <p:strVal val="visible"/>
                                      </p:to>
                                    </p:set>
                                    <p:animEffect transition="in" filter="fade">
                                      <p:cBhvr>
                                        <p:cTn id="22" dur="500"/>
                                        <p:tgtEl>
                                          <p:spTgt spid="70"/>
                                        </p:tgtEl>
                                      </p:cBhvr>
                                    </p:animEffect>
                                  </p:childTnLst>
                                </p:cTn>
                              </p:par>
                              <p:par>
                                <p:cTn id="23" presetID="42" presetClass="path" presetSubtype="0" decel="100000" fill="hold" grpId="1" nodeType="withEffect">
                                  <p:stCondLst>
                                    <p:cond delay="0"/>
                                  </p:stCondLst>
                                  <p:childTnLst>
                                    <p:animMotion origin="layout" path="M 4.79167E-6 -7.40741E-7 L 4.79167E-6 0.03171 " pathEditMode="relative" rAng="0" ptsTypes="AA">
                                      <p:cBhvr>
                                        <p:cTn id="24" dur="500" spd="-100000" fill="hold"/>
                                        <p:tgtEl>
                                          <p:spTgt spid="70"/>
                                        </p:tgtEl>
                                        <p:attrNameLst>
                                          <p:attrName>ppt_x</p:attrName>
                                          <p:attrName>ppt_y</p:attrName>
                                        </p:attrNameLst>
                                      </p:cBhvr>
                                      <p:rCtr x="0" y="1574"/>
                                    </p:animMotion>
                                  </p:childTnLst>
                                </p:cTn>
                              </p:par>
                              <p:par>
                                <p:cTn id="25" presetID="10" presetClass="entr" presetSubtype="0" fill="hold" nodeType="withEffect">
                                  <p:stCondLst>
                                    <p:cond delay="0"/>
                                  </p:stCondLst>
                                  <p:childTnLst>
                                    <p:set>
                                      <p:cBhvr>
                                        <p:cTn id="26" dur="1" fill="hold">
                                          <p:stCondLst>
                                            <p:cond delay="0"/>
                                          </p:stCondLst>
                                        </p:cTn>
                                        <p:tgtEl>
                                          <p:spTgt spid="75"/>
                                        </p:tgtEl>
                                        <p:attrNameLst>
                                          <p:attrName>style.visibility</p:attrName>
                                        </p:attrNameLst>
                                      </p:cBhvr>
                                      <p:to>
                                        <p:strVal val="visible"/>
                                      </p:to>
                                    </p:set>
                                    <p:animEffect transition="in" filter="fade">
                                      <p:cBhvr>
                                        <p:cTn id="27" dur="500"/>
                                        <p:tgtEl>
                                          <p:spTgt spid="75"/>
                                        </p:tgtEl>
                                      </p:cBhvr>
                                    </p:animEffect>
                                  </p:childTnLst>
                                </p:cTn>
                              </p:par>
                              <p:par>
                                <p:cTn id="28" presetID="42" presetClass="path" presetSubtype="0" decel="100000" fill="hold" nodeType="withEffect">
                                  <p:stCondLst>
                                    <p:cond delay="0"/>
                                  </p:stCondLst>
                                  <p:childTnLst>
                                    <p:animMotion origin="layout" path="M -2.08333E-7 -4.81481E-6 L -2.08333E-7 0.03172 " pathEditMode="relative" rAng="0" ptsTypes="AA">
                                      <p:cBhvr>
                                        <p:cTn id="29" dur="500" spd="-100000" fill="hold"/>
                                        <p:tgtEl>
                                          <p:spTgt spid="75"/>
                                        </p:tgtEl>
                                        <p:attrNameLst>
                                          <p:attrName>ppt_x</p:attrName>
                                          <p:attrName>ppt_y</p:attrName>
                                        </p:attrNameLst>
                                      </p:cBhvr>
                                      <p:rCtr x="0" y="1574"/>
                                    </p:animMotion>
                                  </p:childTnLst>
                                </p:cTn>
                              </p:par>
                            </p:childTnLst>
                          </p:cTn>
                        </p:par>
                        <p:par>
                          <p:cTn id="30" fill="hold">
                            <p:stCondLst>
                              <p:cond delay="500"/>
                            </p:stCondLst>
                            <p:childTnLst>
                              <p:par>
                                <p:cTn id="31" presetID="10" presetClass="entr" presetSubtype="0" fill="hold" nodeType="after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fade">
                                      <p:cBhvr>
                                        <p:cTn id="33" dur="500"/>
                                        <p:tgtEl>
                                          <p:spTgt spid="15"/>
                                        </p:tgtEl>
                                      </p:cBhvr>
                                    </p:animEffect>
                                  </p:childTnLst>
                                </p:cTn>
                              </p:par>
                              <p:par>
                                <p:cTn id="34" presetID="42" presetClass="path" presetSubtype="0" decel="100000" fill="hold" nodeType="withEffect">
                                  <p:stCondLst>
                                    <p:cond delay="0"/>
                                  </p:stCondLst>
                                  <p:childTnLst>
                                    <p:animMotion origin="layout" path="M 4.79167E-6 4.81481E-6 L 4.79167E-6 0.03171 " pathEditMode="relative" rAng="0" ptsTypes="AA">
                                      <p:cBhvr>
                                        <p:cTn id="35" dur="500" spd="-100000" fill="hold"/>
                                        <p:tgtEl>
                                          <p:spTgt spid="15"/>
                                        </p:tgtEl>
                                        <p:attrNameLst>
                                          <p:attrName>ppt_x</p:attrName>
                                          <p:attrName>ppt_y</p:attrName>
                                        </p:attrNameLst>
                                      </p:cBhvr>
                                      <p:rCtr x="0" y="1574"/>
                                    </p:animMotion>
                                  </p:childTnLst>
                                </p:cTn>
                              </p:par>
                            </p:childTnLst>
                          </p:cTn>
                        </p:par>
                        <p:par>
                          <p:cTn id="36" fill="hold">
                            <p:stCondLst>
                              <p:cond delay="1000"/>
                            </p:stCondLst>
                            <p:childTnLst>
                              <p:par>
                                <p:cTn id="37" presetID="10" presetClass="entr" presetSubtype="0" fill="hold" nodeType="afterEffect">
                                  <p:stCondLst>
                                    <p:cond delay="0"/>
                                  </p:stCondLst>
                                  <p:childTnLst>
                                    <p:set>
                                      <p:cBhvr>
                                        <p:cTn id="38" dur="1" fill="hold">
                                          <p:stCondLst>
                                            <p:cond delay="0"/>
                                          </p:stCondLst>
                                        </p:cTn>
                                        <p:tgtEl>
                                          <p:spTgt spid="18"/>
                                        </p:tgtEl>
                                        <p:attrNameLst>
                                          <p:attrName>style.visibility</p:attrName>
                                        </p:attrNameLst>
                                      </p:cBhvr>
                                      <p:to>
                                        <p:strVal val="visible"/>
                                      </p:to>
                                    </p:set>
                                    <p:animEffect transition="in" filter="fade">
                                      <p:cBhvr>
                                        <p:cTn id="39" dur="500"/>
                                        <p:tgtEl>
                                          <p:spTgt spid="18"/>
                                        </p:tgtEl>
                                      </p:cBhvr>
                                    </p:animEffect>
                                  </p:childTnLst>
                                </p:cTn>
                              </p:par>
                              <p:par>
                                <p:cTn id="40" presetID="42" presetClass="path" presetSubtype="0" decel="100000" fill="hold" nodeType="withEffect">
                                  <p:stCondLst>
                                    <p:cond delay="0"/>
                                  </p:stCondLst>
                                  <p:childTnLst>
                                    <p:animMotion origin="layout" path="M 4.79167E-6 4.81481E-6 L 4.79167E-6 0.03171 " pathEditMode="relative" rAng="0" ptsTypes="AA">
                                      <p:cBhvr>
                                        <p:cTn id="41" dur="500" spd="-100000" fill="hold"/>
                                        <p:tgtEl>
                                          <p:spTgt spid="18"/>
                                        </p:tgtEl>
                                        <p:attrNameLst>
                                          <p:attrName>ppt_x</p:attrName>
                                          <p:attrName>ppt_y</p:attrName>
                                        </p:attrNameLst>
                                      </p:cBhvr>
                                      <p:rCtr x="0" y="1574"/>
                                    </p:animMotion>
                                  </p:childTnLst>
                                </p:cTn>
                              </p:par>
                            </p:childTnLst>
                          </p:cTn>
                        </p:par>
                        <p:par>
                          <p:cTn id="42" fill="hold">
                            <p:stCondLst>
                              <p:cond delay="1500"/>
                            </p:stCondLst>
                            <p:childTnLst>
                              <p:par>
                                <p:cTn id="43" presetID="10" presetClass="entr" presetSubtype="0" fill="hold" nodeType="afterEffect">
                                  <p:stCondLst>
                                    <p:cond delay="0"/>
                                  </p:stCondLst>
                                  <p:childTnLst>
                                    <p:set>
                                      <p:cBhvr>
                                        <p:cTn id="44" dur="1" fill="hold">
                                          <p:stCondLst>
                                            <p:cond delay="0"/>
                                          </p:stCondLst>
                                        </p:cTn>
                                        <p:tgtEl>
                                          <p:spTgt spid="29"/>
                                        </p:tgtEl>
                                        <p:attrNameLst>
                                          <p:attrName>style.visibility</p:attrName>
                                        </p:attrNameLst>
                                      </p:cBhvr>
                                      <p:to>
                                        <p:strVal val="visible"/>
                                      </p:to>
                                    </p:set>
                                    <p:animEffect transition="in" filter="fade">
                                      <p:cBhvr>
                                        <p:cTn id="45" dur="500"/>
                                        <p:tgtEl>
                                          <p:spTgt spid="29"/>
                                        </p:tgtEl>
                                      </p:cBhvr>
                                    </p:animEffect>
                                  </p:childTnLst>
                                </p:cTn>
                              </p:par>
                              <p:par>
                                <p:cTn id="46" presetID="42" presetClass="path" presetSubtype="0" decel="100000" fill="hold" nodeType="withEffect">
                                  <p:stCondLst>
                                    <p:cond delay="0"/>
                                  </p:stCondLst>
                                  <p:childTnLst>
                                    <p:animMotion origin="layout" path="M 4.79167E-6 4.81481E-6 L 4.79167E-6 0.03171 " pathEditMode="relative" rAng="0" ptsTypes="AA">
                                      <p:cBhvr>
                                        <p:cTn id="47" dur="500" spd="-100000" fill="hold"/>
                                        <p:tgtEl>
                                          <p:spTgt spid="29"/>
                                        </p:tgtEl>
                                        <p:attrNameLst>
                                          <p:attrName>ppt_x</p:attrName>
                                          <p:attrName>ppt_y</p:attrName>
                                        </p:attrNameLst>
                                      </p:cBhvr>
                                      <p:rCtr x="0" y="1574"/>
                                    </p:animMotion>
                                  </p:childTnLst>
                                </p:cTn>
                              </p:par>
                            </p:childTnLst>
                          </p:cTn>
                        </p:par>
                        <p:par>
                          <p:cTn id="48" fill="hold">
                            <p:stCondLst>
                              <p:cond delay="2000"/>
                            </p:stCondLst>
                            <p:childTnLst>
                              <p:par>
                                <p:cTn id="49" presetID="10" presetClass="entr" presetSubtype="0" fill="hold" nodeType="afterEffect">
                                  <p:stCondLst>
                                    <p:cond delay="0"/>
                                  </p:stCondLst>
                                  <p:childTnLst>
                                    <p:set>
                                      <p:cBhvr>
                                        <p:cTn id="50" dur="1" fill="hold">
                                          <p:stCondLst>
                                            <p:cond delay="0"/>
                                          </p:stCondLst>
                                        </p:cTn>
                                        <p:tgtEl>
                                          <p:spTgt spid="34"/>
                                        </p:tgtEl>
                                        <p:attrNameLst>
                                          <p:attrName>style.visibility</p:attrName>
                                        </p:attrNameLst>
                                      </p:cBhvr>
                                      <p:to>
                                        <p:strVal val="visible"/>
                                      </p:to>
                                    </p:set>
                                    <p:animEffect transition="in" filter="fade">
                                      <p:cBhvr>
                                        <p:cTn id="51" dur="500"/>
                                        <p:tgtEl>
                                          <p:spTgt spid="34"/>
                                        </p:tgtEl>
                                      </p:cBhvr>
                                    </p:animEffect>
                                  </p:childTnLst>
                                </p:cTn>
                              </p:par>
                              <p:par>
                                <p:cTn id="52" presetID="42" presetClass="path" presetSubtype="0" decel="100000" fill="hold" nodeType="withEffect">
                                  <p:stCondLst>
                                    <p:cond delay="0"/>
                                  </p:stCondLst>
                                  <p:childTnLst>
                                    <p:animMotion origin="layout" path="M 4.79167E-6 4.81481E-6 L 4.79167E-6 0.03171 " pathEditMode="relative" rAng="0" ptsTypes="AA">
                                      <p:cBhvr>
                                        <p:cTn id="53" dur="500" spd="-100000" fill="hold"/>
                                        <p:tgtEl>
                                          <p:spTgt spid="34"/>
                                        </p:tgtEl>
                                        <p:attrNameLst>
                                          <p:attrName>ppt_x</p:attrName>
                                          <p:attrName>ppt_y</p:attrName>
                                        </p:attrNameLst>
                                      </p:cBhvr>
                                      <p:rCtr x="0" y="157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animBg="1"/>
      <p:bldP spid="70" grpId="1"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C3330A-AA97-4231-A2DB-507441263DD4}"/>
              </a:ext>
            </a:extLst>
          </p:cNvPr>
          <p:cNvSpPr>
            <a:spLocks noGrp="1"/>
          </p:cNvSpPr>
          <p:nvPr>
            <p:ph type="title"/>
          </p:nvPr>
        </p:nvSpPr>
        <p:spPr/>
        <p:txBody>
          <a:bodyPr/>
          <a:lstStyle/>
          <a:p>
            <a:r>
              <a:rPr lang="en-US" dirty="0"/>
              <a:t>Machine Learning</a:t>
            </a:r>
          </a:p>
        </p:txBody>
      </p:sp>
      <p:sp>
        <p:nvSpPr>
          <p:cNvPr id="3" name="Text Placeholder 2">
            <a:extLst>
              <a:ext uri="{FF2B5EF4-FFF2-40B4-BE49-F238E27FC236}">
                <a16:creationId xmlns:a16="http://schemas.microsoft.com/office/drawing/2014/main" id="{6E4740F1-71B3-4B3D-B54D-E9E51AB8C951}"/>
              </a:ext>
            </a:extLst>
          </p:cNvPr>
          <p:cNvSpPr>
            <a:spLocks noGrp="1"/>
          </p:cNvSpPr>
          <p:nvPr>
            <p:ph type="body" sz="quarter" idx="10"/>
          </p:nvPr>
        </p:nvSpPr>
        <p:spPr>
          <a:xfrm>
            <a:off x="274702" y="1211287"/>
            <a:ext cx="11888787" cy="1181862"/>
          </a:xfrm>
        </p:spPr>
        <p:txBody>
          <a:bodyPr/>
          <a:lstStyle/>
          <a:p>
            <a:r>
              <a:rPr lang="en-US" dirty="0"/>
              <a:t>Use existing data to forecast future behaviors, outcomes, and trends</a:t>
            </a:r>
          </a:p>
        </p:txBody>
      </p:sp>
      <p:pic>
        <p:nvPicPr>
          <p:cNvPr id="6" name="Picture 5">
            <a:extLst>
              <a:ext uri="{FF2B5EF4-FFF2-40B4-BE49-F238E27FC236}">
                <a16:creationId xmlns:a16="http://schemas.microsoft.com/office/drawing/2014/main" id="{0E7FD4AD-DFF3-4AC6-ACFB-206ABFF97DA8}"/>
              </a:ext>
            </a:extLst>
          </p:cNvPr>
          <p:cNvPicPr>
            <a:picLocks noChangeAspect="1"/>
          </p:cNvPicPr>
          <p:nvPr/>
        </p:nvPicPr>
        <p:blipFill>
          <a:blip r:embed="rId3"/>
          <a:stretch>
            <a:fillRect/>
          </a:stretch>
        </p:blipFill>
        <p:spPr>
          <a:xfrm>
            <a:off x="655637" y="3040061"/>
            <a:ext cx="6096000" cy="2425959"/>
          </a:xfrm>
          <a:prstGeom prst="rect">
            <a:avLst/>
          </a:prstGeom>
        </p:spPr>
      </p:pic>
      <p:pic>
        <p:nvPicPr>
          <p:cNvPr id="7" name="Picture 6">
            <a:extLst>
              <a:ext uri="{FF2B5EF4-FFF2-40B4-BE49-F238E27FC236}">
                <a16:creationId xmlns:a16="http://schemas.microsoft.com/office/drawing/2014/main" id="{89EC3A60-B6FC-4749-B554-24D3400018D9}"/>
              </a:ext>
            </a:extLst>
          </p:cNvPr>
          <p:cNvPicPr>
            <a:picLocks noChangeAspect="1"/>
          </p:cNvPicPr>
          <p:nvPr/>
        </p:nvPicPr>
        <p:blipFill>
          <a:blip r:embed="rId4"/>
          <a:stretch>
            <a:fillRect/>
          </a:stretch>
        </p:blipFill>
        <p:spPr>
          <a:xfrm>
            <a:off x="7361237" y="2049462"/>
            <a:ext cx="3886200" cy="4527108"/>
          </a:xfrm>
          <a:prstGeom prst="rect">
            <a:avLst/>
          </a:prstGeom>
        </p:spPr>
      </p:pic>
      <p:sp>
        <p:nvSpPr>
          <p:cNvPr id="4" name="Rectangle 3">
            <a:extLst>
              <a:ext uri="{FF2B5EF4-FFF2-40B4-BE49-F238E27FC236}">
                <a16:creationId xmlns:a16="http://schemas.microsoft.com/office/drawing/2014/main" id="{38742CD0-CFF6-4113-ABAC-98C5679FE282}"/>
              </a:ext>
            </a:extLst>
          </p:cNvPr>
          <p:cNvSpPr/>
          <p:nvPr/>
        </p:nvSpPr>
        <p:spPr>
          <a:xfrm>
            <a:off x="579437" y="6136256"/>
            <a:ext cx="5556329" cy="646331"/>
          </a:xfrm>
          <a:prstGeom prst="rect">
            <a:avLst/>
          </a:prstGeom>
        </p:spPr>
        <p:txBody>
          <a:bodyPr wrap="none">
            <a:spAutoFit/>
          </a:bodyPr>
          <a:lstStyle/>
          <a:p>
            <a:r>
              <a:rPr lang="en-US" dirty="0"/>
              <a:t>Demo: </a:t>
            </a:r>
            <a:r>
              <a:rPr lang="en-US" dirty="0">
                <a:hlinkClick r:id="rId5"/>
              </a:rPr>
              <a:t>https://gallery.cortanaintelligence.com/browse</a:t>
            </a:r>
            <a:r>
              <a:rPr lang="en-US" dirty="0"/>
              <a:t> </a:t>
            </a:r>
          </a:p>
          <a:p>
            <a:r>
              <a:rPr lang="en-US" dirty="0"/>
              <a:t>MNIST</a:t>
            </a:r>
          </a:p>
        </p:txBody>
      </p:sp>
    </p:spTree>
    <p:extLst>
      <p:ext uri="{BB962C8B-B14F-4D97-AF65-F5344CB8AC3E}">
        <p14:creationId xmlns:p14="http://schemas.microsoft.com/office/powerpoint/2010/main" val="1651519989"/>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a:t>Spectre</a:t>
            </a:r>
            <a:r>
              <a:rPr lang="en-US" dirty="0"/>
              <a:t> and Meltdown</a:t>
            </a:r>
          </a:p>
        </p:txBody>
      </p:sp>
      <p:sp>
        <p:nvSpPr>
          <p:cNvPr id="5" name="Text Placeholder 4"/>
          <p:cNvSpPr>
            <a:spLocks noGrp="1"/>
          </p:cNvSpPr>
          <p:nvPr>
            <p:ph type="body" sz="quarter" idx="12"/>
          </p:nvPr>
        </p:nvSpPr>
        <p:spPr/>
        <p:txBody>
          <a:bodyPr/>
          <a:lstStyle/>
          <a:p>
            <a:r>
              <a:rPr lang="en-US" dirty="0"/>
              <a:t>Shawn Weisfeld</a:t>
            </a:r>
          </a:p>
          <a:p>
            <a:r>
              <a:rPr lang="en-US" dirty="0"/>
              <a:t>Cloud Solution Architect</a:t>
            </a:r>
          </a:p>
          <a:p>
            <a:r>
              <a:rPr lang="en-US" dirty="0"/>
              <a:t>Microsoft</a:t>
            </a:r>
          </a:p>
        </p:txBody>
      </p:sp>
      <p:sp>
        <p:nvSpPr>
          <p:cNvPr id="6" name="Rectangle 5">
            <a:extLst>
              <a:ext uri="{FF2B5EF4-FFF2-40B4-BE49-F238E27FC236}">
                <a16:creationId xmlns:a16="http://schemas.microsoft.com/office/drawing/2014/main" id="{076067F4-06D2-4D39-B1D9-46A28ABF292B}"/>
              </a:ext>
            </a:extLst>
          </p:cNvPr>
          <p:cNvSpPr/>
          <p:nvPr/>
        </p:nvSpPr>
        <p:spPr>
          <a:xfrm>
            <a:off x="427037" y="6240462"/>
            <a:ext cx="1396536" cy="369332"/>
          </a:xfrm>
          <a:prstGeom prst="rect">
            <a:avLst/>
          </a:prstGeom>
        </p:spPr>
        <p:txBody>
          <a:bodyPr wrap="none">
            <a:spAutoFit/>
          </a:bodyPr>
          <a:lstStyle/>
          <a:p>
            <a:r>
              <a:rPr lang="en-US" dirty="0"/>
              <a:t>11:35 – 12:00</a:t>
            </a:r>
          </a:p>
        </p:txBody>
      </p:sp>
    </p:spTree>
    <p:extLst>
      <p:ext uri="{BB962C8B-B14F-4D97-AF65-F5344CB8AC3E}">
        <p14:creationId xmlns:p14="http://schemas.microsoft.com/office/powerpoint/2010/main" val="1005736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F4BB6AF-893C-427B-8693-69A63FDA3717}"/>
              </a:ext>
            </a:extLst>
          </p:cNvPr>
          <p:cNvPicPr>
            <a:picLocks noChangeAspect="1"/>
          </p:cNvPicPr>
          <p:nvPr/>
        </p:nvPicPr>
        <p:blipFill>
          <a:blip r:embed="rId3"/>
          <a:stretch>
            <a:fillRect/>
          </a:stretch>
        </p:blipFill>
        <p:spPr>
          <a:xfrm>
            <a:off x="2138995" y="-1"/>
            <a:ext cx="8158483" cy="6994525"/>
          </a:xfrm>
          <a:prstGeom prst="rect">
            <a:avLst/>
          </a:prstGeom>
        </p:spPr>
      </p:pic>
    </p:spTree>
    <p:extLst>
      <p:ext uri="{BB962C8B-B14F-4D97-AF65-F5344CB8AC3E}">
        <p14:creationId xmlns:p14="http://schemas.microsoft.com/office/powerpoint/2010/main" val="866953500"/>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0628D5F-DFD6-41E8-BF77-B8CB17EDC497}"/>
              </a:ext>
            </a:extLst>
          </p:cNvPr>
          <p:cNvSpPr/>
          <p:nvPr/>
        </p:nvSpPr>
        <p:spPr>
          <a:xfrm>
            <a:off x="579437" y="6392862"/>
            <a:ext cx="10058400" cy="369332"/>
          </a:xfrm>
          <a:prstGeom prst="rect">
            <a:avLst/>
          </a:prstGeom>
        </p:spPr>
        <p:txBody>
          <a:bodyPr wrap="square">
            <a:spAutoFit/>
          </a:bodyPr>
          <a:lstStyle/>
          <a:p>
            <a:r>
              <a:rPr lang="en-US" dirty="0">
                <a:hlinkClick r:id="rId3"/>
              </a:rPr>
              <a:t>https://portal.msrc.microsoft.com/en-US/security-guidance/advisory/ADV180002</a:t>
            </a:r>
            <a:r>
              <a:rPr lang="en-US" dirty="0"/>
              <a:t> </a:t>
            </a:r>
          </a:p>
        </p:txBody>
      </p:sp>
      <p:pic>
        <p:nvPicPr>
          <p:cNvPr id="3" name="Picture 2">
            <a:extLst>
              <a:ext uri="{FF2B5EF4-FFF2-40B4-BE49-F238E27FC236}">
                <a16:creationId xmlns:a16="http://schemas.microsoft.com/office/drawing/2014/main" id="{EA94FFEC-A739-4CB1-A2F8-55E8D626414C}"/>
              </a:ext>
            </a:extLst>
          </p:cNvPr>
          <p:cNvPicPr>
            <a:picLocks noChangeAspect="1"/>
          </p:cNvPicPr>
          <p:nvPr/>
        </p:nvPicPr>
        <p:blipFill>
          <a:blip r:embed="rId4"/>
          <a:stretch>
            <a:fillRect/>
          </a:stretch>
        </p:blipFill>
        <p:spPr>
          <a:xfrm>
            <a:off x="1417637" y="209258"/>
            <a:ext cx="9120924" cy="6183604"/>
          </a:xfrm>
          <a:prstGeom prst="rect">
            <a:avLst/>
          </a:prstGeom>
        </p:spPr>
      </p:pic>
    </p:spTree>
    <p:extLst>
      <p:ext uri="{BB962C8B-B14F-4D97-AF65-F5344CB8AC3E}">
        <p14:creationId xmlns:p14="http://schemas.microsoft.com/office/powerpoint/2010/main" val="4062345689"/>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Image result for Azure Office 365">
            <a:extLst>
              <a:ext uri="{FF2B5EF4-FFF2-40B4-BE49-F238E27FC236}">
                <a16:creationId xmlns:a16="http://schemas.microsoft.com/office/drawing/2014/main" id="{94A73396-F3F4-4BB5-BAFB-9A1D42C5A055}"/>
              </a:ext>
            </a:extLst>
          </p:cNvPr>
          <p:cNvSpPr>
            <a:spLocks noChangeAspect="1" noChangeArrowheads="1"/>
          </p:cNvSpPr>
          <p:nvPr/>
        </p:nvSpPr>
        <p:spPr bwMode="auto">
          <a:xfrm>
            <a:off x="4794250" y="2673350"/>
            <a:ext cx="2847975" cy="164782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 name="Picture 7">
            <a:extLst>
              <a:ext uri="{FF2B5EF4-FFF2-40B4-BE49-F238E27FC236}">
                <a16:creationId xmlns:a16="http://schemas.microsoft.com/office/drawing/2014/main" id="{AAA18D4F-E7DD-4A75-8E13-E178C1A6A6DD}"/>
              </a:ext>
            </a:extLst>
          </p:cNvPr>
          <p:cNvPicPr>
            <a:picLocks noChangeAspect="1"/>
          </p:cNvPicPr>
          <p:nvPr/>
        </p:nvPicPr>
        <p:blipFill>
          <a:blip r:embed="rId3"/>
          <a:stretch>
            <a:fillRect/>
          </a:stretch>
        </p:blipFill>
        <p:spPr>
          <a:xfrm>
            <a:off x="808038" y="3344862"/>
            <a:ext cx="5372100" cy="3021806"/>
          </a:xfrm>
          <a:prstGeom prst="rect">
            <a:avLst/>
          </a:prstGeom>
        </p:spPr>
      </p:pic>
      <p:pic>
        <p:nvPicPr>
          <p:cNvPr id="10" name="Picture 9">
            <a:extLst>
              <a:ext uri="{FF2B5EF4-FFF2-40B4-BE49-F238E27FC236}">
                <a16:creationId xmlns:a16="http://schemas.microsoft.com/office/drawing/2014/main" id="{9376C8E3-7F6A-401A-B599-3CA6F3C66CF2}"/>
              </a:ext>
            </a:extLst>
          </p:cNvPr>
          <p:cNvPicPr>
            <a:picLocks noChangeAspect="1"/>
          </p:cNvPicPr>
          <p:nvPr/>
        </p:nvPicPr>
        <p:blipFill>
          <a:blip r:embed="rId4"/>
          <a:stretch>
            <a:fillRect/>
          </a:stretch>
        </p:blipFill>
        <p:spPr>
          <a:xfrm>
            <a:off x="7524924" y="3394131"/>
            <a:ext cx="4025454" cy="2463979"/>
          </a:xfrm>
          <a:prstGeom prst="rect">
            <a:avLst/>
          </a:prstGeom>
        </p:spPr>
      </p:pic>
      <p:pic>
        <p:nvPicPr>
          <p:cNvPr id="12" name="Picture 11">
            <a:extLst>
              <a:ext uri="{FF2B5EF4-FFF2-40B4-BE49-F238E27FC236}">
                <a16:creationId xmlns:a16="http://schemas.microsoft.com/office/drawing/2014/main" id="{3EEE8D6E-C925-45D9-860E-98E732D4BA4B}"/>
              </a:ext>
            </a:extLst>
          </p:cNvPr>
          <p:cNvPicPr>
            <a:picLocks noChangeAspect="1"/>
          </p:cNvPicPr>
          <p:nvPr/>
        </p:nvPicPr>
        <p:blipFill>
          <a:blip r:embed="rId5"/>
          <a:stretch>
            <a:fillRect/>
          </a:stretch>
        </p:blipFill>
        <p:spPr>
          <a:xfrm>
            <a:off x="3932238" y="1034345"/>
            <a:ext cx="4495800" cy="2569029"/>
          </a:xfrm>
          <a:prstGeom prst="rect">
            <a:avLst/>
          </a:prstGeom>
        </p:spPr>
      </p:pic>
      <p:sp>
        <p:nvSpPr>
          <p:cNvPr id="3" name="Title 2">
            <a:extLst>
              <a:ext uri="{FF2B5EF4-FFF2-40B4-BE49-F238E27FC236}">
                <a16:creationId xmlns:a16="http://schemas.microsoft.com/office/drawing/2014/main" id="{D18BDC98-12B3-4A3B-A160-34DDD7A86D47}"/>
              </a:ext>
            </a:extLst>
          </p:cNvPr>
          <p:cNvSpPr>
            <a:spLocks noGrp="1"/>
          </p:cNvSpPr>
          <p:nvPr>
            <p:ph type="title"/>
          </p:nvPr>
        </p:nvSpPr>
        <p:spPr/>
        <p:txBody>
          <a:bodyPr/>
          <a:lstStyle/>
          <a:p>
            <a:r>
              <a:rPr lang="en-US" dirty="0"/>
              <a:t>Overview Public Cloud Platform</a:t>
            </a:r>
          </a:p>
        </p:txBody>
      </p:sp>
    </p:spTree>
    <p:extLst>
      <p:ext uri="{BB962C8B-B14F-4D97-AF65-F5344CB8AC3E}">
        <p14:creationId xmlns:p14="http://schemas.microsoft.com/office/powerpoint/2010/main" val="1408322421"/>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0F9A5-E4B4-4B6C-9F43-52444909719C}"/>
              </a:ext>
            </a:extLst>
          </p:cNvPr>
          <p:cNvSpPr>
            <a:spLocks noGrp="1"/>
          </p:cNvSpPr>
          <p:nvPr>
            <p:ph type="title"/>
          </p:nvPr>
        </p:nvSpPr>
        <p:spPr/>
        <p:txBody>
          <a:bodyPr/>
          <a:lstStyle/>
          <a:p>
            <a:r>
              <a:rPr lang="en-US" dirty="0"/>
              <a:t>Issue summary:</a:t>
            </a:r>
          </a:p>
        </p:txBody>
      </p:sp>
      <p:sp>
        <p:nvSpPr>
          <p:cNvPr id="3" name="Text Placeholder 2">
            <a:extLst>
              <a:ext uri="{FF2B5EF4-FFF2-40B4-BE49-F238E27FC236}">
                <a16:creationId xmlns:a16="http://schemas.microsoft.com/office/drawing/2014/main" id="{07038A30-E7AF-44B4-B93A-7C1EF75D5004}"/>
              </a:ext>
            </a:extLst>
          </p:cNvPr>
          <p:cNvSpPr>
            <a:spLocks noGrp="1"/>
          </p:cNvSpPr>
          <p:nvPr>
            <p:ph type="body" sz="quarter" idx="10"/>
          </p:nvPr>
        </p:nvSpPr>
        <p:spPr>
          <a:xfrm>
            <a:off x="274702" y="1211287"/>
            <a:ext cx="11888787" cy="4869025"/>
          </a:xfrm>
        </p:spPr>
        <p:txBody>
          <a:bodyPr/>
          <a:lstStyle/>
          <a:p>
            <a:r>
              <a:rPr lang="en-US" dirty="0"/>
              <a:t>We want fast computers</a:t>
            </a:r>
          </a:p>
          <a:p>
            <a:r>
              <a:rPr lang="en-US" dirty="0"/>
              <a:t>Data is moved from slower RAM to faster on chip memory to improve performance.</a:t>
            </a:r>
          </a:p>
          <a:p>
            <a:r>
              <a:rPr lang="en-US" dirty="0"/>
              <a:t>CPUs use a technique called “speculative execution” basically while the CPU waits for an answer from slow RAM, it will continue processing additional instructions. </a:t>
            </a:r>
          </a:p>
          <a:p>
            <a:pPr lvl="1"/>
            <a:r>
              <a:rPr lang="en-US" dirty="0"/>
              <a:t>If the CPU guessed correctly it is ahead of the game, and if it guesses wrong it just throws that work away. </a:t>
            </a:r>
          </a:p>
          <a:p>
            <a:endParaRPr lang="en-US" dirty="0"/>
          </a:p>
        </p:txBody>
      </p:sp>
    </p:spTree>
    <p:extLst>
      <p:ext uri="{BB962C8B-B14F-4D97-AF65-F5344CB8AC3E}">
        <p14:creationId xmlns:p14="http://schemas.microsoft.com/office/powerpoint/2010/main" val="116836890"/>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0F9A5-E4B4-4B6C-9F43-52444909719C}"/>
              </a:ext>
            </a:extLst>
          </p:cNvPr>
          <p:cNvSpPr>
            <a:spLocks noGrp="1"/>
          </p:cNvSpPr>
          <p:nvPr>
            <p:ph type="title"/>
          </p:nvPr>
        </p:nvSpPr>
        <p:spPr/>
        <p:txBody>
          <a:bodyPr/>
          <a:lstStyle/>
          <a:p>
            <a:r>
              <a:rPr lang="en-US" dirty="0"/>
              <a:t>Issue summary: (continued)</a:t>
            </a:r>
          </a:p>
        </p:txBody>
      </p:sp>
      <p:sp>
        <p:nvSpPr>
          <p:cNvPr id="3" name="Text Placeholder 2">
            <a:extLst>
              <a:ext uri="{FF2B5EF4-FFF2-40B4-BE49-F238E27FC236}">
                <a16:creationId xmlns:a16="http://schemas.microsoft.com/office/drawing/2014/main" id="{07038A30-E7AF-44B4-B93A-7C1EF75D5004}"/>
              </a:ext>
            </a:extLst>
          </p:cNvPr>
          <p:cNvSpPr>
            <a:spLocks noGrp="1"/>
          </p:cNvSpPr>
          <p:nvPr>
            <p:ph type="body" sz="quarter" idx="10"/>
          </p:nvPr>
        </p:nvSpPr>
        <p:spPr>
          <a:xfrm>
            <a:off x="274702" y="1211287"/>
            <a:ext cx="11888787" cy="5004447"/>
          </a:xfrm>
        </p:spPr>
        <p:txBody>
          <a:bodyPr/>
          <a:lstStyle/>
          <a:p>
            <a:r>
              <a:rPr lang="en-US" dirty="0"/>
              <a:t>Side-channel vulnerabilities are ones where you look for a side effect to exploit sensitive information. </a:t>
            </a:r>
          </a:p>
          <a:p>
            <a:r>
              <a:rPr lang="en-US" dirty="0"/>
              <a:t>Now a bad actor can start poking around parts of memory that it shouldn’t have access to, and by watching the time it takes to get the value back, it can determine if it guessed correctly a value that was in the cache, all the while without being able to actually see the secret value.</a:t>
            </a:r>
          </a:p>
          <a:p>
            <a:pPr marL="0" indent="0">
              <a:buNone/>
            </a:pPr>
            <a:r>
              <a:rPr lang="en-US" dirty="0"/>
              <a:t> </a:t>
            </a:r>
          </a:p>
          <a:p>
            <a:endParaRPr lang="en-US" dirty="0"/>
          </a:p>
        </p:txBody>
      </p:sp>
    </p:spTree>
    <p:extLst>
      <p:ext uri="{BB962C8B-B14F-4D97-AF65-F5344CB8AC3E}">
        <p14:creationId xmlns:p14="http://schemas.microsoft.com/office/powerpoint/2010/main" val="4072815821"/>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161A1-56C1-4CBB-8DED-42C1C9ADF467}"/>
              </a:ext>
            </a:extLst>
          </p:cNvPr>
          <p:cNvSpPr>
            <a:spLocks noGrp="1"/>
          </p:cNvSpPr>
          <p:nvPr>
            <p:ph type="title"/>
          </p:nvPr>
        </p:nvSpPr>
        <p:spPr/>
        <p:txBody>
          <a:bodyPr/>
          <a:lstStyle/>
          <a:p>
            <a:r>
              <a:rPr lang="en-US" dirty="0"/>
              <a:t>What to do:</a:t>
            </a:r>
          </a:p>
        </p:txBody>
      </p:sp>
      <p:sp>
        <p:nvSpPr>
          <p:cNvPr id="3" name="Text Placeholder 2">
            <a:extLst>
              <a:ext uri="{FF2B5EF4-FFF2-40B4-BE49-F238E27FC236}">
                <a16:creationId xmlns:a16="http://schemas.microsoft.com/office/drawing/2014/main" id="{3267A8FC-E3B0-4979-BF1F-1FCEB5448B7B}"/>
              </a:ext>
            </a:extLst>
          </p:cNvPr>
          <p:cNvSpPr>
            <a:spLocks noGrp="1"/>
          </p:cNvSpPr>
          <p:nvPr>
            <p:ph type="body" sz="quarter" idx="10"/>
          </p:nvPr>
        </p:nvSpPr>
        <p:spPr>
          <a:xfrm>
            <a:off x="274702" y="1211287"/>
            <a:ext cx="11888787" cy="5613845"/>
          </a:xfrm>
        </p:spPr>
        <p:txBody>
          <a:bodyPr/>
          <a:lstStyle/>
          <a:p>
            <a:r>
              <a:rPr lang="en-US" dirty="0"/>
              <a:t>PATCH YOUR COMPUTER</a:t>
            </a:r>
          </a:p>
          <a:p>
            <a:pPr lvl="1"/>
            <a:r>
              <a:rPr lang="en-US" dirty="0"/>
              <a:t>Browser, Anti-Virus, OS &amp; Firmware</a:t>
            </a:r>
          </a:p>
          <a:p>
            <a:r>
              <a:rPr lang="en-US" dirty="0"/>
              <a:t>Azure was already in the process of patching host infrastructure &amp; PaaS Services when the issue was made public.</a:t>
            </a:r>
          </a:p>
          <a:p>
            <a:r>
              <a:rPr lang="en-US" dirty="0"/>
              <a:t>While an OS update is not required to isolate your applications running on Azure from other customers running on Azure, it is always a best practice to keep your OS versions up-to-date. </a:t>
            </a:r>
          </a:p>
          <a:p>
            <a:endParaRPr lang="en-US" dirty="0"/>
          </a:p>
        </p:txBody>
      </p:sp>
      <p:sp>
        <p:nvSpPr>
          <p:cNvPr id="4" name="Rectangle 3">
            <a:extLst>
              <a:ext uri="{FF2B5EF4-FFF2-40B4-BE49-F238E27FC236}">
                <a16:creationId xmlns:a16="http://schemas.microsoft.com/office/drawing/2014/main" id="{9CEC2810-3575-43BA-B0FA-A3D51F3EAAA5}"/>
              </a:ext>
            </a:extLst>
          </p:cNvPr>
          <p:cNvSpPr/>
          <p:nvPr/>
        </p:nvSpPr>
        <p:spPr>
          <a:xfrm>
            <a:off x="255682" y="5935662"/>
            <a:ext cx="12039598" cy="646331"/>
          </a:xfrm>
          <a:prstGeom prst="rect">
            <a:avLst/>
          </a:prstGeom>
        </p:spPr>
        <p:txBody>
          <a:bodyPr wrap="square">
            <a:spAutoFit/>
          </a:bodyPr>
          <a:lstStyle/>
          <a:p>
            <a:r>
              <a:rPr lang="en-US" b="1" dirty="0"/>
              <a:t>Azure:</a:t>
            </a:r>
            <a:r>
              <a:rPr lang="en-US" dirty="0"/>
              <a:t> https://azure.microsoft.com/en-us/blog/securing-azure-customers-from-cpu-vulnerability/</a:t>
            </a:r>
          </a:p>
          <a:p>
            <a:r>
              <a:rPr lang="en-US" b="1" dirty="0"/>
              <a:t>On Prem:</a:t>
            </a:r>
            <a:r>
              <a:rPr lang="en-US" dirty="0"/>
              <a:t> https://support.microsoft.com/en-us/help/4073757/protect-your-windows-devices-against-spectre-meltdown </a:t>
            </a:r>
          </a:p>
        </p:txBody>
      </p:sp>
    </p:spTree>
    <p:extLst>
      <p:ext uri="{BB962C8B-B14F-4D97-AF65-F5344CB8AC3E}">
        <p14:creationId xmlns:p14="http://schemas.microsoft.com/office/powerpoint/2010/main" val="18628882"/>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F7F926-83E1-429B-87A9-C0B5F185873F}"/>
              </a:ext>
            </a:extLst>
          </p:cNvPr>
          <p:cNvSpPr>
            <a:spLocks noGrp="1"/>
          </p:cNvSpPr>
          <p:nvPr>
            <p:ph type="title"/>
          </p:nvPr>
        </p:nvSpPr>
        <p:spPr/>
        <p:txBody>
          <a:bodyPr/>
          <a:lstStyle/>
          <a:p>
            <a:r>
              <a:rPr lang="en-US" dirty="0"/>
              <a:t>Performance issues</a:t>
            </a:r>
          </a:p>
        </p:txBody>
      </p:sp>
      <p:sp>
        <p:nvSpPr>
          <p:cNvPr id="3" name="Text Placeholder 2">
            <a:extLst>
              <a:ext uri="{FF2B5EF4-FFF2-40B4-BE49-F238E27FC236}">
                <a16:creationId xmlns:a16="http://schemas.microsoft.com/office/drawing/2014/main" id="{F7AC4CE6-FBBD-4081-B707-7C4A98F1CFE7}"/>
              </a:ext>
            </a:extLst>
          </p:cNvPr>
          <p:cNvSpPr>
            <a:spLocks noGrp="1"/>
          </p:cNvSpPr>
          <p:nvPr>
            <p:ph type="body" sz="quarter" idx="10"/>
          </p:nvPr>
        </p:nvSpPr>
        <p:spPr>
          <a:xfrm>
            <a:off x="274702" y="1211287"/>
            <a:ext cx="11888787" cy="2400657"/>
          </a:xfrm>
        </p:spPr>
        <p:txBody>
          <a:bodyPr/>
          <a:lstStyle/>
          <a:p>
            <a:r>
              <a:rPr lang="en-US" dirty="0"/>
              <a:t>Impacts of the patch vary based on your workload. </a:t>
            </a:r>
          </a:p>
          <a:p>
            <a:r>
              <a:rPr lang="en-US" dirty="0"/>
              <a:t>Most home/office &amp; gaming workloads with newer chips see negligible impact. </a:t>
            </a:r>
          </a:p>
          <a:p>
            <a:endParaRPr lang="en-US" dirty="0"/>
          </a:p>
        </p:txBody>
      </p:sp>
    </p:spTree>
    <p:extLst>
      <p:ext uri="{BB962C8B-B14F-4D97-AF65-F5344CB8AC3E}">
        <p14:creationId xmlns:p14="http://schemas.microsoft.com/office/powerpoint/2010/main" val="3087448905"/>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55D5DB-C151-47B1-979E-EECBB7BAACD3}"/>
              </a:ext>
            </a:extLst>
          </p:cNvPr>
          <p:cNvSpPr>
            <a:spLocks noGrp="1"/>
          </p:cNvSpPr>
          <p:nvPr>
            <p:ph type="title"/>
          </p:nvPr>
        </p:nvSpPr>
        <p:spPr/>
        <p:txBody>
          <a:bodyPr/>
          <a:lstStyle/>
          <a:p>
            <a:r>
              <a:rPr lang="en-US" dirty="0"/>
              <a:t>Who has been attacked</a:t>
            </a:r>
          </a:p>
        </p:txBody>
      </p:sp>
      <p:sp>
        <p:nvSpPr>
          <p:cNvPr id="3" name="Text Placeholder 2">
            <a:extLst>
              <a:ext uri="{FF2B5EF4-FFF2-40B4-BE49-F238E27FC236}">
                <a16:creationId xmlns:a16="http://schemas.microsoft.com/office/drawing/2014/main" id="{8C7D6291-BE07-4527-802B-A260646B0C7D}"/>
              </a:ext>
            </a:extLst>
          </p:cNvPr>
          <p:cNvSpPr>
            <a:spLocks noGrp="1"/>
          </p:cNvSpPr>
          <p:nvPr>
            <p:ph type="body" sz="quarter" idx="10"/>
          </p:nvPr>
        </p:nvSpPr>
        <p:spPr>
          <a:xfrm>
            <a:off x="274702" y="1211287"/>
            <a:ext cx="11888787" cy="5564600"/>
          </a:xfrm>
        </p:spPr>
        <p:txBody>
          <a:bodyPr/>
          <a:lstStyle/>
          <a:p>
            <a:r>
              <a:rPr lang="en-US" dirty="0"/>
              <a:t>Microsoft has not received any information to indicate that these vulnerabilities have been used to attack customers at this time.</a:t>
            </a:r>
            <a:br>
              <a:rPr lang="en-US" dirty="0"/>
            </a:br>
            <a:endParaRPr lang="en-US" dirty="0"/>
          </a:p>
          <a:p>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sz="2000" dirty="0"/>
              <a:t>(as of 1/22/18)</a:t>
            </a:r>
          </a:p>
        </p:txBody>
      </p:sp>
    </p:spTree>
    <p:extLst>
      <p:ext uri="{BB962C8B-B14F-4D97-AF65-F5344CB8AC3E}">
        <p14:creationId xmlns:p14="http://schemas.microsoft.com/office/powerpoint/2010/main" val="3630623266"/>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00197E3-AE77-42FF-B2D7-5086334E166E}"/>
              </a:ext>
            </a:extLst>
          </p:cNvPr>
          <p:cNvSpPr>
            <a:spLocks noGrp="1"/>
          </p:cNvSpPr>
          <p:nvPr>
            <p:ph type="title"/>
          </p:nvPr>
        </p:nvSpPr>
        <p:spPr/>
        <p:txBody>
          <a:bodyPr/>
          <a:lstStyle/>
          <a:p>
            <a:r>
              <a:rPr lang="en-US" dirty="0"/>
              <a:t>Meltdown</a:t>
            </a:r>
          </a:p>
        </p:txBody>
      </p:sp>
      <p:sp>
        <p:nvSpPr>
          <p:cNvPr id="5" name="Text Placeholder 4">
            <a:extLst>
              <a:ext uri="{FF2B5EF4-FFF2-40B4-BE49-F238E27FC236}">
                <a16:creationId xmlns:a16="http://schemas.microsoft.com/office/drawing/2014/main" id="{5D58BCA3-346C-4F33-BE8C-F9D28323F9EC}"/>
              </a:ext>
            </a:extLst>
          </p:cNvPr>
          <p:cNvSpPr>
            <a:spLocks noGrp="1"/>
          </p:cNvSpPr>
          <p:nvPr>
            <p:ph type="body" sz="quarter" idx="10"/>
          </p:nvPr>
        </p:nvSpPr>
        <p:spPr>
          <a:xfrm>
            <a:off x="274702" y="1211287"/>
            <a:ext cx="7772335" cy="4924425"/>
          </a:xfrm>
        </p:spPr>
        <p:txBody>
          <a:bodyPr/>
          <a:lstStyle/>
          <a:p>
            <a:pPr marL="0" indent="0">
              <a:buNone/>
            </a:pPr>
            <a:r>
              <a:rPr lang="en-US" sz="2800" dirty="0"/>
              <a:t>Meltdown breaks the most fundamental isolation between user applications and the operating system. </a:t>
            </a:r>
            <a:r>
              <a:rPr lang="en-US" sz="2800" b="1" dirty="0"/>
              <a:t>This attack allows a program to access the memory, and thus also the secrets, of other programs and the operating system. </a:t>
            </a:r>
          </a:p>
          <a:p>
            <a:pPr marL="0" indent="0">
              <a:buNone/>
            </a:pPr>
            <a:r>
              <a:rPr lang="en-US" sz="2800" dirty="0"/>
              <a:t>If your computer has a vulnerable processor and runs an unpatched operating system, it is not safe to work with sensitive information without the chance of leaking the information. This applies both to personal computers as well as cloud infrastructure. Luckily, </a:t>
            </a:r>
            <a:r>
              <a:rPr lang="en-US" sz="2800" b="1" dirty="0"/>
              <a:t>there are software patches against Meltdown.</a:t>
            </a:r>
          </a:p>
        </p:txBody>
      </p:sp>
      <p:pic>
        <p:nvPicPr>
          <p:cNvPr id="6" name="Graphic 5">
            <a:extLst>
              <a:ext uri="{FF2B5EF4-FFF2-40B4-BE49-F238E27FC236}">
                <a16:creationId xmlns:a16="http://schemas.microsoft.com/office/drawing/2014/main" id="{C44CF219-DCA7-4258-9215-15DFFF40BAD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351837" y="295274"/>
            <a:ext cx="3657600" cy="5972175"/>
          </a:xfrm>
          <a:prstGeom prst="rect">
            <a:avLst/>
          </a:prstGeom>
        </p:spPr>
      </p:pic>
      <p:sp>
        <p:nvSpPr>
          <p:cNvPr id="7" name="Rectangle 6">
            <a:extLst>
              <a:ext uri="{FF2B5EF4-FFF2-40B4-BE49-F238E27FC236}">
                <a16:creationId xmlns:a16="http://schemas.microsoft.com/office/drawing/2014/main" id="{39BB1C15-51AC-4862-864B-ACEB28CCE805}"/>
              </a:ext>
            </a:extLst>
          </p:cNvPr>
          <p:cNvSpPr/>
          <p:nvPr/>
        </p:nvSpPr>
        <p:spPr>
          <a:xfrm>
            <a:off x="427037" y="6267449"/>
            <a:ext cx="3069879" cy="369332"/>
          </a:xfrm>
          <a:prstGeom prst="rect">
            <a:avLst/>
          </a:prstGeom>
        </p:spPr>
        <p:txBody>
          <a:bodyPr wrap="none">
            <a:spAutoFit/>
          </a:bodyPr>
          <a:lstStyle/>
          <a:p>
            <a:r>
              <a:rPr lang="en-US" dirty="0"/>
              <a:t>https://meltdownattack.com/</a:t>
            </a:r>
          </a:p>
        </p:txBody>
      </p:sp>
    </p:spTree>
    <p:extLst>
      <p:ext uri="{BB962C8B-B14F-4D97-AF65-F5344CB8AC3E}">
        <p14:creationId xmlns:p14="http://schemas.microsoft.com/office/powerpoint/2010/main" val="3945416368"/>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350737-E515-43C3-8A37-F819FD147270}"/>
              </a:ext>
            </a:extLst>
          </p:cNvPr>
          <p:cNvSpPr>
            <a:spLocks noGrp="1"/>
          </p:cNvSpPr>
          <p:nvPr>
            <p:ph type="title"/>
          </p:nvPr>
        </p:nvSpPr>
        <p:spPr/>
        <p:txBody>
          <a:bodyPr/>
          <a:lstStyle/>
          <a:p>
            <a:r>
              <a:rPr lang="en-US" dirty="0" err="1"/>
              <a:t>Spectre</a:t>
            </a:r>
            <a:endParaRPr lang="en-US" dirty="0"/>
          </a:p>
        </p:txBody>
      </p:sp>
      <p:pic>
        <p:nvPicPr>
          <p:cNvPr id="4" name="Graphic 3">
            <a:extLst>
              <a:ext uri="{FF2B5EF4-FFF2-40B4-BE49-F238E27FC236}">
                <a16:creationId xmlns:a16="http://schemas.microsoft.com/office/drawing/2014/main" id="{FDAFBA4B-9C46-443C-92C4-9E0A588AA6A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09649" y="2125662"/>
            <a:ext cx="4486275" cy="3553232"/>
          </a:xfrm>
          <a:prstGeom prst="rect">
            <a:avLst/>
          </a:prstGeom>
        </p:spPr>
      </p:pic>
      <p:sp>
        <p:nvSpPr>
          <p:cNvPr id="3" name="Text Placeholder 2">
            <a:extLst>
              <a:ext uri="{FF2B5EF4-FFF2-40B4-BE49-F238E27FC236}">
                <a16:creationId xmlns:a16="http://schemas.microsoft.com/office/drawing/2014/main" id="{BED94B5F-A6D6-4CE1-8B60-A3B06260EA39}"/>
              </a:ext>
            </a:extLst>
          </p:cNvPr>
          <p:cNvSpPr>
            <a:spLocks noGrp="1"/>
          </p:cNvSpPr>
          <p:nvPr>
            <p:ph type="body" sz="quarter" idx="10"/>
          </p:nvPr>
        </p:nvSpPr>
        <p:spPr>
          <a:xfrm>
            <a:off x="274702" y="1211287"/>
            <a:ext cx="7086535" cy="4924425"/>
          </a:xfrm>
        </p:spPr>
        <p:txBody>
          <a:bodyPr/>
          <a:lstStyle/>
          <a:p>
            <a:pPr marL="0" indent="0">
              <a:buNone/>
            </a:pPr>
            <a:r>
              <a:rPr lang="en-US" sz="2800" dirty="0" err="1"/>
              <a:t>Spectre</a:t>
            </a:r>
            <a:r>
              <a:rPr lang="en-US" sz="2800" dirty="0"/>
              <a:t> breaks the isolation between different applications. </a:t>
            </a:r>
            <a:r>
              <a:rPr lang="en-US" sz="2800" b="1" dirty="0"/>
              <a:t>It allows an attacker to trick error-free programs, which follow best practices, into leaking their secrets. </a:t>
            </a:r>
            <a:r>
              <a:rPr lang="en-US" sz="2800" dirty="0"/>
              <a:t>In fact, the safety checks of said best practices actually increase the attack surface and may make applications more susceptible to </a:t>
            </a:r>
            <a:r>
              <a:rPr lang="en-US" sz="2800" dirty="0" err="1"/>
              <a:t>Spectre</a:t>
            </a:r>
            <a:r>
              <a:rPr lang="en-US" sz="2800" dirty="0"/>
              <a:t> </a:t>
            </a:r>
          </a:p>
          <a:p>
            <a:pPr marL="0" indent="0">
              <a:buNone/>
            </a:pPr>
            <a:r>
              <a:rPr lang="en-US" sz="2800" dirty="0" err="1"/>
              <a:t>Spectre</a:t>
            </a:r>
            <a:r>
              <a:rPr lang="en-US" sz="2800" dirty="0"/>
              <a:t> is harder to exploit than Meltdown, but it is also harder to mitigate. However, it is possible to </a:t>
            </a:r>
            <a:r>
              <a:rPr lang="en-US" sz="2800" b="1" dirty="0"/>
              <a:t>prevent specific known exploits based on </a:t>
            </a:r>
            <a:r>
              <a:rPr lang="en-US" sz="2800" b="1" dirty="0" err="1"/>
              <a:t>Spectre</a:t>
            </a:r>
            <a:r>
              <a:rPr lang="en-US" sz="2800" b="1" dirty="0"/>
              <a:t> through software patches</a:t>
            </a:r>
            <a:r>
              <a:rPr lang="en-US" sz="2800" dirty="0"/>
              <a:t>. </a:t>
            </a:r>
          </a:p>
        </p:txBody>
      </p:sp>
      <p:sp>
        <p:nvSpPr>
          <p:cNvPr id="5" name="Rectangle 4">
            <a:extLst>
              <a:ext uri="{FF2B5EF4-FFF2-40B4-BE49-F238E27FC236}">
                <a16:creationId xmlns:a16="http://schemas.microsoft.com/office/drawing/2014/main" id="{C6E89357-2E03-4C7A-8427-6DBD89AD5522}"/>
              </a:ext>
            </a:extLst>
          </p:cNvPr>
          <p:cNvSpPr/>
          <p:nvPr/>
        </p:nvSpPr>
        <p:spPr>
          <a:xfrm>
            <a:off x="276170" y="6316662"/>
            <a:ext cx="2798971" cy="369332"/>
          </a:xfrm>
          <a:prstGeom prst="rect">
            <a:avLst/>
          </a:prstGeom>
        </p:spPr>
        <p:txBody>
          <a:bodyPr wrap="none">
            <a:spAutoFit/>
          </a:bodyPr>
          <a:lstStyle/>
          <a:p>
            <a:r>
              <a:rPr lang="en-US" dirty="0"/>
              <a:t>https://spectreattack.com/</a:t>
            </a:r>
          </a:p>
        </p:txBody>
      </p:sp>
    </p:spTree>
    <p:extLst>
      <p:ext uri="{BB962C8B-B14F-4D97-AF65-F5344CB8AC3E}">
        <p14:creationId xmlns:p14="http://schemas.microsoft.com/office/powerpoint/2010/main" val="4178849660"/>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C123980-1DDD-4354-AC3B-E580BD590811}"/>
              </a:ext>
            </a:extLst>
          </p:cNvPr>
          <p:cNvPicPr>
            <a:picLocks noChangeAspect="1"/>
          </p:cNvPicPr>
          <p:nvPr/>
        </p:nvPicPr>
        <p:blipFill>
          <a:blip r:embed="rId3"/>
          <a:stretch>
            <a:fillRect/>
          </a:stretch>
        </p:blipFill>
        <p:spPr>
          <a:xfrm>
            <a:off x="2636837" y="296862"/>
            <a:ext cx="6449590" cy="6213424"/>
          </a:xfrm>
          <a:prstGeom prst="rect">
            <a:avLst/>
          </a:prstGeom>
        </p:spPr>
      </p:pic>
      <p:sp>
        <p:nvSpPr>
          <p:cNvPr id="8" name="Rectangle 7">
            <a:extLst>
              <a:ext uri="{FF2B5EF4-FFF2-40B4-BE49-F238E27FC236}">
                <a16:creationId xmlns:a16="http://schemas.microsoft.com/office/drawing/2014/main" id="{E6057A19-61CF-4E2E-8345-7C2E2563708E}"/>
              </a:ext>
            </a:extLst>
          </p:cNvPr>
          <p:cNvSpPr/>
          <p:nvPr/>
        </p:nvSpPr>
        <p:spPr>
          <a:xfrm>
            <a:off x="4084637" y="6600216"/>
            <a:ext cx="3839641" cy="369332"/>
          </a:xfrm>
          <a:prstGeom prst="rect">
            <a:avLst/>
          </a:prstGeom>
        </p:spPr>
        <p:txBody>
          <a:bodyPr wrap="none">
            <a:spAutoFit/>
          </a:bodyPr>
          <a:lstStyle/>
          <a:p>
            <a:r>
              <a:rPr lang="en-US" dirty="0"/>
              <a:t>Source: </a:t>
            </a:r>
            <a:r>
              <a:rPr lang="en-US" dirty="0">
                <a:hlinkClick r:id="rId4"/>
              </a:rPr>
              <a:t>https://www.xkcd.com/1938/</a:t>
            </a:r>
            <a:r>
              <a:rPr lang="en-US" dirty="0"/>
              <a:t> </a:t>
            </a:r>
          </a:p>
        </p:txBody>
      </p:sp>
    </p:spTree>
    <p:extLst>
      <p:ext uri="{BB962C8B-B14F-4D97-AF65-F5344CB8AC3E}">
        <p14:creationId xmlns:p14="http://schemas.microsoft.com/office/powerpoint/2010/main" val="963589809"/>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2828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4" name="Straight Connector 63">
            <a:extLst>
              <a:ext uri="{FF2B5EF4-FFF2-40B4-BE49-F238E27FC236}">
                <a16:creationId xmlns:a16="http://schemas.microsoft.com/office/drawing/2014/main" id="{782DAFC6-595D-41F3-B9CC-8E8DAC9CE0FA}"/>
              </a:ext>
            </a:extLst>
          </p:cNvPr>
          <p:cNvCxnSpPr>
            <a:cxnSpLocks/>
          </p:cNvCxnSpPr>
          <p:nvPr/>
        </p:nvCxnSpPr>
        <p:spPr>
          <a:xfrm>
            <a:off x="1994007" y="496"/>
            <a:ext cx="0" cy="7025446"/>
          </a:xfrm>
          <a:prstGeom prst="line">
            <a:avLst/>
          </a:prstGeom>
          <a:noFill/>
          <a:ln w="19050" cap="flat">
            <a:solidFill>
              <a:schemeClr val="bg1">
                <a:lumMod val="75000"/>
                <a:alpha val="7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sp>
        <p:nvSpPr>
          <p:cNvPr id="102" name="Rectangle 101">
            <a:extLst>
              <a:ext uri="{FF2B5EF4-FFF2-40B4-BE49-F238E27FC236}">
                <a16:creationId xmlns:a16="http://schemas.microsoft.com/office/drawing/2014/main" id="{698FCEC8-52FF-464E-A563-A99A52D27BDA}"/>
              </a:ext>
            </a:extLst>
          </p:cNvPr>
          <p:cNvSpPr/>
          <p:nvPr/>
        </p:nvSpPr>
        <p:spPr>
          <a:xfrm>
            <a:off x="150473" y="1748570"/>
            <a:ext cx="1730067" cy="470856"/>
          </a:xfrm>
          <a:prstGeom prst="rect">
            <a:avLst/>
          </a:prstGeom>
        </p:spPr>
        <p:txBody>
          <a:bodyPr wrap="none">
            <a:spAutoFit/>
          </a:bodyPr>
          <a:lstStyle/>
          <a:p>
            <a:pPr algn="ctr" defTabSz="932509">
              <a:defRPr/>
            </a:pPr>
            <a:r>
              <a:rPr lang="en-US" sz="2400" kern="0" spc="50" dirty="0">
                <a:solidFill>
                  <a:srgbClr val="0078D7"/>
                </a:solidFill>
                <a:latin typeface="Segoe UI" panose="020B0502040204020203" pitchFamily="34" charset="0"/>
                <a:cs typeface="Segoe UI" panose="020B0502040204020203" pitchFamily="34" charset="0"/>
              </a:rPr>
              <a:t>Productive</a:t>
            </a:r>
          </a:p>
        </p:txBody>
      </p:sp>
      <p:sp>
        <p:nvSpPr>
          <p:cNvPr id="103" name="speedometer_2">
            <a:extLst>
              <a:ext uri="{FF2B5EF4-FFF2-40B4-BE49-F238E27FC236}">
                <a16:creationId xmlns:a16="http://schemas.microsoft.com/office/drawing/2014/main" id="{BFC0E3B5-0EEA-4AD2-9349-41F88A04DA69}"/>
              </a:ext>
            </a:extLst>
          </p:cNvPr>
          <p:cNvSpPr>
            <a:spLocks noChangeAspect="1" noEditPoints="1"/>
          </p:cNvSpPr>
          <p:nvPr/>
        </p:nvSpPr>
        <p:spPr bwMode="auto">
          <a:xfrm>
            <a:off x="707751" y="1011218"/>
            <a:ext cx="612023" cy="612021"/>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28575">
            <a:solidFill>
              <a:srgbClr val="001F50"/>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cs typeface="Segoe UI" pitchFamily="34" charset="0"/>
            </a:endParaRPr>
          </a:p>
        </p:txBody>
      </p:sp>
      <p:sp>
        <p:nvSpPr>
          <p:cNvPr id="60" name="Title 1">
            <a:extLst>
              <a:ext uri="{FF2B5EF4-FFF2-40B4-BE49-F238E27FC236}">
                <a16:creationId xmlns:a16="http://schemas.microsoft.com/office/drawing/2014/main" id="{A6A2D36D-1B5B-4FBD-9FD5-8462900FB166}"/>
              </a:ext>
            </a:extLst>
          </p:cNvPr>
          <p:cNvSpPr txBox="1">
            <a:spLocks/>
          </p:cNvSpPr>
          <p:nvPr/>
        </p:nvSpPr>
        <p:spPr>
          <a:xfrm>
            <a:off x="2701384" y="530478"/>
            <a:ext cx="8693505" cy="917444"/>
          </a:xfrm>
          <a:prstGeom prst="rect">
            <a:avLst/>
          </a:prstGeom>
        </p:spPr>
        <p:txBody>
          <a:bodyPr vert="horz" wrap="square" lIns="146283" tIns="91427" rIns="146283" bIns="91427" rtlCol="0" anchor="t">
            <a:noAutofit/>
          </a:bodyPr>
          <a:lst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932563">
              <a:spcAft>
                <a:spcPts val="600"/>
              </a:spcAft>
              <a:defRPr/>
            </a:pPr>
            <a:r>
              <a:rPr lang="en-US" sz="3672" dirty="0">
                <a:solidFill>
                  <a:srgbClr val="4F504F"/>
                </a:solidFill>
              </a:rPr>
              <a:t>Azure. Cloud for all.</a:t>
            </a:r>
          </a:p>
        </p:txBody>
      </p:sp>
      <p:sp>
        <p:nvSpPr>
          <p:cNvPr id="65" name="Rectangle 64">
            <a:extLst>
              <a:ext uri="{FF2B5EF4-FFF2-40B4-BE49-F238E27FC236}">
                <a16:creationId xmlns:a16="http://schemas.microsoft.com/office/drawing/2014/main" id="{B385FE5E-81B9-42AC-81EA-E711B53B3A68}"/>
              </a:ext>
            </a:extLst>
          </p:cNvPr>
          <p:cNvSpPr/>
          <p:nvPr/>
        </p:nvSpPr>
        <p:spPr>
          <a:xfrm>
            <a:off x="444056" y="3199346"/>
            <a:ext cx="1157847" cy="470856"/>
          </a:xfrm>
          <a:prstGeom prst="rect">
            <a:avLst/>
          </a:prstGeom>
        </p:spPr>
        <p:txBody>
          <a:bodyPr wrap="none">
            <a:spAutoFit/>
          </a:bodyPr>
          <a:lstStyle/>
          <a:p>
            <a:pPr algn="ctr" defTabSz="932509">
              <a:defRPr/>
            </a:pPr>
            <a:r>
              <a:rPr lang="en-US" sz="2400" kern="0" spc="50" dirty="0">
                <a:solidFill>
                  <a:srgbClr val="0078D7"/>
                </a:solidFill>
                <a:latin typeface="Segoe UI" panose="020B0502040204020203" pitchFamily="34" charset="0"/>
                <a:cs typeface="Segoe UI" panose="020B0502040204020203" pitchFamily="34" charset="0"/>
              </a:rPr>
              <a:t>Hybrid</a:t>
            </a:r>
          </a:p>
        </p:txBody>
      </p:sp>
      <p:grpSp>
        <p:nvGrpSpPr>
          <p:cNvPr id="66" name="Group 65">
            <a:extLst>
              <a:ext uri="{FF2B5EF4-FFF2-40B4-BE49-F238E27FC236}">
                <a16:creationId xmlns:a16="http://schemas.microsoft.com/office/drawing/2014/main" id="{8012E59A-AE2B-4CFD-AB1E-B32599CE1369}"/>
              </a:ext>
            </a:extLst>
          </p:cNvPr>
          <p:cNvGrpSpPr/>
          <p:nvPr/>
        </p:nvGrpSpPr>
        <p:grpSpPr>
          <a:xfrm>
            <a:off x="734446" y="2400000"/>
            <a:ext cx="591068" cy="577315"/>
            <a:chOff x="2088630" y="3287843"/>
            <a:chExt cx="429718" cy="419725"/>
          </a:xfrm>
          <a:noFill/>
        </p:grpSpPr>
        <p:sp>
          <p:nvSpPr>
            <p:cNvPr id="70" name="Rectangle 69">
              <a:extLst>
                <a:ext uri="{FF2B5EF4-FFF2-40B4-BE49-F238E27FC236}">
                  <a16:creationId xmlns:a16="http://schemas.microsoft.com/office/drawing/2014/main" id="{22B8D4B1-464B-4383-9CAB-7BA71785ED18}"/>
                </a:ext>
              </a:extLst>
            </p:cNvPr>
            <p:cNvSpPr/>
            <p:nvPr/>
          </p:nvSpPr>
          <p:spPr bwMode="auto">
            <a:xfrm>
              <a:off x="2213548" y="3287843"/>
              <a:ext cx="304800" cy="304800"/>
            </a:xfrm>
            <a:prstGeom prst="rect">
              <a:avLst/>
            </a:prstGeom>
            <a:noFill/>
            <a:ln w="28575">
              <a:solidFill>
                <a:srgbClr val="001F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71" name="Rectangle 70">
              <a:extLst>
                <a:ext uri="{FF2B5EF4-FFF2-40B4-BE49-F238E27FC236}">
                  <a16:creationId xmlns:a16="http://schemas.microsoft.com/office/drawing/2014/main" id="{CE051139-4C4D-4626-95B9-5606F057D1E8}"/>
                </a:ext>
              </a:extLst>
            </p:cNvPr>
            <p:cNvSpPr/>
            <p:nvPr/>
          </p:nvSpPr>
          <p:spPr bwMode="auto">
            <a:xfrm>
              <a:off x="2088630" y="3402768"/>
              <a:ext cx="304800" cy="304800"/>
            </a:xfrm>
            <a:prstGeom prst="rect">
              <a:avLst/>
            </a:prstGeom>
            <a:noFill/>
            <a:ln w="28575">
              <a:solidFill>
                <a:srgbClr val="001F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cs typeface="Segoe UI" pitchFamily="34" charset="0"/>
              </a:endParaRPr>
            </a:p>
          </p:txBody>
        </p:sp>
      </p:grpSp>
      <p:sp>
        <p:nvSpPr>
          <p:cNvPr id="75" name="Rectangle 74">
            <a:extLst>
              <a:ext uri="{FF2B5EF4-FFF2-40B4-BE49-F238E27FC236}">
                <a16:creationId xmlns:a16="http://schemas.microsoft.com/office/drawing/2014/main" id="{F03BC490-8B6E-4051-8352-D0D504A6BDC4}"/>
              </a:ext>
            </a:extLst>
          </p:cNvPr>
          <p:cNvSpPr/>
          <p:nvPr/>
        </p:nvSpPr>
        <p:spPr>
          <a:xfrm>
            <a:off x="202901" y="4511982"/>
            <a:ext cx="1654861" cy="470856"/>
          </a:xfrm>
          <a:prstGeom prst="rect">
            <a:avLst/>
          </a:prstGeom>
        </p:spPr>
        <p:txBody>
          <a:bodyPr wrap="none">
            <a:spAutoFit/>
          </a:bodyPr>
          <a:lstStyle/>
          <a:p>
            <a:pPr algn="ctr" defTabSz="932509">
              <a:defRPr/>
            </a:pPr>
            <a:r>
              <a:rPr lang="en-US" sz="2400" kern="0" spc="50">
                <a:solidFill>
                  <a:srgbClr val="0078D7"/>
                </a:solidFill>
                <a:latin typeface="Segoe UI" panose="020B0502040204020203" pitchFamily="34" charset="0"/>
                <a:cs typeface="Segoe UI" panose="020B0502040204020203" pitchFamily="34" charset="0"/>
              </a:rPr>
              <a:t>Intelligent</a:t>
            </a:r>
          </a:p>
        </p:txBody>
      </p:sp>
      <p:sp>
        <p:nvSpPr>
          <p:cNvPr id="76" name="light">
            <a:extLst>
              <a:ext uri="{FF2B5EF4-FFF2-40B4-BE49-F238E27FC236}">
                <a16:creationId xmlns:a16="http://schemas.microsoft.com/office/drawing/2014/main" id="{E4161B93-A7C5-44BE-8B7C-D3C630B80B4E}"/>
              </a:ext>
            </a:extLst>
          </p:cNvPr>
          <p:cNvSpPr>
            <a:spLocks noChangeAspect="1" noEditPoints="1"/>
          </p:cNvSpPr>
          <p:nvPr/>
        </p:nvSpPr>
        <p:spPr bwMode="auto">
          <a:xfrm>
            <a:off x="846052" y="3778278"/>
            <a:ext cx="378871" cy="562489"/>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28575">
            <a:solidFill>
              <a:srgbClr val="001F50"/>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Segoe UI Semilight"/>
              <a:cs typeface="Segoe UI" pitchFamily="34" charset="0"/>
            </a:endParaRPr>
          </a:p>
        </p:txBody>
      </p:sp>
      <p:sp>
        <p:nvSpPr>
          <p:cNvPr id="83" name="Rectangle 82">
            <a:extLst>
              <a:ext uri="{FF2B5EF4-FFF2-40B4-BE49-F238E27FC236}">
                <a16:creationId xmlns:a16="http://schemas.microsoft.com/office/drawing/2014/main" id="{0010866D-64D6-406B-A8F7-E28C43E16DE7}"/>
              </a:ext>
            </a:extLst>
          </p:cNvPr>
          <p:cNvSpPr/>
          <p:nvPr/>
        </p:nvSpPr>
        <p:spPr>
          <a:xfrm>
            <a:off x="412602" y="5684634"/>
            <a:ext cx="1273926" cy="470856"/>
          </a:xfrm>
          <a:prstGeom prst="rect">
            <a:avLst/>
          </a:prstGeom>
        </p:spPr>
        <p:txBody>
          <a:bodyPr wrap="none">
            <a:spAutoFit/>
          </a:bodyPr>
          <a:lstStyle/>
          <a:p>
            <a:pPr algn="ctr" defTabSz="932509">
              <a:defRPr/>
            </a:pPr>
            <a:r>
              <a:rPr lang="en-US" sz="2400" kern="0" spc="50">
                <a:solidFill>
                  <a:srgbClr val="0078D7"/>
                </a:solidFill>
                <a:latin typeface="Segoe UI" panose="020B0502040204020203" pitchFamily="34" charset="0"/>
                <a:cs typeface="Segoe UI" panose="020B0502040204020203" pitchFamily="34" charset="0"/>
              </a:rPr>
              <a:t>Trusted</a:t>
            </a:r>
          </a:p>
        </p:txBody>
      </p:sp>
      <p:sp>
        <p:nvSpPr>
          <p:cNvPr id="108" name="Freeform 100">
            <a:extLst>
              <a:ext uri="{FF2B5EF4-FFF2-40B4-BE49-F238E27FC236}">
                <a16:creationId xmlns:a16="http://schemas.microsoft.com/office/drawing/2014/main" id="{6AEF098E-F657-4B75-A692-C58E4F5D3089}"/>
              </a:ext>
            </a:extLst>
          </p:cNvPr>
          <p:cNvSpPr>
            <a:spLocks noChangeArrowheads="1"/>
          </p:cNvSpPr>
          <p:nvPr/>
        </p:nvSpPr>
        <p:spPr bwMode="auto">
          <a:xfrm>
            <a:off x="711136" y="4920775"/>
            <a:ext cx="659508" cy="652579"/>
          </a:xfrm>
          <a:custGeom>
            <a:avLst/>
            <a:gdLst>
              <a:gd name="T0" fmla="*/ 3212 w 13440"/>
              <a:gd name="T1" fmla="*/ 3671 h 13299"/>
              <a:gd name="T2" fmla="*/ 3433 w 13440"/>
              <a:gd name="T3" fmla="*/ 3583 h 13299"/>
              <a:gd name="T4" fmla="*/ 3600 w 13440"/>
              <a:gd name="T5" fmla="*/ 3415 h 13299"/>
              <a:gd name="T6" fmla="*/ 3689 w 13440"/>
              <a:gd name="T7" fmla="*/ 3194 h 13299"/>
              <a:gd name="T8" fmla="*/ 3697 w 13440"/>
              <a:gd name="T9" fmla="*/ 3009 h 13299"/>
              <a:gd name="T10" fmla="*/ 3627 w 13440"/>
              <a:gd name="T11" fmla="*/ 2762 h 13299"/>
              <a:gd name="T12" fmla="*/ 3477 w 13440"/>
              <a:gd name="T13" fmla="*/ 2577 h 13299"/>
              <a:gd name="T14" fmla="*/ 3274 w 13440"/>
              <a:gd name="T15" fmla="*/ 2462 h 13299"/>
              <a:gd name="T16" fmla="*/ 3088 w 13440"/>
              <a:gd name="T17" fmla="*/ 2427 h 13299"/>
              <a:gd name="T18" fmla="*/ 2833 w 13440"/>
              <a:gd name="T19" fmla="*/ 2480 h 13299"/>
              <a:gd name="T20" fmla="*/ 2630 w 13440"/>
              <a:gd name="T21" fmla="*/ 2621 h 13299"/>
              <a:gd name="T22" fmla="*/ 2488 w 13440"/>
              <a:gd name="T23" fmla="*/ 2824 h 13299"/>
              <a:gd name="T24" fmla="*/ 2444 w 13440"/>
              <a:gd name="T25" fmla="*/ 3080 h 13299"/>
              <a:gd name="T26" fmla="*/ 2471 w 13440"/>
              <a:gd name="T27" fmla="*/ 3256 h 13299"/>
              <a:gd name="T28" fmla="*/ 2585 w 13440"/>
              <a:gd name="T29" fmla="*/ 3459 h 13299"/>
              <a:gd name="T30" fmla="*/ 2780 w 13440"/>
              <a:gd name="T31" fmla="*/ 3609 h 13299"/>
              <a:gd name="T32" fmla="*/ 3027 w 13440"/>
              <a:gd name="T33" fmla="*/ 3680 h 13299"/>
              <a:gd name="T34" fmla="*/ 6988 w 13440"/>
              <a:gd name="T35" fmla="*/ 8127 h 13299"/>
              <a:gd name="T36" fmla="*/ 6380 w 13440"/>
              <a:gd name="T37" fmla="*/ 8480 h 13299"/>
              <a:gd name="T38" fmla="*/ 5718 w 13440"/>
              <a:gd name="T39" fmla="*/ 8736 h 13299"/>
              <a:gd name="T40" fmla="*/ 5004 w 13440"/>
              <a:gd name="T41" fmla="*/ 8886 h 13299"/>
              <a:gd name="T42" fmla="*/ 4439 w 13440"/>
              <a:gd name="T43" fmla="*/ 8921 h 13299"/>
              <a:gd name="T44" fmla="*/ 3547 w 13440"/>
              <a:gd name="T45" fmla="*/ 8824 h 13299"/>
              <a:gd name="T46" fmla="*/ 2709 w 13440"/>
              <a:gd name="T47" fmla="*/ 8568 h 13299"/>
              <a:gd name="T48" fmla="*/ 1959 w 13440"/>
              <a:gd name="T49" fmla="*/ 8153 h 13299"/>
              <a:gd name="T50" fmla="*/ 1297 w 13440"/>
              <a:gd name="T51" fmla="*/ 7615 h 13299"/>
              <a:gd name="T52" fmla="*/ 759 w 13440"/>
              <a:gd name="T53" fmla="*/ 6953 h 13299"/>
              <a:gd name="T54" fmla="*/ 344 w 13440"/>
              <a:gd name="T55" fmla="*/ 6195 h 13299"/>
              <a:gd name="T56" fmla="*/ 88 w 13440"/>
              <a:gd name="T57" fmla="*/ 5357 h 13299"/>
              <a:gd name="T58" fmla="*/ 0 w 13440"/>
              <a:gd name="T59" fmla="*/ 4456 h 13299"/>
              <a:gd name="T60" fmla="*/ 44 w 13440"/>
              <a:gd name="T61" fmla="*/ 3777 h 13299"/>
              <a:gd name="T62" fmla="*/ 264 w 13440"/>
              <a:gd name="T63" fmla="*/ 2921 h 13299"/>
              <a:gd name="T64" fmla="*/ 644 w 13440"/>
              <a:gd name="T65" fmla="*/ 2135 h 13299"/>
              <a:gd name="T66" fmla="*/ 1156 w 13440"/>
              <a:gd name="T67" fmla="*/ 1456 h 13299"/>
              <a:gd name="T68" fmla="*/ 1782 w 13440"/>
              <a:gd name="T69" fmla="*/ 882 h 13299"/>
              <a:gd name="T70" fmla="*/ 2515 w 13440"/>
              <a:gd name="T71" fmla="*/ 432 h 13299"/>
              <a:gd name="T72" fmla="*/ 3327 w 13440"/>
              <a:gd name="T73" fmla="*/ 132 h 13299"/>
              <a:gd name="T74" fmla="*/ 4209 w 13440"/>
              <a:gd name="T75" fmla="*/ 0 h 13299"/>
              <a:gd name="T76" fmla="*/ 4898 w 13440"/>
              <a:gd name="T77" fmla="*/ 17 h 13299"/>
              <a:gd name="T78" fmla="*/ 5771 w 13440"/>
              <a:gd name="T79" fmla="*/ 194 h 13299"/>
              <a:gd name="T80" fmla="*/ 6574 w 13440"/>
              <a:gd name="T81" fmla="*/ 529 h 13299"/>
              <a:gd name="T82" fmla="*/ 7288 w 13440"/>
              <a:gd name="T83" fmla="*/ 1015 h 13299"/>
              <a:gd name="T84" fmla="*/ 7897 w 13440"/>
              <a:gd name="T85" fmla="*/ 1615 h 13299"/>
              <a:gd name="T86" fmla="*/ 8383 w 13440"/>
              <a:gd name="T87" fmla="*/ 2329 h 13299"/>
              <a:gd name="T88" fmla="*/ 8718 w 13440"/>
              <a:gd name="T89" fmla="*/ 3124 h 13299"/>
              <a:gd name="T90" fmla="*/ 8894 w 13440"/>
              <a:gd name="T91" fmla="*/ 3997 h 13299"/>
              <a:gd name="T92" fmla="*/ 8912 w 13440"/>
              <a:gd name="T93" fmla="*/ 4642 h 13299"/>
              <a:gd name="T94" fmla="*/ 8833 w 13440"/>
              <a:gd name="T95" fmla="*/ 5321 h 13299"/>
              <a:gd name="T96" fmla="*/ 13439 w 13440"/>
              <a:gd name="T97" fmla="*/ 10456 h 13299"/>
              <a:gd name="T98" fmla="*/ 10748 w 13440"/>
              <a:gd name="T99" fmla="*/ 13298 h 13299"/>
              <a:gd name="T100" fmla="*/ 9000 w 13440"/>
              <a:gd name="T101" fmla="*/ 11471 h 13299"/>
              <a:gd name="T102" fmla="*/ 7129 w 13440"/>
              <a:gd name="T103" fmla="*/ 9689 h 13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440" h="13299">
                <a:moveTo>
                  <a:pt x="3088" y="3689"/>
                </a:moveTo>
                <a:lnTo>
                  <a:pt x="3088" y="3689"/>
                </a:lnTo>
                <a:lnTo>
                  <a:pt x="3150" y="3680"/>
                </a:lnTo>
                <a:lnTo>
                  <a:pt x="3212" y="3671"/>
                </a:lnTo>
                <a:lnTo>
                  <a:pt x="3274" y="3662"/>
                </a:lnTo>
                <a:lnTo>
                  <a:pt x="3327" y="3636"/>
                </a:lnTo>
                <a:lnTo>
                  <a:pt x="3380" y="3609"/>
                </a:lnTo>
                <a:lnTo>
                  <a:pt x="3433" y="3583"/>
                </a:lnTo>
                <a:lnTo>
                  <a:pt x="3477" y="3547"/>
                </a:lnTo>
                <a:lnTo>
                  <a:pt x="3521" y="3503"/>
                </a:lnTo>
                <a:lnTo>
                  <a:pt x="3556" y="3459"/>
                </a:lnTo>
                <a:lnTo>
                  <a:pt x="3600" y="3415"/>
                </a:lnTo>
                <a:lnTo>
                  <a:pt x="3627" y="3362"/>
                </a:lnTo>
                <a:lnTo>
                  <a:pt x="3653" y="3309"/>
                </a:lnTo>
                <a:lnTo>
                  <a:pt x="3671" y="3256"/>
                </a:lnTo>
                <a:lnTo>
                  <a:pt x="3689" y="3194"/>
                </a:lnTo>
                <a:lnTo>
                  <a:pt x="3697" y="3141"/>
                </a:lnTo>
                <a:lnTo>
                  <a:pt x="3706" y="3080"/>
                </a:lnTo>
                <a:lnTo>
                  <a:pt x="3706" y="3080"/>
                </a:lnTo>
                <a:lnTo>
                  <a:pt x="3697" y="3009"/>
                </a:lnTo>
                <a:lnTo>
                  <a:pt x="3689" y="2947"/>
                </a:lnTo>
                <a:lnTo>
                  <a:pt x="3671" y="2885"/>
                </a:lnTo>
                <a:lnTo>
                  <a:pt x="3653" y="2824"/>
                </a:lnTo>
                <a:lnTo>
                  <a:pt x="3627" y="2762"/>
                </a:lnTo>
                <a:lnTo>
                  <a:pt x="3600" y="2709"/>
                </a:lnTo>
                <a:lnTo>
                  <a:pt x="3556" y="2665"/>
                </a:lnTo>
                <a:lnTo>
                  <a:pt x="3521" y="2621"/>
                </a:lnTo>
                <a:lnTo>
                  <a:pt x="3477" y="2577"/>
                </a:lnTo>
                <a:lnTo>
                  <a:pt x="3433" y="2541"/>
                </a:lnTo>
                <a:lnTo>
                  <a:pt x="3380" y="2506"/>
                </a:lnTo>
                <a:lnTo>
                  <a:pt x="3327" y="2480"/>
                </a:lnTo>
                <a:lnTo>
                  <a:pt x="3274" y="2462"/>
                </a:lnTo>
                <a:lnTo>
                  <a:pt x="3212" y="2444"/>
                </a:lnTo>
                <a:lnTo>
                  <a:pt x="3150" y="2435"/>
                </a:lnTo>
                <a:lnTo>
                  <a:pt x="3088" y="2427"/>
                </a:lnTo>
                <a:lnTo>
                  <a:pt x="3088" y="2427"/>
                </a:lnTo>
                <a:lnTo>
                  <a:pt x="3027" y="2435"/>
                </a:lnTo>
                <a:lnTo>
                  <a:pt x="2956" y="2444"/>
                </a:lnTo>
                <a:lnTo>
                  <a:pt x="2894" y="2462"/>
                </a:lnTo>
                <a:lnTo>
                  <a:pt x="2833" y="2480"/>
                </a:lnTo>
                <a:lnTo>
                  <a:pt x="2780" y="2506"/>
                </a:lnTo>
                <a:lnTo>
                  <a:pt x="2727" y="2541"/>
                </a:lnTo>
                <a:lnTo>
                  <a:pt x="2674" y="2577"/>
                </a:lnTo>
                <a:lnTo>
                  <a:pt x="2630" y="2621"/>
                </a:lnTo>
                <a:lnTo>
                  <a:pt x="2585" y="2665"/>
                </a:lnTo>
                <a:lnTo>
                  <a:pt x="2550" y="2709"/>
                </a:lnTo>
                <a:lnTo>
                  <a:pt x="2515" y="2762"/>
                </a:lnTo>
                <a:lnTo>
                  <a:pt x="2488" y="2824"/>
                </a:lnTo>
                <a:lnTo>
                  <a:pt x="2471" y="2885"/>
                </a:lnTo>
                <a:lnTo>
                  <a:pt x="2453" y="2947"/>
                </a:lnTo>
                <a:lnTo>
                  <a:pt x="2444" y="3009"/>
                </a:lnTo>
                <a:lnTo>
                  <a:pt x="2444" y="3080"/>
                </a:lnTo>
                <a:lnTo>
                  <a:pt x="2444" y="3080"/>
                </a:lnTo>
                <a:lnTo>
                  <a:pt x="2444" y="3141"/>
                </a:lnTo>
                <a:lnTo>
                  <a:pt x="2453" y="3194"/>
                </a:lnTo>
                <a:lnTo>
                  <a:pt x="2471" y="3256"/>
                </a:lnTo>
                <a:lnTo>
                  <a:pt x="2488" y="3309"/>
                </a:lnTo>
                <a:lnTo>
                  <a:pt x="2515" y="3362"/>
                </a:lnTo>
                <a:lnTo>
                  <a:pt x="2550" y="3415"/>
                </a:lnTo>
                <a:lnTo>
                  <a:pt x="2585" y="3459"/>
                </a:lnTo>
                <a:lnTo>
                  <a:pt x="2630" y="3503"/>
                </a:lnTo>
                <a:lnTo>
                  <a:pt x="2674" y="3547"/>
                </a:lnTo>
                <a:lnTo>
                  <a:pt x="2727" y="3583"/>
                </a:lnTo>
                <a:lnTo>
                  <a:pt x="2780" y="3609"/>
                </a:lnTo>
                <a:lnTo>
                  <a:pt x="2833" y="3636"/>
                </a:lnTo>
                <a:lnTo>
                  <a:pt x="2894" y="3662"/>
                </a:lnTo>
                <a:lnTo>
                  <a:pt x="2956" y="3671"/>
                </a:lnTo>
                <a:lnTo>
                  <a:pt x="3027" y="3680"/>
                </a:lnTo>
                <a:lnTo>
                  <a:pt x="3088" y="3689"/>
                </a:lnTo>
                <a:close/>
                <a:moveTo>
                  <a:pt x="7129" y="8021"/>
                </a:moveTo>
                <a:lnTo>
                  <a:pt x="7129" y="8021"/>
                </a:lnTo>
                <a:lnTo>
                  <a:pt x="6988" y="8127"/>
                </a:lnTo>
                <a:lnTo>
                  <a:pt x="6838" y="8224"/>
                </a:lnTo>
                <a:lnTo>
                  <a:pt x="6689" y="8321"/>
                </a:lnTo>
                <a:lnTo>
                  <a:pt x="6539" y="8400"/>
                </a:lnTo>
                <a:lnTo>
                  <a:pt x="6380" y="8480"/>
                </a:lnTo>
                <a:lnTo>
                  <a:pt x="6221" y="8559"/>
                </a:lnTo>
                <a:lnTo>
                  <a:pt x="6054" y="8621"/>
                </a:lnTo>
                <a:lnTo>
                  <a:pt x="5886" y="8683"/>
                </a:lnTo>
                <a:lnTo>
                  <a:pt x="5718" y="8736"/>
                </a:lnTo>
                <a:lnTo>
                  <a:pt x="5542" y="8789"/>
                </a:lnTo>
                <a:lnTo>
                  <a:pt x="5365" y="8824"/>
                </a:lnTo>
                <a:lnTo>
                  <a:pt x="5180" y="8859"/>
                </a:lnTo>
                <a:lnTo>
                  <a:pt x="5004" y="8886"/>
                </a:lnTo>
                <a:lnTo>
                  <a:pt x="4818" y="8903"/>
                </a:lnTo>
                <a:lnTo>
                  <a:pt x="4624" y="8912"/>
                </a:lnTo>
                <a:lnTo>
                  <a:pt x="4439" y="8921"/>
                </a:lnTo>
                <a:lnTo>
                  <a:pt x="4439" y="8921"/>
                </a:lnTo>
                <a:lnTo>
                  <a:pt x="4209" y="8912"/>
                </a:lnTo>
                <a:lnTo>
                  <a:pt x="3989" y="8894"/>
                </a:lnTo>
                <a:lnTo>
                  <a:pt x="3759" y="8868"/>
                </a:lnTo>
                <a:lnTo>
                  <a:pt x="3547" y="8824"/>
                </a:lnTo>
                <a:lnTo>
                  <a:pt x="3327" y="8780"/>
                </a:lnTo>
                <a:lnTo>
                  <a:pt x="3124" y="8718"/>
                </a:lnTo>
                <a:lnTo>
                  <a:pt x="2912" y="8647"/>
                </a:lnTo>
                <a:lnTo>
                  <a:pt x="2709" y="8568"/>
                </a:lnTo>
                <a:lnTo>
                  <a:pt x="2515" y="8480"/>
                </a:lnTo>
                <a:lnTo>
                  <a:pt x="2321" y="8383"/>
                </a:lnTo>
                <a:lnTo>
                  <a:pt x="2135" y="8277"/>
                </a:lnTo>
                <a:lnTo>
                  <a:pt x="1959" y="8153"/>
                </a:lnTo>
                <a:lnTo>
                  <a:pt x="1782" y="8030"/>
                </a:lnTo>
                <a:lnTo>
                  <a:pt x="1615" y="7897"/>
                </a:lnTo>
                <a:lnTo>
                  <a:pt x="1456" y="7765"/>
                </a:lnTo>
                <a:lnTo>
                  <a:pt x="1297" y="7615"/>
                </a:lnTo>
                <a:lnTo>
                  <a:pt x="1156" y="7456"/>
                </a:lnTo>
                <a:lnTo>
                  <a:pt x="1015" y="7297"/>
                </a:lnTo>
                <a:lnTo>
                  <a:pt x="882" y="7129"/>
                </a:lnTo>
                <a:lnTo>
                  <a:pt x="759" y="6953"/>
                </a:lnTo>
                <a:lnTo>
                  <a:pt x="644" y="6776"/>
                </a:lnTo>
                <a:lnTo>
                  <a:pt x="529" y="6583"/>
                </a:lnTo>
                <a:lnTo>
                  <a:pt x="432" y="6398"/>
                </a:lnTo>
                <a:lnTo>
                  <a:pt x="344" y="6195"/>
                </a:lnTo>
                <a:lnTo>
                  <a:pt x="264" y="5992"/>
                </a:lnTo>
                <a:lnTo>
                  <a:pt x="194" y="5789"/>
                </a:lnTo>
                <a:lnTo>
                  <a:pt x="132" y="5577"/>
                </a:lnTo>
                <a:lnTo>
                  <a:pt x="88" y="5357"/>
                </a:lnTo>
                <a:lnTo>
                  <a:pt x="44" y="5136"/>
                </a:lnTo>
                <a:lnTo>
                  <a:pt x="17" y="4915"/>
                </a:lnTo>
                <a:lnTo>
                  <a:pt x="0" y="4686"/>
                </a:lnTo>
                <a:lnTo>
                  <a:pt x="0" y="4456"/>
                </a:lnTo>
                <a:lnTo>
                  <a:pt x="0" y="4456"/>
                </a:lnTo>
                <a:lnTo>
                  <a:pt x="0" y="4227"/>
                </a:lnTo>
                <a:lnTo>
                  <a:pt x="17" y="3997"/>
                </a:lnTo>
                <a:lnTo>
                  <a:pt x="44" y="3777"/>
                </a:lnTo>
                <a:lnTo>
                  <a:pt x="88" y="3556"/>
                </a:lnTo>
                <a:lnTo>
                  <a:pt x="132" y="3336"/>
                </a:lnTo>
                <a:lnTo>
                  <a:pt x="194" y="3124"/>
                </a:lnTo>
                <a:lnTo>
                  <a:pt x="264" y="2921"/>
                </a:lnTo>
                <a:lnTo>
                  <a:pt x="344" y="2718"/>
                </a:lnTo>
                <a:lnTo>
                  <a:pt x="432" y="2515"/>
                </a:lnTo>
                <a:lnTo>
                  <a:pt x="529" y="2329"/>
                </a:lnTo>
                <a:lnTo>
                  <a:pt x="644" y="2135"/>
                </a:lnTo>
                <a:lnTo>
                  <a:pt x="759" y="1959"/>
                </a:lnTo>
                <a:lnTo>
                  <a:pt x="882" y="1782"/>
                </a:lnTo>
                <a:lnTo>
                  <a:pt x="1015" y="1615"/>
                </a:lnTo>
                <a:lnTo>
                  <a:pt x="1156" y="1456"/>
                </a:lnTo>
                <a:lnTo>
                  <a:pt x="1297" y="1297"/>
                </a:lnTo>
                <a:lnTo>
                  <a:pt x="1456" y="1147"/>
                </a:lnTo>
                <a:lnTo>
                  <a:pt x="1615" y="1015"/>
                </a:lnTo>
                <a:lnTo>
                  <a:pt x="1782" y="882"/>
                </a:lnTo>
                <a:lnTo>
                  <a:pt x="1959" y="759"/>
                </a:lnTo>
                <a:lnTo>
                  <a:pt x="2135" y="635"/>
                </a:lnTo>
                <a:lnTo>
                  <a:pt x="2321" y="529"/>
                </a:lnTo>
                <a:lnTo>
                  <a:pt x="2515" y="432"/>
                </a:lnTo>
                <a:lnTo>
                  <a:pt x="2709" y="344"/>
                </a:lnTo>
                <a:lnTo>
                  <a:pt x="2912" y="264"/>
                </a:lnTo>
                <a:lnTo>
                  <a:pt x="3124" y="194"/>
                </a:lnTo>
                <a:lnTo>
                  <a:pt x="3327" y="132"/>
                </a:lnTo>
                <a:lnTo>
                  <a:pt x="3547" y="88"/>
                </a:lnTo>
                <a:lnTo>
                  <a:pt x="3759" y="44"/>
                </a:lnTo>
                <a:lnTo>
                  <a:pt x="3989" y="17"/>
                </a:lnTo>
                <a:lnTo>
                  <a:pt x="4209" y="0"/>
                </a:lnTo>
                <a:lnTo>
                  <a:pt x="4439" y="0"/>
                </a:lnTo>
                <a:lnTo>
                  <a:pt x="4439" y="0"/>
                </a:lnTo>
                <a:lnTo>
                  <a:pt x="4668" y="0"/>
                </a:lnTo>
                <a:lnTo>
                  <a:pt x="4898" y="17"/>
                </a:lnTo>
                <a:lnTo>
                  <a:pt x="5118" y="44"/>
                </a:lnTo>
                <a:lnTo>
                  <a:pt x="5348" y="88"/>
                </a:lnTo>
                <a:lnTo>
                  <a:pt x="5559" y="132"/>
                </a:lnTo>
                <a:lnTo>
                  <a:pt x="5771" y="194"/>
                </a:lnTo>
                <a:lnTo>
                  <a:pt x="5983" y="264"/>
                </a:lnTo>
                <a:lnTo>
                  <a:pt x="6186" y="344"/>
                </a:lnTo>
                <a:lnTo>
                  <a:pt x="6389" y="432"/>
                </a:lnTo>
                <a:lnTo>
                  <a:pt x="6574" y="529"/>
                </a:lnTo>
                <a:lnTo>
                  <a:pt x="6768" y="635"/>
                </a:lnTo>
                <a:lnTo>
                  <a:pt x="6944" y="759"/>
                </a:lnTo>
                <a:lnTo>
                  <a:pt x="7121" y="882"/>
                </a:lnTo>
                <a:lnTo>
                  <a:pt x="7288" y="1015"/>
                </a:lnTo>
                <a:lnTo>
                  <a:pt x="7456" y="1147"/>
                </a:lnTo>
                <a:lnTo>
                  <a:pt x="7606" y="1297"/>
                </a:lnTo>
                <a:lnTo>
                  <a:pt x="7756" y="1456"/>
                </a:lnTo>
                <a:lnTo>
                  <a:pt x="7897" y="1615"/>
                </a:lnTo>
                <a:lnTo>
                  <a:pt x="8030" y="1782"/>
                </a:lnTo>
                <a:lnTo>
                  <a:pt x="8153" y="1959"/>
                </a:lnTo>
                <a:lnTo>
                  <a:pt x="8268" y="2135"/>
                </a:lnTo>
                <a:lnTo>
                  <a:pt x="8383" y="2329"/>
                </a:lnTo>
                <a:lnTo>
                  <a:pt x="8480" y="2515"/>
                </a:lnTo>
                <a:lnTo>
                  <a:pt x="8568" y="2718"/>
                </a:lnTo>
                <a:lnTo>
                  <a:pt x="8647" y="2921"/>
                </a:lnTo>
                <a:lnTo>
                  <a:pt x="8718" y="3124"/>
                </a:lnTo>
                <a:lnTo>
                  <a:pt x="8780" y="3336"/>
                </a:lnTo>
                <a:lnTo>
                  <a:pt x="8824" y="3556"/>
                </a:lnTo>
                <a:lnTo>
                  <a:pt x="8868" y="3777"/>
                </a:lnTo>
                <a:lnTo>
                  <a:pt x="8894" y="3997"/>
                </a:lnTo>
                <a:lnTo>
                  <a:pt x="8912" y="4227"/>
                </a:lnTo>
                <a:lnTo>
                  <a:pt x="8921" y="4456"/>
                </a:lnTo>
                <a:lnTo>
                  <a:pt x="8921" y="4456"/>
                </a:lnTo>
                <a:lnTo>
                  <a:pt x="8912" y="4642"/>
                </a:lnTo>
                <a:lnTo>
                  <a:pt x="8903" y="4818"/>
                </a:lnTo>
                <a:lnTo>
                  <a:pt x="8886" y="4986"/>
                </a:lnTo>
                <a:lnTo>
                  <a:pt x="8859" y="5154"/>
                </a:lnTo>
                <a:lnTo>
                  <a:pt x="8833" y="5321"/>
                </a:lnTo>
                <a:lnTo>
                  <a:pt x="8797" y="5480"/>
                </a:lnTo>
                <a:lnTo>
                  <a:pt x="8718" y="5798"/>
                </a:lnTo>
                <a:lnTo>
                  <a:pt x="8718" y="5798"/>
                </a:lnTo>
                <a:lnTo>
                  <a:pt x="13439" y="10456"/>
                </a:lnTo>
                <a:lnTo>
                  <a:pt x="13439" y="10456"/>
                </a:lnTo>
                <a:lnTo>
                  <a:pt x="13439" y="13298"/>
                </a:lnTo>
                <a:lnTo>
                  <a:pt x="13439" y="13298"/>
                </a:lnTo>
                <a:lnTo>
                  <a:pt x="10748" y="13298"/>
                </a:lnTo>
                <a:lnTo>
                  <a:pt x="10748" y="13298"/>
                </a:lnTo>
                <a:lnTo>
                  <a:pt x="10748" y="11471"/>
                </a:lnTo>
                <a:lnTo>
                  <a:pt x="10748" y="11471"/>
                </a:lnTo>
                <a:lnTo>
                  <a:pt x="9000" y="11471"/>
                </a:lnTo>
                <a:lnTo>
                  <a:pt x="9000" y="11471"/>
                </a:lnTo>
                <a:lnTo>
                  <a:pt x="9000" y="9689"/>
                </a:lnTo>
                <a:lnTo>
                  <a:pt x="9000" y="9689"/>
                </a:lnTo>
                <a:lnTo>
                  <a:pt x="7129" y="9689"/>
                </a:lnTo>
                <a:lnTo>
                  <a:pt x="7129" y="8021"/>
                </a:lnTo>
                <a:close/>
              </a:path>
            </a:pathLst>
          </a:custGeom>
          <a:noFill/>
          <a:ln w="28575" cap="flat">
            <a:solidFill>
              <a:srgbClr val="001F50"/>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defRPr/>
            </a:pPr>
            <a:endParaRPr lang="en-US" sz="1836">
              <a:solidFill>
                <a:srgbClr val="505050"/>
              </a:solidFill>
              <a:latin typeface="Segoe UI"/>
            </a:endParaRPr>
          </a:p>
        </p:txBody>
      </p:sp>
      <p:sp>
        <p:nvSpPr>
          <p:cNvPr id="111" name="Rectangle 110">
            <a:extLst>
              <a:ext uri="{FF2B5EF4-FFF2-40B4-BE49-F238E27FC236}">
                <a16:creationId xmlns:a16="http://schemas.microsoft.com/office/drawing/2014/main" id="{40E4B2E6-3566-4087-B675-0B45C212F69D}"/>
              </a:ext>
            </a:extLst>
          </p:cNvPr>
          <p:cNvSpPr/>
          <p:nvPr/>
        </p:nvSpPr>
        <p:spPr>
          <a:xfrm>
            <a:off x="2590994" y="1243366"/>
            <a:ext cx="9098914" cy="5632311"/>
          </a:xfrm>
          <a:prstGeom prst="rect">
            <a:avLst/>
          </a:prstGeom>
        </p:spPr>
        <p:txBody>
          <a:bodyPr wrap="square">
            <a:spAutoFit/>
          </a:bodyPr>
          <a:lstStyle/>
          <a:p>
            <a:r>
              <a:rPr lang="en-US" sz="2400" b="1" dirty="0">
                <a:solidFill>
                  <a:srgbClr val="505050"/>
                </a:solidFill>
                <a:latin typeface="&amp;quot"/>
              </a:rPr>
              <a:t>Productive</a:t>
            </a:r>
            <a:endParaRPr lang="en-US" sz="2400" dirty="0">
              <a:solidFill>
                <a:srgbClr val="505050"/>
              </a:solidFill>
              <a:latin typeface="&amp;quot"/>
            </a:endParaRPr>
          </a:p>
          <a:p>
            <a:r>
              <a:rPr lang="en-US" sz="2400" dirty="0">
                <a:solidFill>
                  <a:srgbClr val="505050"/>
                </a:solidFill>
                <a:latin typeface="&amp;quot"/>
              </a:rPr>
              <a:t>Azure has more than 100 services with great end-to-end tools to make you successful.</a:t>
            </a:r>
          </a:p>
          <a:p>
            <a:endParaRPr lang="en-US" sz="2400" dirty="0">
              <a:solidFill>
                <a:srgbClr val="505050"/>
              </a:solidFill>
              <a:latin typeface="&amp;quot"/>
            </a:endParaRPr>
          </a:p>
          <a:p>
            <a:r>
              <a:rPr lang="en-US" sz="2400" b="1" dirty="0">
                <a:solidFill>
                  <a:srgbClr val="505050"/>
                </a:solidFill>
                <a:latin typeface="&amp;quot"/>
              </a:rPr>
              <a:t>Hybrid</a:t>
            </a:r>
            <a:endParaRPr lang="en-US" sz="2400" dirty="0">
              <a:solidFill>
                <a:srgbClr val="505050"/>
              </a:solidFill>
              <a:latin typeface="&amp;quot"/>
            </a:endParaRPr>
          </a:p>
          <a:p>
            <a:r>
              <a:rPr lang="en-US" sz="2400" dirty="0">
                <a:solidFill>
                  <a:srgbClr val="505050"/>
                </a:solidFill>
                <a:latin typeface="&amp;quot"/>
              </a:rPr>
              <a:t>Develop and deploy where you want, with the only consistent hybrid cloud on the market. Extend Azure on-premises with Azure Stack.</a:t>
            </a:r>
          </a:p>
          <a:p>
            <a:endParaRPr lang="en-US" sz="2400" dirty="0">
              <a:solidFill>
                <a:srgbClr val="505050"/>
              </a:solidFill>
              <a:latin typeface="&amp;quot"/>
            </a:endParaRPr>
          </a:p>
          <a:p>
            <a:r>
              <a:rPr lang="en-US" sz="2400" b="1" dirty="0">
                <a:solidFill>
                  <a:srgbClr val="505050"/>
                </a:solidFill>
                <a:latin typeface="&amp;quot"/>
              </a:rPr>
              <a:t>Intelligent</a:t>
            </a:r>
            <a:endParaRPr lang="en-US" sz="2400" dirty="0">
              <a:solidFill>
                <a:srgbClr val="505050"/>
              </a:solidFill>
              <a:latin typeface="&amp;quot"/>
            </a:endParaRPr>
          </a:p>
          <a:p>
            <a:r>
              <a:rPr lang="en-US" sz="2400" dirty="0">
                <a:solidFill>
                  <a:srgbClr val="505050"/>
                </a:solidFill>
                <a:latin typeface="&amp;quot"/>
              </a:rPr>
              <a:t>Create intelligent apps using powerful data and artificial intelligence services.</a:t>
            </a:r>
          </a:p>
          <a:p>
            <a:endParaRPr lang="en-US" sz="2400" dirty="0">
              <a:solidFill>
                <a:srgbClr val="505050"/>
              </a:solidFill>
              <a:latin typeface="&amp;quot"/>
            </a:endParaRPr>
          </a:p>
          <a:p>
            <a:r>
              <a:rPr lang="en-US" sz="2400" b="1" dirty="0">
                <a:solidFill>
                  <a:srgbClr val="505050"/>
                </a:solidFill>
                <a:latin typeface="&amp;quot"/>
              </a:rPr>
              <a:t>Trusted</a:t>
            </a:r>
            <a:endParaRPr lang="en-US" sz="2400" dirty="0">
              <a:solidFill>
                <a:srgbClr val="505050"/>
              </a:solidFill>
              <a:latin typeface="&amp;quot"/>
            </a:endParaRPr>
          </a:p>
          <a:p>
            <a:r>
              <a:rPr lang="en-US" sz="2400" dirty="0">
                <a:solidFill>
                  <a:srgbClr val="505050"/>
                </a:solidFill>
                <a:latin typeface="&amp;quot"/>
              </a:rPr>
              <a:t>Join startups, governments, and 90% of Fortune 500 businesses who run on the Microsoft Cloud today.</a:t>
            </a:r>
            <a:endParaRPr lang="en-US" sz="2400" b="0" i="0" u="none" strike="noStrike" dirty="0">
              <a:solidFill>
                <a:srgbClr val="505050"/>
              </a:solidFill>
              <a:effectLst/>
              <a:latin typeface="&amp;quot"/>
            </a:endParaRPr>
          </a:p>
        </p:txBody>
      </p:sp>
    </p:spTree>
    <p:extLst>
      <p:ext uri="{BB962C8B-B14F-4D97-AF65-F5344CB8AC3E}">
        <p14:creationId xmlns:p14="http://schemas.microsoft.com/office/powerpoint/2010/main" val="30032839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0"/>
                                        </p:tgtEl>
                                        <p:attrNameLst>
                                          <p:attrName>style.visibility</p:attrName>
                                        </p:attrNameLst>
                                      </p:cBhvr>
                                      <p:to>
                                        <p:strVal val="visible"/>
                                      </p:to>
                                    </p:set>
                                    <p:animEffect transition="in" filter="fade">
                                      <p:cBhvr>
                                        <p:cTn id="7" dur="500"/>
                                        <p:tgtEl>
                                          <p:spTgt spid="60"/>
                                        </p:tgtEl>
                                      </p:cBhvr>
                                    </p:animEffect>
                                  </p:childTnLst>
                                </p:cTn>
                              </p:par>
                              <p:par>
                                <p:cTn id="8" presetID="42" presetClass="path" presetSubtype="0" decel="100000" fill="hold" grpId="1" nodeType="withEffect">
                                  <p:stCondLst>
                                    <p:cond delay="0"/>
                                  </p:stCondLst>
                                  <p:childTnLst>
                                    <p:animMotion origin="layout" path="M 3.33333E-6 4.81481E-6 L 3.33333E-6 0.04583 " pathEditMode="relative" rAng="0" ptsTypes="AA">
                                      <p:cBhvr>
                                        <p:cTn id="9" dur="500" spd="-100000" fill="hold"/>
                                        <p:tgtEl>
                                          <p:spTgt spid="60"/>
                                        </p:tgtEl>
                                        <p:attrNameLst>
                                          <p:attrName>ppt_x</p:attrName>
                                          <p:attrName>ppt_y</p:attrName>
                                        </p:attrNameLst>
                                      </p:cBhvr>
                                      <p:rCtr x="0" y="229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p:bldP spid="60"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2" name="Straight Connector 41">
            <a:extLst>
              <a:ext uri="{FF2B5EF4-FFF2-40B4-BE49-F238E27FC236}">
                <a16:creationId xmlns:a16="http://schemas.microsoft.com/office/drawing/2014/main" id="{6AA8D26F-DD75-4CD0-A6EC-05928B39E37D}"/>
              </a:ext>
            </a:extLst>
          </p:cNvPr>
          <p:cNvCxnSpPr>
            <a:cxnSpLocks/>
          </p:cNvCxnSpPr>
          <p:nvPr/>
        </p:nvCxnSpPr>
        <p:spPr>
          <a:xfrm>
            <a:off x="1994007" y="496"/>
            <a:ext cx="0" cy="7025446"/>
          </a:xfrm>
          <a:prstGeom prst="line">
            <a:avLst/>
          </a:prstGeom>
          <a:noFill/>
          <a:ln w="19050" cap="flat">
            <a:solidFill>
              <a:schemeClr val="bg1">
                <a:lumMod val="75000"/>
                <a:alpha val="7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sp>
        <p:nvSpPr>
          <p:cNvPr id="44" name="Rectangle 43">
            <a:extLst>
              <a:ext uri="{FF2B5EF4-FFF2-40B4-BE49-F238E27FC236}">
                <a16:creationId xmlns:a16="http://schemas.microsoft.com/office/drawing/2014/main" id="{CADBD9FC-8825-4F04-8D8B-B835D6C45EE5}"/>
              </a:ext>
            </a:extLst>
          </p:cNvPr>
          <p:cNvSpPr/>
          <p:nvPr/>
        </p:nvSpPr>
        <p:spPr>
          <a:xfrm>
            <a:off x="555210" y="5859328"/>
            <a:ext cx="924053" cy="345163"/>
          </a:xfrm>
          <a:prstGeom prst="rect">
            <a:avLst/>
          </a:prstGeom>
        </p:spPr>
        <p:txBody>
          <a:bodyPr wrap="none">
            <a:spAutoFit/>
          </a:bodyPr>
          <a:lstStyle/>
          <a:p>
            <a:pPr algn="ctr" defTabSz="932509">
              <a:defRPr/>
            </a:pPr>
            <a:r>
              <a:rPr lang="en-US" sz="1599" kern="0" spc="50">
                <a:solidFill>
                  <a:srgbClr val="353535">
                    <a:lumMod val="40000"/>
                    <a:lumOff val="60000"/>
                  </a:srgbClr>
                </a:solidFill>
                <a:latin typeface="Segoe UI" panose="020B0502040204020203" pitchFamily="34" charset="0"/>
                <a:cs typeface="Segoe UI" panose="020B0502040204020203" pitchFamily="34" charset="0"/>
              </a:rPr>
              <a:t>Trusted</a:t>
            </a:r>
          </a:p>
        </p:txBody>
      </p:sp>
      <p:sp>
        <p:nvSpPr>
          <p:cNvPr id="46" name="Rectangle 45">
            <a:extLst>
              <a:ext uri="{FF2B5EF4-FFF2-40B4-BE49-F238E27FC236}">
                <a16:creationId xmlns:a16="http://schemas.microsoft.com/office/drawing/2014/main" id="{A285972A-B9CE-4FF3-BE1E-C9D48BE4CFC5}"/>
              </a:ext>
            </a:extLst>
          </p:cNvPr>
          <p:cNvSpPr/>
          <p:nvPr/>
        </p:nvSpPr>
        <p:spPr>
          <a:xfrm>
            <a:off x="594446" y="3164637"/>
            <a:ext cx="845579" cy="345163"/>
          </a:xfrm>
          <a:prstGeom prst="rect">
            <a:avLst/>
          </a:prstGeom>
        </p:spPr>
        <p:txBody>
          <a:bodyPr wrap="none">
            <a:spAutoFit/>
          </a:bodyPr>
          <a:lstStyle/>
          <a:p>
            <a:pPr algn="ctr" defTabSz="932509">
              <a:defRPr/>
            </a:pPr>
            <a:r>
              <a:rPr lang="en-US" sz="1599" kern="0" spc="50">
                <a:solidFill>
                  <a:srgbClr val="353535">
                    <a:lumMod val="40000"/>
                    <a:lumOff val="60000"/>
                  </a:srgbClr>
                </a:solidFill>
                <a:latin typeface="Segoe UI" panose="020B0502040204020203" pitchFamily="34" charset="0"/>
                <a:cs typeface="Segoe UI" panose="020B0502040204020203" pitchFamily="34" charset="0"/>
              </a:rPr>
              <a:t>Hybrid</a:t>
            </a:r>
          </a:p>
        </p:txBody>
      </p:sp>
      <p:sp>
        <p:nvSpPr>
          <p:cNvPr id="47" name="Rectangle 46">
            <a:extLst>
              <a:ext uri="{FF2B5EF4-FFF2-40B4-BE49-F238E27FC236}">
                <a16:creationId xmlns:a16="http://schemas.microsoft.com/office/drawing/2014/main" id="{31F52A4E-9CFA-4820-86CD-B8A72F942549}"/>
              </a:ext>
            </a:extLst>
          </p:cNvPr>
          <p:cNvSpPr/>
          <p:nvPr/>
        </p:nvSpPr>
        <p:spPr>
          <a:xfrm>
            <a:off x="424415" y="4511982"/>
            <a:ext cx="1185640" cy="345163"/>
          </a:xfrm>
          <a:prstGeom prst="rect">
            <a:avLst/>
          </a:prstGeom>
        </p:spPr>
        <p:txBody>
          <a:bodyPr wrap="none">
            <a:spAutoFit/>
          </a:bodyPr>
          <a:lstStyle/>
          <a:p>
            <a:pPr algn="ctr" defTabSz="932509">
              <a:defRPr/>
            </a:pPr>
            <a:r>
              <a:rPr lang="en-US" sz="1599" kern="0" spc="50">
                <a:solidFill>
                  <a:srgbClr val="353535">
                    <a:lumMod val="40000"/>
                    <a:lumOff val="60000"/>
                  </a:srgbClr>
                </a:solidFill>
                <a:latin typeface="Segoe UI" panose="020B0502040204020203" pitchFamily="34" charset="0"/>
                <a:cs typeface="Segoe UI" panose="020B0502040204020203" pitchFamily="34" charset="0"/>
              </a:rPr>
              <a:t>Intelligent</a:t>
            </a:r>
          </a:p>
        </p:txBody>
      </p:sp>
      <p:sp>
        <p:nvSpPr>
          <p:cNvPr id="52" name="light">
            <a:extLst>
              <a:ext uri="{FF2B5EF4-FFF2-40B4-BE49-F238E27FC236}">
                <a16:creationId xmlns:a16="http://schemas.microsoft.com/office/drawing/2014/main" id="{F5980BDC-19E4-4D49-B671-D253BF187C88}"/>
              </a:ext>
            </a:extLst>
          </p:cNvPr>
          <p:cNvSpPr>
            <a:spLocks noChangeAspect="1" noEditPoints="1"/>
          </p:cNvSpPr>
          <p:nvPr/>
        </p:nvSpPr>
        <p:spPr bwMode="auto">
          <a:xfrm>
            <a:off x="871516" y="3872325"/>
            <a:ext cx="291439" cy="432683"/>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28575">
            <a:solidFill>
              <a:srgbClr val="B3B2B4"/>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cs typeface="Segoe UI" pitchFamily="34" charset="0"/>
            </a:endParaRPr>
          </a:p>
        </p:txBody>
      </p:sp>
      <p:sp>
        <p:nvSpPr>
          <p:cNvPr id="57" name="Freeform 60">
            <a:extLst>
              <a:ext uri="{FF2B5EF4-FFF2-40B4-BE49-F238E27FC236}">
                <a16:creationId xmlns:a16="http://schemas.microsoft.com/office/drawing/2014/main" id="{9C8B8BDC-4887-49C0-9AA2-0E0DAE49BEA6}"/>
              </a:ext>
            </a:extLst>
          </p:cNvPr>
          <p:cNvSpPr>
            <a:spLocks noChangeArrowheads="1"/>
          </p:cNvSpPr>
          <p:nvPr/>
        </p:nvSpPr>
        <p:spPr bwMode="auto">
          <a:xfrm>
            <a:off x="776909" y="5192874"/>
            <a:ext cx="480655" cy="475606"/>
          </a:xfrm>
          <a:custGeom>
            <a:avLst/>
            <a:gdLst>
              <a:gd name="T0" fmla="*/ 3212 w 13440"/>
              <a:gd name="T1" fmla="*/ 3671 h 13299"/>
              <a:gd name="T2" fmla="*/ 3433 w 13440"/>
              <a:gd name="T3" fmla="*/ 3583 h 13299"/>
              <a:gd name="T4" fmla="*/ 3600 w 13440"/>
              <a:gd name="T5" fmla="*/ 3415 h 13299"/>
              <a:gd name="T6" fmla="*/ 3689 w 13440"/>
              <a:gd name="T7" fmla="*/ 3194 h 13299"/>
              <a:gd name="T8" fmla="*/ 3697 w 13440"/>
              <a:gd name="T9" fmla="*/ 3009 h 13299"/>
              <a:gd name="T10" fmla="*/ 3627 w 13440"/>
              <a:gd name="T11" fmla="*/ 2762 h 13299"/>
              <a:gd name="T12" fmla="*/ 3477 w 13440"/>
              <a:gd name="T13" fmla="*/ 2577 h 13299"/>
              <a:gd name="T14" fmla="*/ 3274 w 13440"/>
              <a:gd name="T15" fmla="*/ 2462 h 13299"/>
              <a:gd name="T16" fmla="*/ 3088 w 13440"/>
              <a:gd name="T17" fmla="*/ 2427 h 13299"/>
              <a:gd name="T18" fmla="*/ 2833 w 13440"/>
              <a:gd name="T19" fmla="*/ 2480 h 13299"/>
              <a:gd name="T20" fmla="*/ 2630 w 13440"/>
              <a:gd name="T21" fmla="*/ 2621 h 13299"/>
              <a:gd name="T22" fmla="*/ 2488 w 13440"/>
              <a:gd name="T23" fmla="*/ 2824 h 13299"/>
              <a:gd name="T24" fmla="*/ 2444 w 13440"/>
              <a:gd name="T25" fmla="*/ 3080 h 13299"/>
              <a:gd name="T26" fmla="*/ 2471 w 13440"/>
              <a:gd name="T27" fmla="*/ 3256 h 13299"/>
              <a:gd name="T28" fmla="*/ 2585 w 13440"/>
              <a:gd name="T29" fmla="*/ 3459 h 13299"/>
              <a:gd name="T30" fmla="*/ 2780 w 13440"/>
              <a:gd name="T31" fmla="*/ 3609 h 13299"/>
              <a:gd name="T32" fmla="*/ 3027 w 13440"/>
              <a:gd name="T33" fmla="*/ 3680 h 13299"/>
              <a:gd name="T34" fmla="*/ 6988 w 13440"/>
              <a:gd name="T35" fmla="*/ 8127 h 13299"/>
              <a:gd name="T36" fmla="*/ 6380 w 13440"/>
              <a:gd name="T37" fmla="*/ 8480 h 13299"/>
              <a:gd name="T38" fmla="*/ 5718 w 13440"/>
              <a:gd name="T39" fmla="*/ 8736 h 13299"/>
              <a:gd name="T40" fmla="*/ 5004 w 13440"/>
              <a:gd name="T41" fmla="*/ 8886 h 13299"/>
              <a:gd name="T42" fmla="*/ 4439 w 13440"/>
              <a:gd name="T43" fmla="*/ 8921 h 13299"/>
              <a:gd name="T44" fmla="*/ 3547 w 13440"/>
              <a:gd name="T45" fmla="*/ 8824 h 13299"/>
              <a:gd name="T46" fmla="*/ 2709 w 13440"/>
              <a:gd name="T47" fmla="*/ 8568 h 13299"/>
              <a:gd name="T48" fmla="*/ 1959 w 13440"/>
              <a:gd name="T49" fmla="*/ 8153 h 13299"/>
              <a:gd name="T50" fmla="*/ 1297 w 13440"/>
              <a:gd name="T51" fmla="*/ 7615 h 13299"/>
              <a:gd name="T52" fmla="*/ 759 w 13440"/>
              <a:gd name="T53" fmla="*/ 6953 h 13299"/>
              <a:gd name="T54" fmla="*/ 344 w 13440"/>
              <a:gd name="T55" fmla="*/ 6195 h 13299"/>
              <a:gd name="T56" fmla="*/ 88 w 13440"/>
              <a:gd name="T57" fmla="*/ 5357 h 13299"/>
              <a:gd name="T58" fmla="*/ 0 w 13440"/>
              <a:gd name="T59" fmla="*/ 4456 h 13299"/>
              <a:gd name="T60" fmla="*/ 44 w 13440"/>
              <a:gd name="T61" fmla="*/ 3777 h 13299"/>
              <a:gd name="T62" fmla="*/ 264 w 13440"/>
              <a:gd name="T63" fmla="*/ 2921 h 13299"/>
              <a:gd name="T64" fmla="*/ 644 w 13440"/>
              <a:gd name="T65" fmla="*/ 2135 h 13299"/>
              <a:gd name="T66" fmla="*/ 1156 w 13440"/>
              <a:gd name="T67" fmla="*/ 1456 h 13299"/>
              <a:gd name="T68" fmla="*/ 1782 w 13440"/>
              <a:gd name="T69" fmla="*/ 882 h 13299"/>
              <a:gd name="T70" fmla="*/ 2515 w 13440"/>
              <a:gd name="T71" fmla="*/ 432 h 13299"/>
              <a:gd name="T72" fmla="*/ 3327 w 13440"/>
              <a:gd name="T73" fmla="*/ 132 h 13299"/>
              <a:gd name="T74" fmla="*/ 4209 w 13440"/>
              <a:gd name="T75" fmla="*/ 0 h 13299"/>
              <a:gd name="T76" fmla="*/ 4898 w 13440"/>
              <a:gd name="T77" fmla="*/ 17 h 13299"/>
              <a:gd name="T78" fmla="*/ 5771 w 13440"/>
              <a:gd name="T79" fmla="*/ 194 h 13299"/>
              <a:gd name="T80" fmla="*/ 6574 w 13440"/>
              <a:gd name="T81" fmla="*/ 529 h 13299"/>
              <a:gd name="T82" fmla="*/ 7288 w 13440"/>
              <a:gd name="T83" fmla="*/ 1015 h 13299"/>
              <a:gd name="T84" fmla="*/ 7897 w 13440"/>
              <a:gd name="T85" fmla="*/ 1615 h 13299"/>
              <a:gd name="T86" fmla="*/ 8383 w 13440"/>
              <a:gd name="T87" fmla="*/ 2329 h 13299"/>
              <a:gd name="T88" fmla="*/ 8718 w 13440"/>
              <a:gd name="T89" fmla="*/ 3124 h 13299"/>
              <a:gd name="T90" fmla="*/ 8894 w 13440"/>
              <a:gd name="T91" fmla="*/ 3997 h 13299"/>
              <a:gd name="T92" fmla="*/ 8912 w 13440"/>
              <a:gd name="T93" fmla="*/ 4642 h 13299"/>
              <a:gd name="T94" fmla="*/ 8833 w 13440"/>
              <a:gd name="T95" fmla="*/ 5321 h 13299"/>
              <a:gd name="T96" fmla="*/ 13439 w 13440"/>
              <a:gd name="T97" fmla="*/ 10456 h 13299"/>
              <a:gd name="T98" fmla="*/ 10748 w 13440"/>
              <a:gd name="T99" fmla="*/ 13298 h 13299"/>
              <a:gd name="T100" fmla="*/ 9000 w 13440"/>
              <a:gd name="T101" fmla="*/ 11471 h 13299"/>
              <a:gd name="T102" fmla="*/ 7129 w 13440"/>
              <a:gd name="T103" fmla="*/ 9689 h 13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440" h="13299">
                <a:moveTo>
                  <a:pt x="3088" y="3689"/>
                </a:moveTo>
                <a:lnTo>
                  <a:pt x="3088" y="3689"/>
                </a:lnTo>
                <a:lnTo>
                  <a:pt x="3150" y="3680"/>
                </a:lnTo>
                <a:lnTo>
                  <a:pt x="3212" y="3671"/>
                </a:lnTo>
                <a:lnTo>
                  <a:pt x="3274" y="3662"/>
                </a:lnTo>
                <a:lnTo>
                  <a:pt x="3327" y="3636"/>
                </a:lnTo>
                <a:lnTo>
                  <a:pt x="3380" y="3609"/>
                </a:lnTo>
                <a:lnTo>
                  <a:pt x="3433" y="3583"/>
                </a:lnTo>
                <a:lnTo>
                  <a:pt x="3477" y="3547"/>
                </a:lnTo>
                <a:lnTo>
                  <a:pt x="3521" y="3503"/>
                </a:lnTo>
                <a:lnTo>
                  <a:pt x="3556" y="3459"/>
                </a:lnTo>
                <a:lnTo>
                  <a:pt x="3600" y="3415"/>
                </a:lnTo>
                <a:lnTo>
                  <a:pt x="3627" y="3362"/>
                </a:lnTo>
                <a:lnTo>
                  <a:pt x="3653" y="3309"/>
                </a:lnTo>
                <a:lnTo>
                  <a:pt x="3671" y="3256"/>
                </a:lnTo>
                <a:lnTo>
                  <a:pt x="3689" y="3194"/>
                </a:lnTo>
                <a:lnTo>
                  <a:pt x="3697" y="3141"/>
                </a:lnTo>
                <a:lnTo>
                  <a:pt x="3706" y="3080"/>
                </a:lnTo>
                <a:lnTo>
                  <a:pt x="3706" y="3080"/>
                </a:lnTo>
                <a:lnTo>
                  <a:pt x="3697" y="3009"/>
                </a:lnTo>
                <a:lnTo>
                  <a:pt x="3689" y="2947"/>
                </a:lnTo>
                <a:lnTo>
                  <a:pt x="3671" y="2885"/>
                </a:lnTo>
                <a:lnTo>
                  <a:pt x="3653" y="2824"/>
                </a:lnTo>
                <a:lnTo>
                  <a:pt x="3627" y="2762"/>
                </a:lnTo>
                <a:lnTo>
                  <a:pt x="3600" y="2709"/>
                </a:lnTo>
                <a:lnTo>
                  <a:pt x="3556" y="2665"/>
                </a:lnTo>
                <a:lnTo>
                  <a:pt x="3521" y="2621"/>
                </a:lnTo>
                <a:lnTo>
                  <a:pt x="3477" y="2577"/>
                </a:lnTo>
                <a:lnTo>
                  <a:pt x="3433" y="2541"/>
                </a:lnTo>
                <a:lnTo>
                  <a:pt x="3380" y="2506"/>
                </a:lnTo>
                <a:lnTo>
                  <a:pt x="3327" y="2480"/>
                </a:lnTo>
                <a:lnTo>
                  <a:pt x="3274" y="2462"/>
                </a:lnTo>
                <a:lnTo>
                  <a:pt x="3212" y="2444"/>
                </a:lnTo>
                <a:lnTo>
                  <a:pt x="3150" y="2435"/>
                </a:lnTo>
                <a:lnTo>
                  <a:pt x="3088" y="2427"/>
                </a:lnTo>
                <a:lnTo>
                  <a:pt x="3088" y="2427"/>
                </a:lnTo>
                <a:lnTo>
                  <a:pt x="3027" y="2435"/>
                </a:lnTo>
                <a:lnTo>
                  <a:pt x="2956" y="2444"/>
                </a:lnTo>
                <a:lnTo>
                  <a:pt x="2894" y="2462"/>
                </a:lnTo>
                <a:lnTo>
                  <a:pt x="2833" y="2480"/>
                </a:lnTo>
                <a:lnTo>
                  <a:pt x="2780" y="2506"/>
                </a:lnTo>
                <a:lnTo>
                  <a:pt x="2727" y="2541"/>
                </a:lnTo>
                <a:lnTo>
                  <a:pt x="2674" y="2577"/>
                </a:lnTo>
                <a:lnTo>
                  <a:pt x="2630" y="2621"/>
                </a:lnTo>
                <a:lnTo>
                  <a:pt x="2585" y="2665"/>
                </a:lnTo>
                <a:lnTo>
                  <a:pt x="2550" y="2709"/>
                </a:lnTo>
                <a:lnTo>
                  <a:pt x="2515" y="2762"/>
                </a:lnTo>
                <a:lnTo>
                  <a:pt x="2488" y="2824"/>
                </a:lnTo>
                <a:lnTo>
                  <a:pt x="2471" y="2885"/>
                </a:lnTo>
                <a:lnTo>
                  <a:pt x="2453" y="2947"/>
                </a:lnTo>
                <a:lnTo>
                  <a:pt x="2444" y="3009"/>
                </a:lnTo>
                <a:lnTo>
                  <a:pt x="2444" y="3080"/>
                </a:lnTo>
                <a:lnTo>
                  <a:pt x="2444" y="3080"/>
                </a:lnTo>
                <a:lnTo>
                  <a:pt x="2444" y="3141"/>
                </a:lnTo>
                <a:lnTo>
                  <a:pt x="2453" y="3194"/>
                </a:lnTo>
                <a:lnTo>
                  <a:pt x="2471" y="3256"/>
                </a:lnTo>
                <a:lnTo>
                  <a:pt x="2488" y="3309"/>
                </a:lnTo>
                <a:lnTo>
                  <a:pt x="2515" y="3362"/>
                </a:lnTo>
                <a:lnTo>
                  <a:pt x="2550" y="3415"/>
                </a:lnTo>
                <a:lnTo>
                  <a:pt x="2585" y="3459"/>
                </a:lnTo>
                <a:lnTo>
                  <a:pt x="2630" y="3503"/>
                </a:lnTo>
                <a:lnTo>
                  <a:pt x="2674" y="3547"/>
                </a:lnTo>
                <a:lnTo>
                  <a:pt x="2727" y="3583"/>
                </a:lnTo>
                <a:lnTo>
                  <a:pt x="2780" y="3609"/>
                </a:lnTo>
                <a:lnTo>
                  <a:pt x="2833" y="3636"/>
                </a:lnTo>
                <a:lnTo>
                  <a:pt x="2894" y="3662"/>
                </a:lnTo>
                <a:lnTo>
                  <a:pt x="2956" y="3671"/>
                </a:lnTo>
                <a:lnTo>
                  <a:pt x="3027" y="3680"/>
                </a:lnTo>
                <a:lnTo>
                  <a:pt x="3088" y="3689"/>
                </a:lnTo>
                <a:close/>
                <a:moveTo>
                  <a:pt x="7129" y="8021"/>
                </a:moveTo>
                <a:lnTo>
                  <a:pt x="7129" y="8021"/>
                </a:lnTo>
                <a:lnTo>
                  <a:pt x="6988" y="8127"/>
                </a:lnTo>
                <a:lnTo>
                  <a:pt x="6838" y="8224"/>
                </a:lnTo>
                <a:lnTo>
                  <a:pt x="6689" y="8321"/>
                </a:lnTo>
                <a:lnTo>
                  <a:pt x="6539" y="8400"/>
                </a:lnTo>
                <a:lnTo>
                  <a:pt x="6380" y="8480"/>
                </a:lnTo>
                <a:lnTo>
                  <a:pt x="6221" y="8559"/>
                </a:lnTo>
                <a:lnTo>
                  <a:pt x="6054" y="8621"/>
                </a:lnTo>
                <a:lnTo>
                  <a:pt x="5886" y="8683"/>
                </a:lnTo>
                <a:lnTo>
                  <a:pt x="5718" y="8736"/>
                </a:lnTo>
                <a:lnTo>
                  <a:pt x="5542" y="8789"/>
                </a:lnTo>
                <a:lnTo>
                  <a:pt x="5365" y="8824"/>
                </a:lnTo>
                <a:lnTo>
                  <a:pt x="5180" y="8859"/>
                </a:lnTo>
                <a:lnTo>
                  <a:pt x="5004" y="8886"/>
                </a:lnTo>
                <a:lnTo>
                  <a:pt x="4818" y="8903"/>
                </a:lnTo>
                <a:lnTo>
                  <a:pt x="4624" y="8912"/>
                </a:lnTo>
                <a:lnTo>
                  <a:pt x="4439" y="8921"/>
                </a:lnTo>
                <a:lnTo>
                  <a:pt x="4439" y="8921"/>
                </a:lnTo>
                <a:lnTo>
                  <a:pt x="4209" y="8912"/>
                </a:lnTo>
                <a:lnTo>
                  <a:pt x="3989" y="8894"/>
                </a:lnTo>
                <a:lnTo>
                  <a:pt x="3759" y="8868"/>
                </a:lnTo>
                <a:lnTo>
                  <a:pt x="3547" y="8824"/>
                </a:lnTo>
                <a:lnTo>
                  <a:pt x="3327" y="8780"/>
                </a:lnTo>
                <a:lnTo>
                  <a:pt x="3124" y="8718"/>
                </a:lnTo>
                <a:lnTo>
                  <a:pt x="2912" y="8647"/>
                </a:lnTo>
                <a:lnTo>
                  <a:pt x="2709" y="8568"/>
                </a:lnTo>
                <a:lnTo>
                  <a:pt x="2515" y="8480"/>
                </a:lnTo>
                <a:lnTo>
                  <a:pt x="2321" y="8383"/>
                </a:lnTo>
                <a:lnTo>
                  <a:pt x="2135" y="8277"/>
                </a:lnTo>
                <a:lnTo>
                  <a:pt x="1959" y="8153"/>
                </a:lnTo>
                <a:lnTo>
                  <a:pt x="1782" y="8030"/>
                </a:lnTo>
                <a:lnTo>
                  <a:pt x="1615" y="7897"/>
                </a:lnTo>
                <a:lnTo>
                  <a:pt x="1456" y="7765"/>
                </a:lnTo>
                <a:lnTo>
                  <a:pt x="1297" y="7615"/>
                </a:lnTo>
                <a:lnTo>
                  <a:pt x="1156" y="7456"/>
                </a:lnTo>
                <a:lnTo>
                  <a:pt x="1015" y="7297"/>
                </a:lnTo>
                <a:lnTo>
                  <a:pt x="882" y="7129"/>
                </a:lnTo>
                <a:lnTo>
                  <a:pt x="759" y="6953"/>
                </a:lnTo>
                <a:lnTo>
                  <a:pt x="644" y="6776"/>
                </a:lnTo>
                <a:lnTo>
                  <a:pt x="529" y="6583"/>
                </a:lnTo>
                <a:lnTo>
                  <a:pt x="432" y="6398"/>
                </a:lnTo>
                <a:lnTo>
                  <a:pt x="344" y="6195"/>
                </a:lnTo>
                <a:lnTo>
                  <a:pt x="264" y="5992"/>
                </a:lnTo>
                <a:lnTo>
                  <a:pt x="194" y="5789"/>
                </a:lnTo>
                <a:lnTo>
                  <a:pt x="132" y="5577"/>
                </a:lnTo>
                <a:lnTo>
                  <a:pt x="88" y="5357"/>
                </a:lnTo>
                <a:lnTo>
                  <a:pt x="44" y="5136"/>
                </a:lnTo>
                <a:lnTo>
                  <a:pt x="17" y="4915"/>
                </a:lnTo>
                <a:lnTo>
                  <a:pt x="0" y="4686"/>
                </a:lnTo>
                <a:lnTo>
                  <a:pt x="0" y="4456"/>
                </a:lnTo>
                <a:lnTo>
                  <a:pt x="0" y="4456"/>
                </a:lnTo>
                <a:lnTo>
                  <a:pt x="0" y="4227"/>
                </a:lnTo>
                <a:lnTo>
                  <a:pt x="17" y="3997"/>
                </a:lnTo>
                <a:lnTo>
                  <a:pt x="44" y="3777"/>
                </a:lnTo>
                <a:lnTo>
                  <a:pt x="88" y="3556"/>
                </a:lnTo>
                <a:lnTo>
                  <a:pt x="132" y="3336"/>
                </a:lnTo>
                <a:lnTo>
                  <a:pt x="194" y="3124"/>
                </a:lnTo>
                <a:lnTo>
                  <a:pt x="264" y="2921"/>
                </a:lnTo>
                <a:lnTo>
                  <a:pt x="344" y="2718"/>
                </a:lnTo>
                <a:lnTo>
                  <a:pt x="432" y="2515"/>
                </a:lnTo>
                <a:lnTo>
                  <a:pt x="529" y="2329"/>
                </a:lnTo>
                <a:lnTo>
                  <a:pt x="644" y="2135"/>
                </a:lnTo>
                <a:lnTo>
                  <a:pt x="759" y="1959"/>
                </a:lnTo>
                <a:lnTo>
                  <a:pt x="882" y="1782"/>
                </a:lnTo>
                <a:lnTo>
                  <a:pt x="1015" y="1615"/>
                </a:lnTo>
                <a:lnTo>
                  <a:pt x="1156" y="1456"/>
                </a:lnTo>
                <a:lnTo>
                  <a:pt x="1297" y="1297"/>
                </a:lnTo>
                <a:lnTo>
                  <a:pt x="1456" y="1147"/>
                </a:lnTo>
                <a:lnTo>
                  <a:pt x="1615" y="1015"/>
                </a:lnTo>
                <a:lnTo>
                  <a:pt x="1782" y="882"/>
                </a:lnTo>
                <a:lnTo>
                  <a:pt x="1959" y="759"/>
                </a:lnTo>
                <a:lnTo>
                  <a:pt x="2135" y="635"/>
                </a:lnTo>
                <a:lnTo>
                  <a:pt x="2321" y="529"/>
                </a:lnTo>
                <a:lnTo>
                  <a:pt x="2515" y="432"/>
                </a:lnTo>
                <a:lnTo>
                  <a:pt x="2709" y="344"/>
                </a:lnTo>
                <a:lnTo>
                  <a:pt x="2912" y="264"/>
                </a:lnTo>
                <a:lnTo>
                  <a:pt x="3124" y="194"/>
                </a:lnTo>
                <a:lnTo>
                  <a:pt x="3327" y="132"/>
                </a:lnTo>
                <a:lnTo>
                  <a:pt x="3547" y="88"/>
                </a:lnTo>
                <a:lnTo>
                  <a:pt x="3759" y="44"/>
                </a:lnTo>
                <a:lnTo>
                  <a:pt x="3989" y="17"/>
                </a:lnTo>
                <a:lnTo>
                  <a:pt x="4209" y="0"/>
                </a:lnTo>
                <a:lnTo>
                  <a:pt x="4439" y="0"/>
                </a:lnTo>
                <a:lnTo>
                  <a:pt x="4439" y="0"/>
                </a:lnTo>
                <a:lnTo>
                  <a:pt x="4668" y="0"/>
                </a:lnTo>
                <a:lnTo>
                  <a:pt x="4898" y="17"/>
                </a:lnTo>
                <a:lnTo>
                  <a:pt x="5118" y="44"/>
                </a:lnTo>
                <a:lnTo>
                  <a:pt x="5348" y="88"/>
                </a:lnTo>
                <a:lnTo>
                  <a:pt x="5559" y="132"/>
                </a:lnTo>
                <a:lnTo>
                  <a:pt x="5771" y="194"/>
                </a:lnTo>
                <a:lnTo>
                  <a:pt x="5983" y="264"/>
                </a:lnTo>
                <a:lnTo>
                  <a:pt x="6186" y="344"/>
                </a:lnTo>
                <a:lnTo>
                  <a:pt x="6389" y="432"/>
                </a:lnTo>
                <a:lnTo>
                  <a:pt x="6574" y="529"/>
                </a:lnTo>
                <a:lnTo>
                  <a:pt x="6768" y="635"/>
                </a:lnTo>
                <a:lnTo>
                  <a:pt x="6944" y="759"/>
                </a:lnTo>
                <a:lnTo>
                  <a:pt x="7121" y="882"/>
                </a:lnTo>
                <a:lnTo>
                  <a:pt x="7288" y="1015"/>
                </a:lnTo>
                <a:lnTo>
                  <a:pt x="7456" y="1147"/>
                </a:lnTo>
                <a:lnTo>
                  <a:pt x="7606" y="1297"/>
                </a:lnTo>
                <a:lnTo>
                  <a:pt x="7756" y="1456"/>
                </a:lnTo>
                <a:lnTo>
                  <a:pt x="7897" y="1615"/>
                </a:lnTo>
                <a:lnTo>
                  <a:pt x="8030" y="1782"/>
                </a:lnTo>
                <a:lnTo>
                  <a:pt x="8153" y="1959"/>
                </a:lnTo>
                <a:lnTo>
                  <a:pt x="8268" y="2135"/>
                </a:lnTo>
                <a:lnTo>
                  <a:pt x="8383" y="2329"/>
                </a:lnTo>
                <a:lnTo>
                  <a:pt x="8480" y="2515"/>
                </a:lnTo>
                <a:lnTo>
                  <a:pt x="8568" y="2718"/>
                </a:lnTo>
                <a:lnTo>
                  <a:pt x="8647" y="2921"/>
                </a:lnTo>
                <a:lnTo>
                  <a:pt x="8718" y="3124"/>
                </a:lnTo>
                <a:lnTo>
                  <a:pt x="8780" y="3336"/>
                </a:lnTo>
                <a:lnTo>
                  <a:pt x="8824" y="3556"/>
                </a:lnTo>
                <a:lnTo>
                  <a:pt x="8868" y="3777"/>
                </a:lnTo>
                <a:lnTo>
                  <a:pt x="8894" y="3997"/>
                </a:lnTo>
                <a:lnTo>
                  <a:pt x="8912" y="4227"/>
                </a:lnTo>
                <a:lnTo>
                  <a:pt x="8921" y="4456"/>
                </a:lnTo>
                <a:lnTo>
                  <a:pt x="8921" y="4456"/>
                </a:lnTo>
                <a:lnTo>
                  <a:pt x="8912" y="4642"/>
                </a:lnTo>
                <a:lnTo>
                  <a:pt x="8903" y="4818"/>
                </a:lnTo>
                <a:lnTo>
                  <a:pt x="8886" y="4986"/>
                </a:lnTo>
                <a:lnTo>
                  <a:pt x="8859" y="5154"/>
                </a:lnTo>
                <a:lnTo>
                  <a:pt x="8833" y="5321"/>
                </a:lnTo>
                <a:lnTo>
                  <a:pt x="8797" y="5480"/>
                </a:lnTo>
                <a:lnTo>
                  <a:pt x="8718" y="5798"/>
                </a:lnTo>
                <a:lnTo>
                  <a:pt x="8718" y="5798"/>
                </a:lnTo>
                <a:lnTo>
                  <a:pt x="13439" y="10456"/>
                </a:lnTo>
                <a:lnTo>
                  <a:pt x="13439" y="10456"/>
                </a:lnTo>
                <a:lnTo>
                  <a:pt x="13439" y="13298"/>
                </a:lnTo>
                <a:lnTo>
                  <a:pt x="13439" y="13298"/>
                </a:lnTo>
                <a:lnTo>
                  <a:pt x="10748" y="13298"/>
                </a:lnTo>
                <a:lnTo>
                  <a:pt x="10748" y="13298"/>
                </a:lnTo>
                <a:lnTo>
                  <a:pt x="10748" y="11471"/>
                </a:lnTo>
                <a:lnTo>
                  <a:pt x="10748" y="11471"/>
                </a:lnTo>
                <a:lnTo>
                  <a:pt x="9000" y="11471"/>
                </a:lnTo>
                <a:lnTo>
                  <a:pt x="9000" y="11471"/>
                </a:lnTo>
                <a:lnTo>
                  <a:pt x="9000" y="9689"/>
                </a:lnTo>
                <a:lnTo>
                  <a:pt x="9000" y="9689"/>
                </a:lnTo>
                <a:lnTo>
                  <a:pt x="7129" y="9689"/>
                </a:lnTo>
                <a:lnTo>
                  <a:pt x="7129" y="8021"/>
                </a:lnTo>
                <a:close/>
              </a:path>
            </a:pathLst>
          </a:custGeom>
          <a:noFill/>
          <a:ln w="28575" cap="flat">
            <a:solidFill>
              <a:srgbClr val="B3B2B4"/>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defRPr/>
            </a:pPr>
            <a:endParaRPr lang="en-US" sz="1836">
              <a:solidFill>
                <a:srgbClr val="505050"/>
              </a:solidFill>
              <a:latin typeface="Segoe UI"/>
            </a:endParaRPr>
          </a:p>
        </p:txBody>
      </p:sp>
      <p:grpSp>
        <p:nvGrpSpPr>
          <p:cNvPr id="65" name="Group 64">
            <a:extLst>
              <a:ext uri="{FF2B5EF4-FFF2-40B4-BE49-F238E27FC236}">
                <a16:creationId xmlns:a16="http://schemas.microsoft.com/office/drawing/2014/main" id="{C84C52DD-7CD5-479C-AB8B-620A7CDF856A}"/>
              </a:ext>
            </a:extLst>
          </p:cNvPr>
          <p:cNvGrpSpPr/>
          <p:nvPr/>
        </p:nvGrpSpPr>
        <p:grpSpPr>
          <a:xfrm>
            <a:off x="772861" y="2572439"/>
            <a:ext cx="460244" cy="449535"/>
            <a:chOff x="2088630" y="3287843"/>
            <a:chExt cx="429718" cy="419725"/>
          </a:xfrm>
          <a:noFill/>
        </p:grpSpPr>
        <p:sp>
          <p:nvSpPr>
            <p:cNvPr id="66" name="Rectangle 65">
              <a:extLst>
                <a:ext uri="{FF2B5EF4-FFF2-40B4-BE49-F238E27FC236}">
                  <a16:creationId xmlns:a16="http://schemas.microsoft.com/office/drawing/2014/main" id="{CE566485-19DF-4E32-AF54-102728E70834}"/>
                </a:ext>
              </a:extLst>
            </p:cNvPr>
            <p:cNvSpPr/>
            <p:nvPr/>
          </p:nvSpPr>
          <p:spPr bwMode="auto">
            <a:xfrm>
              <a:off x="2213548" y="3287843"/>
              <a:ext cx="304800" cy="304800"/>
            </a:xfrm>
            <a:prstGeom prst="rect">
              <a:avLst/>
            </a:prstGeom>
            <a:noFill/>
            <a:ln w="28575">
              <a:solidFill>
                <a:srgbClr val="B3B2B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67" name="Rectangle 66">
              <a:extLst>
                <a:ext uri="{FF2B5EF4-FFF2-40B4-BE49-F238E27FC236}">
                  <a16:creationId xmlns:a16="http://schemas.microsoft.com/office/drawing/2014/main" id="{B8D46F40-CD1A-4A29-888D-906FB9F95EC5}"/>
                </a:ext>
              </a:extLst>
            </p:cNvPr>
            <p:cNvSpPr/>
            <p:nvPr/>
          </p:nvSpPr>
          <p:spPr bwMode="auto">
            <a:xfrm>
              <a:off x="2088630" y="3402768"/>
              <a:ext cx="304800" cy="304800"/>
            </a:xfrm>
            <a:prstGeom prst="rect">
              <a:avLst/>
            </a:prstGeom>
            <a:noFill/>
            <a:ln w="28575">
              <a:solidFill>
                <a:srgbClr val="B3B2B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cs typeface="Segoe UI" pitchFamily="34" charset="0"/>
              </a:endParaRPr>
            </a:p>
          </p:txBody>
        </p:sp>
      </p:grpSp>
      <p:sp>
        <p:nvSpPr>
          <p:cNvPr id="68" name="Rectangle 67">
            <a:extLst>
              <a:ext uri="{FF2B5EF4-FFF2-40B4-BE49-F238E27FC236}">
                <a16:creationId xmlns:a16="http://schemas.microsoft.com/office/drawing/2014/main" id="{C434BB8E-D2BD-47A9-B9B1-FAF3D67BA603}"/>
              </a:ext>
            </a:extLst>
          </p:cNvPr>
          <p:cNvSpPr/>
          <p:nvPr/>
        </p:nvSpPr>
        <p:spPr>
          <a:xfrm>
            <a:off x="150473" y="1748570"/>
            <a:ext cx="1730067" cy="470856"/>
          </a:xfrm>
          <a:prstGeom prst="rect">
            <a:avLst/>
          </a:prstGeom>
        </p:spPr>
        <p:txBody>
          <a:bodyPr wrap="none">
            <a:spAutoFit/>
          </a:bodyPr>
          <a:lstStyle/>
          <a:p>
            <a:pPr algn="ctr" defTabSz="932509">
              <a:defRPr/>
            </a:pPr>
            <a:r>
              <a:rPr lang="en-US" sz="2400" kern="0" spc="50" dirty="0">
                <a:solidFill>
                  <a:srgbClr val="0078D7"/>
                </a:solidFill>
                <a:latin typeface="Segoe UI" panose="020B0502040204020203" pitchFamily="34" charset="0"/>
                <a:cs typeface="Segoe UI" panose="020B0502040204020203" pitchFamily="34" charset="0"/>
              </a:rPr>
              <a:t>Productive</a:t>
            </a:r>
          </a:p>
        </p:txBody>
      </p:sp>
      <p:sp>
        <p:nvSpPr>
          <p:cNvPr id="69" name="speedometer_2">
            <a:extLst>
              <a:ext uri="{FF2B5EF4-FFF2-40B4-BE49-F238E27FC236}">
                <a16:creationId xmlns:a16="http://schemas.microsoft.com/office/drawing/2014/main" id="{AE99FD3D-3929-40F6-9551-9DF95629146E}"/>
              </a:ext>
            </a:extLst>
          </p:cNvPr>
          <p:cNvSpPr>
            <a:spLocks noChangeAspect="1" noEditPoints="1"/>
          </p:cNvSpPr>
          <p:nvPr/>
        </p:nvSpPr>
        <p:spPr bwMode="auto">
          <a:xfrm>
            <a:off x="707751" y="1011218"/>
            <a:ext cx="612023" cy="612021"/>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28575">
            <a:solidFill>
              <a:srgbClr val="001F50"/>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cs typeface="Segoe UI" pitchFamily="34" charset="0"/>
            </a:endParaRPr>
          </a:p>
        </p:txBody>
      </p:sp>
      <p:pic>
        <p:nvPicPr>
          <p:cNvPr id="4" name="Picture 3">
            <a:extLst>
              <a:ext uri="{FF2B5EF4-FFF2-40B4-BE49-F238E27FC236}">
                <a16:creationId xmlns:a16="http://schemas.microsoft.com/office/drawing/2014/main" id="{1EFD826E-D4DC-4A72-9F2E-54FD4E36563B}"/>
              </a:ext>
            </a:extLst>
          </p:cNvPr>
          <p:cNvPicPr>
            <a:picLocks noChangeAspect="1"/>
          </p:cNvPicPr>
          <p:nvPr/>
        </p:nvPicPr>
        <p:blipFill>
          <a:blip r:embed="rId3"/>
          <a:stretch>
            <a:fillRect/>
          </a:stretch>
        </p:blipFill>
        <p:spPr>
          <a:xfrm>
            <a:off x="2214468" y="619933"/>
            <a:ext cx="10095603" cy="5779733"/>
          </a:xfrm>
          <a:prstGeom prst="rect">
            <a:avLst/>
          </a:prstGeom>
        </p:spPr>
      </p:pic>
    </p:spTree>
    <p:extLst>
      <p:ext uri="{BB962C8B-B14F-4D97-AF65-F5344CB8AC3E}">
        <p14:creationId xmlns:p14="http://schemas.microsoft.com/office/powerpoint/2010/main" val="4063128292"/>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2" name="Straight Connector 41">
            <a:extLst>
              <a:ext uri="{FF2B5EF4-FFF2-40B4-BE49-F238E27FC236}">
                <a16:creationId xmlns:a16="http://schemas.microsoft.com/office/drawing/2014/main" id="{6AA8D26F-DD75-4CD0-A6EC-05928B39E37D}"/>
              </a:ext>
            </a:extLst>
          </p:cNvPr>
          <p:cNvCxnSpPr>
            <a:cxnSpLocks/>
          </p:cNvCxnSpPr>
          <p:nvPr/>
        </p:nvCxnSpPr>
        <p:spPr>
          <a:xfrm>
            <a:off x="1994007" y="496"/>
            <a:ext cx="0" cy="7025446"/>
          </a:xfrm>
          <a:prstGeom prst="line">
            <a:avLst/>
          </a:prstGeom>
          <a:noFill/>
          <a:ln w="19050" cap="flat">
            <a:solidFill>
              <a:schemeClr val="bg1">
                <a:lumMod val="75000"/>
                <a:alpha val="7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sp>
        <p:nvSpPr>
          <p:cNvPr id="44" name="Rectangle 43">
            <a:extLst>
              <a:ext uri="{FF2B5EF4-FFF2-40B4-BE49-F238E27FC236}">
                <a16:creationId xmlns:a16="http://schemas.microsoft.com/office/drawing/2014/main" id="{CADBD9FC-8825-4F04-8D8B-B835D6C45EE5}"/>
              </a:ext>
            </a:extLst>
          </p:cNvPr>
          <p:cNvSpPr/>
          <p:nvPr/>
        </p:nvSpPr>
        <p:spPr>
          <a:xfrm>
            <a:off x="555210" y="5859328"/>
            <a:ext cx="924053" cy="345163"/>
          </a:xfrm>
          <a:prstGeom prst="rect">
            <a:avLst/>
          </a:prstGeom>
        </p:spPr>
        <p:txBody>
          <a:bodyPr wrap="none">
            <a:spAutoFit/>
          </a:bodyPr>
          <a:lstStyle/>
          <a:p>
            <a:pPr algn="ctr" defTabSz="932509">
              <a:defRPr/>
            </a:pPr>
            <a:r>
              <a:rPr lang="en-US" sz="1599" kern="0" spc="50">
                <a:solidFill>
                  <a:srgbClr val="353535">
                    <a:lumMod val="40000"/>
                    <a:lumOff val="60000"/>
                  </a:srgbClr>
                </a:solidFill>
                <a:latin typeface="Segoe UI" panose="020B0502040204020203" pitchFamily="34" charset="0"/>
                <a:cs typeface="Segoe UI" panose="020B0502040204020203" pitchFamily="34" charset="0"/>
              </a:rPr>
              <a:t>Trusted</a:t>
            </a:r>
          </a:p>
        </p:txBody>
      </p:sp>
      <p:sp>
        <p:nvSpPr>
          <p:cNvPr id="46" name="Rectangle 45">
            <a:extLst>
              <a:ext uri="{FF2B5EF4-FFF2-40B4-BE49-F238E27FC236}">
                <a16:creationId xmlns:a16="http://schemas.microsoft.com/office/drawing/2014/main" id="{A285972A-B9CE-4FF3-BE1E-C9D48BE4CFC5}"/>
              </a:ext>
            </a:extLst>
          </p:cNvPr>
          <p:cNvSpPr/>
          <p:nvPr/>
        </p:nvSpPr>
        <p:spPr>
          <a:xfrm>
            <a:off x="594446" y="3164637"/>
            <a:ext cx="845579" cy="345163"/>
          </a:xfrm>
          <a:prstGeom prst="rect">
            <a:avLst/>
          </a:prstGeom>
        </p:spPr>
        <p:txBody>
          <a:bodyPr wrap="none">
            <a:spAutoFit/>
          </a:bodyPr>
          <a:lstStyle/>
          <a:p>
            <a:pPr algn="ctr" defTabSz="932509">
              <a:defRPr/>
            </a:pPr>
            <a:r>
              <a:rPr lang="en-US" sz="1599" kern="0" spc="50">
                <a:solidFill>
                  <a:srgbClr val="353535">
                    <a:lumMod val="40000"/>
                    <a:lumOff val="60000"/>
                  </a:srgbClr>
                </a:solidFill>
                <a:latin typeface="Segoe UI" panose="020B0502040204020203" pitchFamily="34" charset="0"/>
                <a:cs typeface="Segoe UI" panose="020B0502040204020203" pitchFamily="34" charset="0"/>
              </a:rPr>
              <a:t>Hybrid</a:t>
            </a:r>
          </a:p>
        </p:txBody>
      </p:sp>
      <p:sp>
        <p:nvSpPr>
          <p:cNvPr id="47" name="Rectangle 46">
            <a:extLst>
              <a:ext uri="{FF2B5EF4-FFF2-40B4-BE49-F238E27FC236}">
                <a16:creationId xmlns:a16="http://schemas.microsoft.com/office/drawing/2014/main" id="{31F52A4E-9CFA-4820-86CD-B8A72F942549}"/>
              </a:ext>
            </a:extLst>
          </p:cNvPr>
          <p:cNvSpPr/>
          <p:nvPr/>
        </p:nvSpPr>
        <p:spPr>
          <a:xfrm>
            <a:off x="424415" y="4511982"/>
            <a:ext cx="1185640" cy="345163"/>
          </a:xfrm>
          <a:prstGeom prst="rect">
            <a:avLst/>
          </a:prstGeom>
        </p:spPr>
        <p:txBody>
          <a:bodyPr wrap="none">
            <a:spAutoFit/>
          </a:bodyPr>
          <a:lstStyle/>
          <a:p>
            <a:pPr algn="ctr" defTabSz="932509">
              <a:defRPr/>
            </a:pPr>
            <a:r>
              <a:rPr lang="en-US" sz="1599" kern="0" spc="50">
                <a:solidFill>
                  <a:srgbClr val="353535">
                    <a:lumMod val="40000"/>
                    <a:lumOff val="60000"/>
                  </a:srgbClr>
                </a:solidFill>
                <a:latin typeface="Segoe UI" panose="020B0502040204020203" pitchFamily="34" charset="0"/>
                <a:cs typeface="Segoe UI" panose="020B0502040204020203" pitchFamily="34" charset="0"/>
              </a:rPr>
              <a:t>Intelligent</a:t>
            </a:r>
          </a:p>
        </p:txBody>
      </p:sp>
      <p:sp>
        <p:nvSpPr>
          <p:cNvPr id="52" name="light">
            <a:extLst>
              <a:ext uri="{FF2B5EF4-FFF2-40B4-BE49-F238E27FC236}">
                <a16:creationId xmlns:a16="http://schemas.microsoft.com/office/drawing/2014/main" id="{F5980BDC-19E4-4D49-B671-D253BF187C88}"/>
              </a:ext>
            </a:extLst>
          </p:cNvPr>
          <p:cNvSpPr>
            <a:spLocks noChangeAspect="1" noEditPoints="1"/>
          </p:cNvSpPr>
          <p:nvPr/>
        </p:nvSpPr>
        <p:spPr bwMode="auto">
          <a:xfrm>
            <a:off x="871516" y="3872325"/>
            <a:ext cx="291439" cy="432683"/>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28575">
            <a:solidFill>
              <a:srgbClr val="B3B2B4"/>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cs typeface="Segoe UI" pitchFamily="34" charset="0"/>
            </a:endParaRPr>
          </a:p>
        </p:txBody>
      </p:sp>
      <p:sp>
        <p:nvSpPr>
          <p:cNvPr id="57" name="Freeform 60">
            <a:extLst>
              <a:ext uri="{FF2B5EF4-FFF2-40B4-BE49-F238E27FC236}">
                <a16:creationId xmlns:a16="http://schemas.microsoft.com/office/drawing/2014/main" id="{9C8B8BDC-4887-49C0-9AA2-0E0DAE49BEA6}"/>
              </a:ext>
            </a:extLst>
          </p:cNvPr>
          <p:cNvSpPr>
            <a:spLocks noChangeArrowheads="1"/>
          </p:cNvSpPr>
          <p:nvPr/>
        </p:nvSpPr>
        <p:spPr bwMode="auto">
          <a:xfrm>
            <a:off x="776909" y="5192874"/>
            <a:ext cx="480655" cy="475606"/>
          </a:xfrm>
          <a:custGeom>
            <a:avLst/>
            <a:gdLst>
              <a:gd name="T0" fmla="*/ 3212 w 13440"/>
              <a:gd name="T1" fmla="*/ 3671 h 13299"/>
              <a:gd name="T2" fmla="*/ 3433 w 13440"/>
              <a:gd name="T3" fmla="*/ 3583 h 13299"/>
              <a:gd name="T4" fmla="*/ 3600 w 13440"/>
              <a:gd name="T5" fmla="*/ 3415 h 13299"/>
              <a:gd name="T6" fmla="*/ 3689 w 13440"/>
              <a:gd name="T7" fmla="*/ 3194 h 13299"/>
              <a:gd name="T8" fmla="*/ 3697 w 13440"/>
              <a:gd name="T9" fmla="*/ 3009 h 13299"/>
              <a:gd name="T10" fmla="*/ 3627 w 13440"/>
              <a:gd name="T11" fmla="*/ 2762 h 13299"/>
              <a:gd name="T12" fmla="*/ 3477 w 13440"/>
              <a:gd name="T13" fmla="*/ 2577 h 13299"/>
              <a:gd name="T14" fmla="*/ 3274 w 13440"/>
              <a:gd name="T15" fmla="*/ 2462 h 13299"/>
              <a:gd name="T16" fmla="*/ 3088 w 13440"/>
              <a:gd name="T17" fmla="*/ 2427 h 13299"/>
              <a:gd name="T18" fmla="*/ 2833 w 13440"/>
              <a:gd name="T19" fmla="*/ 2480 h 13299"/>
              <a:gd name="T20" fmla="*/ 2630 w 13440"/>
              <a:gd name="T21" fmla="*/ 2621 h 13299"/>
              <a:gd name="T22" fmla="*/ 2488 w 13440"/>
              <a:gd name="T23" fmla="*/ 2824 h 13299"/>
              <a:gd name="T24" fmla="*/ 2444 w 13440"/>
              <a:gd name="T25" fmla="*/ 3080 h 13299"/>
              <a:gd name="T26" fmla="*/ 2471 w 13440"/>
              <a:gd name="T27" fmla="*/ 3256 h 13299"/>
              <a:gd name="T28" fmla="*/ 2585 w 13440"/>
              <a:gd name="T29" fmla="*/ 3459 h 13299"/>
              <a:gd name="T30" fmla="*/ 2780 w 13440"/>
              <a:gd name="T31" fmla="*/ 3609 h 13299"/>
              <a:gd name="T32" fmla="*/ 3027 w 13440"/>
              <a:gd name="T33" fmla="*/ 3680 h 13299"/>
              <a:gd name="T34" fmla="*/ 6988 w 13440"/>
              <a:gd name="T35" fmla="*/ 8127 h 13299"/>
              <a:gd name="T36" fmla="*/ 6380 w 13440"/>
              <a:gd name="T37" fmla="*/ 8480 h 13299"/>
              <a:gd name="T38" fmla="*/ 5718 w 13440"/>
              <a:gd name="T39" fmla="*/ 8736 h 13299"/>
              <a:gd name="T40" fmla="*/ 5004 w 13440"/>
              <a:gd name="T41" fmla="*/ 8886 h 13299"/>
              <a:gd name="T42" fmla="*/ 4439 w 13440"/>
              <a:gd name="T43" fmla="*/ 8921 h 13299"/>
              <a:gd name="T44" fmla="*/ 3547 w 13440"/>
              <a:gd name="T45" fmla="*/ 8824 h 13299"/>
              <a:gd name="T46" fmla="*/ 2709 w 13440"/>
              <a:gd name="T47" fmla="*/ 8568 h 13299"/>
              <a:gd name="T48" fmla="*/ 1959 w 13440"/>
              <a:gd name="T49" fmla="*/ 8153 h 13299"/>
              <a:gd name="T50" fmla="*/ 1297 w 13440"/>
              <a:gd name="T51" fmla="*/ 7615 h 13299"/>
              <a:gd name="T52" fmla="*/ 759 w 13440"/>
              <a:gd name="T53" fmla="*/ 6953 h 13299"/>
              <a:gd name="T54" fmla="*/ 344 w 13440"/>
              <a:gd name="T55" fmla="*/ 6195 h 13299"/>
              <a:gd name="T56" fmla="*/ 88 w 13440"/>
              <a:gd name="T57" fmla="*/ 5357 h 13299"/>
              <a:gd name="T58" fmla="*/ 0 w 13440"/>
              <a:gd name="T59" fmla="*/ 4456 h 13299"/>
              <a:gd name="T60" fmla="*/ 44 w 13440"/>
              <a:gd name="T61" fmla="*/ 3777 h 13299"/>
              <a:gd name="T62" fmla="*/ 264 w 13440"/>
              <a:gd name="T63" fmla="*/ 2921 h 13299"/>
              <a:gd name="T64" fmla="*/ 644 w 13440"/>
              <a:gd name="T65" fmla="*/ 2135 h 13299"/>
              <a:gd name="T66" fmla="*/ 1156 w 13440"/>
              <a:gd name="T67" fmla="*/ 1456 h 13299"/>
              <a:gd name="T68" fmla="*/ 1782 w 13440"/>
              <a:gd name="T69" fmla="*/ 882 h 13299"/>
              <a:gd name="T70" fmla="*/ 2515 w 13440"/>
              <a:gd name="T71" fmla="*/ 432 h 13299"/>
              <a:gd name="T72" fmla="*/ 3327 w 13440"/>
              <a:gd name="T73" fmla="*/ 132 h 13299"/>
              <a:gd name="T74" fmla="*/ 4209 w 13440"/>
              <a:gd name="T75" fmla="*/ 0 h 13299"/>
              <a:gd name="T76" fmla="*/ 4898 w 13440"/>
              <a:gd name="T77" fmla="*/ 17 h 13299"/>
              <a:gd name="T78" fmla="*/ 5771 w 13440"/>
              <a:gd name="T79" fmla="*/ 194 h 13299"/>
              <a:gd name="T80" fmla="*/ 6574 w 13440"/>
              <a:gd name="T81" fmla="*/ 529 h 13299"/>
              <a:gd name="T82" fmla="*/ 7288 w 13440"/>
              <a:gd name="T83" fmla="*/ 1015 h 13299"/>
              <a:gd name="T84" fmla="*/ 7897 w 13440"/>
              <a:gd name="T85" fmla="*/ 1615 h 13299"/>
              <a:gd name="T86" fmla="*/ 8383 w 13440"/>
              <a:gd name="T87" fmla="*/ 2329 h 13299"/>
              <a:gd name="T88" fmla="*/ 8718 w 13440"/>
              <a:gd name="T89" fmla="*/ 3124 h 13299"/>
              <a:gd name="T90" fmla="*/ 8894 w 13440"/>
              <a:gd name="T91" fmla="*/ 3997 h 13299"/>
              <a:gd name="T92" fmla="*/ 8912 w 13440"/>
              <a:gd name="T93" fmla="*/ 4642 h 13299"/>
              <a:gd name="T94" fmla="*/ 8833 w 13440"/>
              <a:gd name="T95" fmla="*/ 5321 h 13299"/>
              <a:gd name="T96" fmla="*/ 13439 w 13440"/>
              <a:gd name="T97" fmla="*/ 10456 h 13299"/>
              <a:gd name="T98" fmla="*/ 10748 w 13440"/>
              <a:gd name="T99" fmla="*/ 13298 h 13299"/>
              <a:gd name="T100" fmla="*/ 9000 w 13440"/>
              <a:gd name="T101" fmla="*/ 11471 h 13299"/>
              <a:gd name="T102" fmla="*/ 7129 w 13440"/>
              <a:gd name="T103" fmla="*/ 9689 h 13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440" h="13299">
                <a:moveTo>
                  <a:pt x="3088" y="3689"/>
                </a:moveTo>
                <a:lnTo>
                  <a:pt x="3088" y="3689"/>
                </a:lnTo>
                <a:lnTo>
                  <a:pt x="3150" y="3680"/>
                </a:lnTo>
                <a:lnTo>
                  <a:pt x="3212" y="3671"/>
                </a:lnTo>
                <a:lnTo>
                  <a:pt x="3274" y="3662"/>
                </a:lnTo>
                <a:lnTo>
                  <a:pt x="3327" y="3636"/>
                </a:lnTo>
                <a:lnTo>
                  <a:pt x="3380" y="3609"/>
                </a:lnTo>
                <a:lnTo>
                  <a:pt x="3433" y="3583"/>
                </a:lnTo>
                <a:lnTo>
                  <a:pt x="3477" y="3547"/>
                </a:lnTo>
                <a:lnTo>
                  <a:pt x="3521" y="3503"/>
                </a:lnTo>
                <a:lnTo>
                  <a:pt x="3556" y="3459"/>
                </a:lnTo>
                <a:lnTo>
                  <a:pt x="3600" y="3415"/>
                </a:lnTo>
                <a:lnTo>
                  <a:pt x="3627" y="3362"/>
                </a:lnTo>
                <a:lnTo>
                  <a:pt x="3653" y="3309"/>
                </a:lnTo>
                <a:lnTo>
                  <a:pt x="3671" y="3256"/>
                </a:lnTo>
                <a:lnTo>
                  <a:pt x="3689" y="3194"/>
                </a:lnTo>
                <a:lnTo>
                  <a:pt x="3697" y="3141"/>
                </a:lnTo>
                <a:lnTo>
                  <a:pt x="3706" y="3080"/>
                </a:lnTo>
                <a:lnTo>
                  <a:pt x="3706" y="3080"/>
                </a:lnTo>
                <a:lnTo>
                  <a:pt x="3697" y="3009"/>
                </a:lnTo>
                <a:lnTo>
                  <a:pt x="3689" y="2947"/>
                </a:lnTo>
                <a:lnTo>
                  <a:pt x="3671" y="2885"/>
                </a:lnTo>
                <a:lnTo>
                  <a:pt x="3653" y="2824"/>
                </a:lnTo>
                <a:lnTo>
                  <a:pt x="3627" y="2762"/>
                </a:lnTo>
                <a:lnTo>
                  <a:pt x="3600" y="2709"/>
                </a:lnTo>
                <a:lnTo>
                  <a:pt x="3556" y="2665"/>
                </a:lnTo>
                <a:lnTo>
                  <a:pt x="3521" y="2621"/>
                </a:lnTo>
                <a:lnTo>
                  <a:pt x="3477" y="2577"/>
                </a:lnTo>
                <a:lnTo>
                  <a:pt x="3433" y="2541"/>
                </a:lnTo>
                <a:lnTo>
                  <a:pt x="3380" y="2506"/>
                </a:lnTo>
                <a:lnTo>
                  <a:pt x="3327" y="2480"/>
                </a:lnTo>
                <a:lnTo>
                  <a:pt x="3274" y="2462"/>
                </a:lnTo>
                <a:lnTo>
                  <a:pt x="3212" y="2444"/>
                </a:lnTo>
                <a:lnTo>
                  <a:pt x="3150" y="2435"/>
                </a:lnTo>
                <a:lnTo>
                  <a:pt x="3088" y="2427"/>
                </a:lnTo>
                <a:lnTo>
                  <a:pt x="3088" y="2427"/>
                </a:lnTo>
                <a:lnTo>
                  <a:pt x="3027" y="2435"/>
                </a:lnTo>
                <a:lnTo>
                  <a:pt x="2956" y="2444"/>
                </a:lnTo>
                <a:lnTo>
                  <a:pt x="2894" y="2462"/>
                </a:lnTo>
                <a:lnTo>
                  <a:pt x="2833" y="2480"/>
                </a:lnTo>
                <a:lnTo>
                  <a:pt x="2780" y="2506"/>
                </a:lnTo>
                <a:lnTo>
                  <a:pt x="2727" y="2541"/>
                </a:lnTo>
                <a:lnTo>
                  <a:pt x="2674" y="2577"/>
                </a:lnTo>
                <a:lnTo>
                  <a:pt x="2630" y="2621"/>
                </a:lnTo>
                <a:lnTo>
                  <a:pt x="2585" y="2665"/>
                </a:lnTo>
                <a:lnTo>
                  <a:pt x="2550" y="2709"/>
                </a:lnTo>
                <a:lnTo>
                  <a:pt x="2515" y="2762"/>
                </a:lnTo>
                <a:lnTo>
                  <a:pt x="2488" y="2824"/>
                </a:lnTo>
                <a:lnTo>
                  <a:pt x="2471" y="2885"/>
                </a:lnTo>
                <a:lnTo>
                  <a:pt x="2453" y="2947"/>
                </a:lnTo>
                <a:lnTo>
                  <a:pt x="2444" y="3009"/>
                </a:lnTo>
                <a:lnTo>
                  <a:pt x="2444" y="3080"/>
                </a:lnTo>
                <a:lnTo>
                  <a:pt x="2444" y="3080"/>
                </a:lnTo>
                <a:lnTo>
                  <a:pt x="2444" y="3141"/>
                </a:lnTo>
                <a:lnTo>
                  <a:pt x="2453" y="3194"/>
                </a:lnTo>
                <a:lnTo>
                  <a:pt x="2471" y="3256"/>
                </a:lnTo>
                <a:lnTo>
                  <a:pt x="2488" y="3309"/>
                </a:lnTo>
                <a:lnTo>
                  <a:pt x="2515" y="3362"/>
                </a:lnTo>
                <a:lnTo>
                  <a:pt x="2550" y="3415"/>
                </a:lnTo>
                <a:lnTo>
                  <a:pt x="2585" y="3459"/>
                </a:lnTo>
                <a:lnTo>
                  <a:pt x="2630" y="3503"/>
                </a:lnTo>
                <a:lnTo>
                  <a:pt x="2674" y="3547"/>
                </a:lnTo>
                <a:lnTo>
                  <a:pt x="2727" y="3583"/>
                </a:lnTo>
                <a:lnTo>
                  <a:pt x="2780" y="3609"/>
                </a:lnTo>
                <a:lnTo>
                  <a:pt x="2833" y="3636"/>
                </a:lnTo>
                <a:lnTo>
                  <a:pt x="2894" y="3662"/>
                </a:lnTo>
                <a:lnTo>
                  <a:pt x="2956" y="3671"/>
                </a:lnTo>
                <a:lnTo>
                  <a:pt x="3027" y="3680"/>
                </a:lnTo>
                <a:lnTo>
                  <a:pt x="3088" y="3689"/>
                </a:lnTo>
                <a:close/>
                <a:moveTo>
                  <a:pt x="7129" y="8021"/>
                </a:moveTo>
                <a:lnTo>
                  <a:pt x="7129" y="8021"/>
                </a:lnTo>
                <a:lnTo>
                  <a:pt x="6988" y="8127"/>
                </a:lnTo>
                <a:lnTo>
                  <a:pt x="6838" y="8224"/>
                </a:lnTo>
                <a:lnTo>
                  <a:pt x="6689" y="8321"/>
                </a:lnTo>
                <a:lnTo>
                  <a:pt x="6539" y="8400"/>
                </a:lnTo>
                <a:lnTo>
                  <a:pt x="6380" y="8480"/>
                </a:lnTo>
                <a:lnTo>
                  <a:pt x="6221" y="8559"/>
                </a:lnTo>
                <a:lnTo>
                  <a:pt x="6054" y="8621"/>
                </a:lnTo>
                <a:lnTo>
                  <a:pt x="5886" y="8683"/>
                </a:lnTo>
                <a:lnTo>
                  <a:pt x="5718" y="8736"/>
                </a:lnTo>
                <a:lnTo>
                  <a:pt x="5542" y="8789"/>
                </a:lnTo>
                <a:lnTo>
                  <a:pt x="5365" y="8824"/>
                </a:lnTo>
                <a:lnTo>
                  <a:pt x="5180" y="8859"/>
                </a:lnTo>
                <a:lnTo>
                  <a:pt x="5004" y="8886"/>
                </a:lnTo>
                <a:lnTo>
                  <a:pt x="4818" y="8903"/>
                </a:lnTo>
                <a:lnTo>
                  <a:pt x="4624" y="8912"/>
                </a:lnTo>
                <a:lnTo>
                  <a:pt x="4439" y="8921"/>
                </a:lnTo>
                <a:lnTo>
                  <a:pt x="4439" y="8921"/>
                </a:lnTo>
                <a:lnTo>
                  <a:pt x="4209" y="8912"/>
                </a:lnTo>
                <a:lnTo>
                  <a:pt x="3989" y="8894"/>
                </a:lnTo>
                <a:lnTo>
                  <a:pt x="3759" y="8868"/>
                </a:lnTo>
                <a:lnTo>
                  <a:pt x="3547" y="8824"/>
                </a:lnTo>
                <a:lnTo>
                  <a:pt x="3327" y="8780"/>
                </a:lnTo>
                <a:lnTo>
                  <a:pt x="3124" y="8718"/>
                </a:lnTo>
                <a:lnTo>
                  <a:pt x="2912" y="8647"/>
                </a:lnTo>
                <a:lnTo>
                  <a:pt x="2709" y="8568"/>
                </a:lnTo>
                <a:lnTo>
                  <a:pt x="2515" y="8480"/>
                </a:lnTo>
                <a:lnTo>
                  <a:pt x="2321" y="8383"/>
                </a:lnTo>
                <a:lnTo>
                  <a:pt x="2135" y="8277"/>
                </a:lnTo>
                <a:lnTo>
                  <a:pt x="1959" y="8153"/>
                </a:lnTo>
                <a:lnTo>
                  <a:pt x="1782" y="8030"/>
                </a:lnTo>
                <a:lnTo>
                  <a:pt x="1615" y="7897"/>
                </a:lnTo>
                <a:lnTo>
                  <a:pt x="1456" y="7765"/>
                </a:lnTo>
                <a:lnTo>
                  <a:pt x="1297" y="7615"/>
                </a:lnTo>
                <a:lnTo>
                  <a:pt x="1156" y="7456"/>
                </a:lnTo>
                <a:lnTo>
                  <a:pt x="1015" y="7297"/>
                </a:lnTo>
                <a:lnTo>
                  <a:pt x="882" y="7129"/>
                </a:lnTo>
                <a:lnTo>
                  <a:pt x="759" y="6953"/>
                </a:lnTo>
                <a:lnTo>
                  <a:pt x="644" y="6776"/>
                </a:lnTo>
                <a:lnTo>
                  <a:pt x="529" y="6583"/>
                </a:lnTo>
                <a:lnTo>
                  <a:pt x="432" y="6398"/>
                </a:lnTo>
                <a:lnTo>
                  <a:pt x="344" y="6195"/>
                </a:lnTo>
                <a:lnTo>
                  <a:pt x="264" y="5992"/>
                </a:lnTo>
                <a:lnTo>
                  <a:pt x="194" y="5789"/>
                </a:lnTo>
                <a:lnTo>
                  <a:pt x="132" y="5577"/>
                </a:lnTo>
                <a:lnTo>
                  <a:pt x="88" y="5357"/>
                </a:lnTo>
                <a:lnTo>
                  <a:pt x="44" y="5136"/>
                </a:lnTo>
                <a:lnTo>
                  <a:pt x="17" y="4915"/>
                </a:lnTo>
                <a:lnTo>
                  <a:pt x="0" y="4686"/>
                </a:lnTo>
                <a:lnTo>
                  <a:pt x="0" y="4456"/>
                </a:lnTo>
                <a:lnTo>
                  <a:pt x="0" y="4456"/>
                </a:lnTo>
                <a:lnTo>
                  <a:pt x="0" y="4227"/>
                </a:lnTo>
                <a:lnTo>
                  <a:pt x="17" y="3997"/>
                </a:lnTo>
                <a:lnTo>
                  <a:pt x="44" y="3777"/>
                </a:lnTo>
                <a:lnTo>
                  <a:pt x="88" y="3556"/>
                </a:lnTo>
                <a:lnTo>
                  <a:pt x="132" y="3336"/>
                </a:lnTo>
                <a:lnTo>
                  <a:pt x="194" y="3124"/>
                </a:lnTo>
                <a:lnTo>
                  <a:pt x="264" y="2921"/>
                </a:lnTo>
                <a:lnTo>
                  <a:pt x="344" y="2718"/>
                </a:lnTo>
                <a:lnTo>
                  <a:pt x="432" y="2515"/>
                </a:lnTo>
                <a:lnTo>
                  <a:pt x="529" y="2329"/>
                </a:lnTo>
                <a:lnTo>
                  <a:pt x="644" y="2135"/>
                </a:lnTo>
                <a:lnTo>
                  <a:pt x="759" y="1959"/>
                </a:lnTo>
                <a:lnTo>
                  <a:pt x="882" y="1782"/>
                </a:lnTo>
                <a:lnTo>
                  <a:pt x="1015" y="1615"/>
                </a:lnTo>
                <a:lnTo>
                  <a:pt x="1156" y="1456"/>
                </a:lnTo>
                <a:lnTo>
                  <a:pt x="1297" y="1297"/>
                </a:lnTo>
                <a:lnTo>
                  <a:pt x="1456" y="1147"/>
                </a:lnTo>
                <a:lnTo>
                  <a:pt x="1615" y="1015"/>
                </a:lnTo>
                <a:lnTo>
                  <a:pt x="1782" y="882"/>
                </a:lnTo>
                <a:lnTo>
                  <a:pt x="1959" y="759"/>
                </a:lnTo>
                <a:lnTo>
                  <a:pt x="2135" y="635"/>
                </a:lnTo>
                <a:lnTo>
                  <a:pt x="2321" y="529"/>
                </a:lnTo>
                <a:lnTo>
                  <a:pt x="2515" y="432"/>
                </a:lnTo>
                <a:lnTo>
                  <a:pt x="2709" y="344"/>
                </a:lnTo>
                <a:lnTo>
                  <a:pt x="2912" y="264"/>
                </a:lnTo>
                <a:lnTo>
                  <a:pt x="3124" y="194"/>
                </a:lnTo>
                <a:lnTo>
                  <a:pt x="3327" y="132"/>
                </a:lnTo>
                <a:lnTo>
                  <a:pt x="3547" y="88"/>
                </a:lnTo>
                <a:lnTo>
                  <a:pt x="3759" y="44"/>
                </a:lnTo>
                <a:lnTo>
                  <a:pt x="3989" y="17"/>
                </a:lnTo>
                <a:lnTo>
                  <a:pt x="4209" y="0"/>
                </a:lnTo>
                <a:lnTo>
                  <a:pt x="4439" y="0"/>
                </a:lnTo>
                <a:lnTo>
                  <a:pt x="4439" y="0"/>
                </a:lnTo>
                <a:lnTo>
                  <a:pt x="4668" y="0"/>
                </a:lnTo>
                <a:lnTo>
                  <a:pt x="4898" y="17"/>
                </a:lnTo>
                <a:lnTo>
                  <a:pt x="5118" y="44"/>
                </a:lnTo>
                <a:lnTo>
                  <a:pt x="5348" y="88"/>
                </a:lnTo>
                <a:lnTo>
                  <a:pt x="5559" y="132"/>
                </a:lnTo>
                <a:lnTo>
                  <a:pt x="5771" y="194"/>
                </a:lnTo>
                <a:lnTo>
                  <a:pt x="5983" y="264"/>
                </a:lnTo>
                <a:lnTo>
                  <a:pt x="6186" y="344"/>
                </a:lnTo>
                <a:lnTo>
                  <a:pt x="6389" y="432"/>
                </a:lnTo>
                <a:lnTo>
                  <a:pt x="6574" y="529"/>
                </a:lnTo>
                <a:lnTo>
                  <a:pt x="6768" y="635"/>
                </a:lnTo>
                <a:lnTo>
                  <a:pt x="6944" y="759"/>
                </a:lnTo>
                <a:lnTo>
                  <a:pt x="7121" y="882"/>
                </a:lnTo>
                <a:lnTo>
                  <a:pt x="7288" y="1015"/>
                </a:lnTo>
                <a:lnTo>
                  <a:pt x="7456" y="1147"/>
                </a:lnTo>
                <a:lnTo>
                  <a:pt x="7606" y="1297"/>
                </a:lnTo>
                <a:lnTo>
                  <a:pt x="7756" y="1456"/>
                </a:lnTo>
                <a:lnTo>
                  <a:pt x="7897" y="1615"/>
                </a:lnTo>
                <a:lnTo>
                  <a:pt x="8030" y="1782"/>
                </a:lnTo>
                <a:lnTo>
                  <a:pt x="8153" y="1959"/>
                </a:lnTo>
                <a:lnTo>
                  <a:pt x="8268" y="2135"/>
                </a:lnTo>
                <a:lnTo>
                  <a:pt x="8383" y="2329"/>
                </a:lnTo>
                <a:lnTo>
                  <a:pt x="8480" y="2515"/>
                </a:lnTo>
                <a:lnTo>
                  <a:pt x="8568" y="2718"/>
                </a:lnTo>
                <a:lnTo>
                  <a:pt x="8647" y="2921"/>
                </a:lnTo>
                <a:lnTo>
                  <a:pt x="8718" y="3124"/>
                </a:lnTo>
                <a:lnTo>
                  <a:pt x="8780" y="3336"/>
                </a:lnTo>
                <a:lnTo>
                  <a:pt x="8824" y="3556"/>
                </a:lnTo>
                <a:lnTo>
                  <a:pt x="8868" y="3777"/>
                </a:lnTo>
                <a:lnTo>
                  <a:pt x="8894" y="3997"/>
                </a:lnTo>
                <a:lnTo>
                  <a:pt x="8912" y="4227"/>
                </a:lnTo>
                <a:lnTo>
                  <a:pt x="8921" y="4456"/>
                </a:lnTo>
                <a:lnTo>
                  <a:pt x="8921" y="4456"/>
                </a:lnTo>
                <a:lnTo>
                  <a:pt x="8912" y="4642"/>
                </a:lnTo>
                <a:lnTo>
                  <a:pt x="8903" y="4818"/>
                </a:lnTo>
                <a:lnTo>
                  <a:pt x="8886" y="4986"/>
                </a:lnTo>
                <a:lnTo>
                  <a:pt x="8859" y="5154"/>
                </a:lnTo>
                <a:lnTo>
                  <a:pt x="8833" y="5321"/>
                </a:lnTo>
                <a:lnTo>
                  <a:pt x="8797" y="5480"/>
                </a:lnTo>
                <a:lnTo>
                  <a:pt x="8718" y="5798"/>
                </a:lnTo>
                <a:lnTo>
                  <a:pt x="8718" y="5798"/>
                </a:lnTo>
                <a:lnTo>
                  <a:pt x="13439" y="10456"/>
                </a:lnTo>
                <a:lnTo>
                  <a:pt x="13439" y="10456"/>
                </a:lnTo>
                <a:lnTo>
                  <a:pt x="13439" y="13298"/>
                </a:lnTo>
                <a:lnTo>
                  <a:pt x="13439" y="13298"/>
                </a:lnTo>
                <a:lnTo>
                  <a:pt x="10748" y="13298"/>
                </a:lnTo>
                <a:lnTo>
                  <a:pt x="10748" y="13298"/>
                </a:lnTo>
                <a:lnTo>
                  <a:pt x="10748" y="11471"/>
                </a:lnTo>
                <a:lnTo>
                  <a:pt x="10748" y="11471"/>
                </a:lnTo>
                <a:lnTo>
                  <a:pt x="9000" y="11471"/>
                </a:lnTo>
                <a:lnTo>
                  <a:pt x="9000" y="11471"/>
                </a:lnTo>
                <a:lnTo>
                  <a:pt x="9000" y="9689"/>
                </a:lnTo>
                <a:lnTo>
                  <a:pt x="9000" y="9689"/>
                </a:lnTo>
                <a:lnTo>
                  <a:pt x="7129" y="9689"/>
                </a:lnTo>
                <a:lnTo>
                  <a:pt x="7129" y="8021"/>
                </a:lnTo>
                <a:close/>
              </a:path>
            </a:pathLst>
          </a:custGeom>
          <a:noFill/>
          <a:ln w="28575" cap="flat">
            <a:solidFill>
              <a:srgbClr val="B3B2B4"/>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defRPr/>
            </a:pPr>
            <a:endParaRPr lang="en-US" sz="1836">
              <a:solidFill>
                <a:srgbClr val="505050"/>
              </a:solidFill>
              <a:latin typeface="Segoe UI"/>
            </a:endParaRPr>
          </a:p>
        </p:txBody>
      </p:sp>
      <p:grpSp>
        <p:nvGrpSpPr>
          <p:cNvPr id="65" name="Group 64">
            <a:extLst>
              <a:ext uri="{FF2B5EF4-FFF2-40B4-BE49-F238E27FC236}">
                <a16:creationId xmlns:a16="http://schemas.microsoft.com/office/drawing/2014/main" id="{C84C52DD-7CD5-479C-AB8B-620A7CDF856A}"/>
              </a:ext>
            </a:extLst>
          </p:cNvPr>
          <p:cNvGrpSpPr/>
          <p:nvPr/>
        </p:nvGrpSpPr>
        <p:grpSpPr>
          <a:xfrm>
            <a:off x="772861" y="2572439"/>
            <a:ext cx="460244" cy="449535"/>
            <a:chOff x="2088630" y="3287843"/>
            <a:chExt cx="429718" cy="419725"/>
          </a:xfrm>
          <a:noFill/>
        </p:grpSpPr>
        <p:sp>
          <p:nvSpPr>
            <p:cNvPr id="66" name="Rectangle 65">
              <a:extLst>
                <a:ext uri="{FF2B5EF4-FFF2-40B4-BE49-F238E27FC236}">
                  <a16:creationId xmlns:a16="http://schemas.microsoft.com/office/drawing/2014/main" id="{CE566485-19DF-4E32-AF54-102728E70834}"/>
                </a:ext>
              </a:extLst>
            </p:cNvPr>
            <p:cNvSpPr/>
            <p:nvPr/>
          </p:nvSpPr>
          <p:spPr bwMode="auto">
            <a:xfrm>
              <a:off x="2213548" y="3287843"/>
              <a:ext cx="304800" cy="304800"/>
            </a:xfrm>
            <a:prstGeom prst="rect">
              <a:avLst/>
            </a:prstGeom>
            <a:noFill/>
            <a:ln w="28575">
              <a:solidFill>
                <a:srgbClr val="B3B2B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67" name="Rectangle 66">
              <a:extLst>
                <a:ext uri="{FF2B5EF4-FFF2-40B4-BE49-F238E27FC236}">
                  <a16:creationId xmlns:a16="http://schemas.microsoft.com/office/drawing/2014/main" id="{B8D46F40-CD1A-4A29-888D-906FB9F95EC5}"/>
                </a:ext>
              </a:extLst>
            </p:cNvPr>
            <p:cNvSpPr/>
            <p:nvPr/>
          </p:nvSpPr>
          <p:spPr bwMode="auto">
            <a:xfrm>
              <a:off x="2088630" y="3402768"/>
              <a:ext cx="304800" cy="304800"/>
            </a:xfrm>
            <a:prstGeom prst="rect">
              <a:avLst/>
            </a:prstGeom>
            <a:noFill/>
            <a:ln w="28575">
              <a:solidFill>
                <a:srgbClr val="B3B2B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cs typeface="Segoe UI" pitchFamily="34" charset="0"/>
              </a:endParaRPr>
            </a:p>
          </p:txBody>
        </p:sp>
      </p:grpSp>
      <p:sp>
        <p:nvSpPr>
          <p:cNvPr id="68" name="Rectangle 67">
            <a:extLst>
              <a:ext uri="{FF2B5EF4-FFF2-40B4-BE49-F238E27FC236}">
                <a16:creationId xmlns:a16="http://schemas.microsoft.com/office/drawing/2014/main" id="{C434BB8E-D2BD-47A9-B9B1-FAF3D67BA603}"/>
              </a:ext>
            </a:extLst>
          </p:cNvPr>
          <p:cNvSpPr/>
          <p:nvPr/>
        </p:nvSpPr>
        <p:spPr>
          <a:xfrm>
            <a:off x="150473" y="1748570"/>
            <a:ext cx="1730067" cy="470856"/>
          </a:xfrm>
          <a:prstGeom prst="rect">
            <a:avLst/>
          </a:prstGeom>
        </p:spPr>
        <p:txBody>
          <a:bodyPr wrap="none">
            <a:spAutoFit/>
          </a:bodyPr>
          <a:lstStyle/>
          <a:p>
            <a:pPr algn="ctr" defTabSz="932509">
              <a:defRPr/>
            </a:pPr>
            <a:r>
              <a:rPr lang="en-US" sz="2400" kern="0" spc="50" dirty="0">
                <a:solidFill>
                  <a:srgbClr val="0078D7"/>
                </a:solidFill>
                <a:latin typeface="Segoe UI" panose="020B0502040204020203" pitchFamily="34" charset="0"/>
                <a:cs typeface="Segoe UI" panose="020B0502040204020203" pitchFamily="34" charset="0"/>
              </a:rPr>
              <a:t>Productive</a:t>
            </a:r>
          </a:p>
        </p:txBody>
      </p:sp>
      <p:sp>
        <p:nvSpPr>
          <p:cNvPr id="69" name="speedometer_2">
            <a:extLst>
              <a:ext uri="{FF2B5EF4-FFF2-40B4-BE49-F238E27FC236}">
                <a16:creationId xmlns:a16="http://schemas.microsoft.com/office/drawing/2014/main" id="{AE99FD3D-3929-40F6-9551-9DF95629146E}"/>
              </a:ext>
            </a:extLst>
          </p:cNvPr>
          <p:cNvSpPr>
            <a:spLocks noChangeAspect="1" noEditPoints="1"/>
          </p:cNvSpPr>
          <p:nvPr/>
        </p:nvSpPr>
        <p:spPr bwMode="auto">
          <a:xfrm>
            <a:off x="707751" y="1011218"/>
            <a:ext cx="612023" cy="612021"/>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28575">
            <a:solidFill>
              <a:srgbClr val="001F50"/>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cs typeface="Segoe UI" pitchFamily="34" charset="0"/>
            </a:endParaRPr>
          </a:p>
        </p:txBody>
      </p:sp>
      <p:pic>
        <p:nvPicPr>
          <p:cNvPr id="6" name="Picture 5">
            <a:extLst>
              <a:ext uri="{FF2B5EF4-FFF2-40B4-BE49-F238E27FC236}">
                <a16:creationId xmlns:a16="http://schemas.microsoft.com/office/drawing/2014/main" id="{0D08A58E-F936-4A1E-A96C-E7210030F917}"/>
              </a:ext>
            </a:extLst>
          </p:cNvPr>
          <p:cNvPicPr>
            <a:picLocks noChangeAspect="1"/>
          </p:cNvPicPr>
          <p:nvPr/>
        </p:nvPicPr>
        <p:blipFill>
          <a:blip r:embed="rId3"/>
          <a:stretch>
            <a:fillRect/>
          </a:stretch>
        </p:blipFill>
        <p:spPr>
          <a:xfrm>
            <a:off x="2224552" y="235056"/>
            <a:ext cx="9937285" cy="5589723"/>
          </a:xfrm>
          <a:prstGeom prst="rect">
            <a:avLst/>
          </a:prstGeom>
        </p:spPr>
      </p:pic>
      <p:pic>
        <p:nvPicPr>
          <p:cNvPr id="15" name="Picture 14">
            <a:extLst>
              <a:ext uri="{FF2B5EF4-FFF2-40B4-BE49-F238E27FC236}">
                <a16:creationId xmlns:a16="http://schemas.microsoft.com/office/drawing/2014/main" id="{5760E069-2888-4F83-AFA3-193BEE11E73E}"/>
              </a:ext>
            </a:extLst>
          </p:cNvPr>
          <p:cNvPicPr>
            <a:picLocks noChangeAspect="1"/>
          </p:cNvPicPr>
          <p:nvPr/>
        </p:nvPicPr>
        <p:blipFill>
          <a:blip r:embed="rId4"/>
          <a:stretch>
            <a:fillRect/>
          </a:stretch>
        </p:blipFill>
        <p:spPr>
          <a:xfrm>
            <a:off x="2215706" y="5935662"/>
            <a:ext cx="1841447" cy="686424"/>
          </a:xfrm>
          <a:prstGeom prst="rect">
            <a:avLst/>
          </a:prstGeom>
        </p:spPr>
      </p:pic>
      <p:pic>
        <p:nvPicPr>
          <p:cNvPr id="17" name="Picture 16">
            <a:extLst>
              <a:ext uri="{FF2B5EF4-FFF2-40B4-BE49-F238E27FC236}">
                <a16:creationId xmlns:a16="http://schemas.microsoft.com/office/drawing/2014/main" id="{4B1AF90E-86C4-4384-A90B-21AA28DA875F}"/>
              </a:ext>
            </a:extLst>
          </p:cNvPr>
          <p:cNvPicPr>
            <a:picLocks noChangeAspect="1"/>
          </p:cNvPicPr>
          <p:nvPr/>
        </p:nvPicPr>
        <p:blipFill rotWithShape="1">
          <a:blip r:embed="rId5"/>
          <a:srcRect t="27714" b="29428"/>
          <a:stretch/>
        </p:blipFill>
        <p:spPr>
          <a:xfrm>
            <a:off x="4313237" y="5949694"/>
            <a:ext cx="2779220" cy="672392"/>
          </a:xfrm>
          <a:prstGeom prst="rect">
            <a:avLst/>
          </a:prstGeom>
        </p:spPr>
      </p:pic>
    </p:spTree>
    <p:extLst>
      <p:ext uri="{BB962C8B-B14F-4D97-AF65-F5344CB8AC3E}">
        <p14:creationId xmlns:p14="http://schemas.microsoft.com/office/powerpoint/2010/main" val="3988332068"/>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WHITE TEMPLATE">
  <a:themeElements>
    <a:clrScheme name="BT - Blue - white back, gold">
      <a:dk1>
        <a:srgbClr val="353535"/>
      </a:dk1>
      <a:lt1>
        <a:srgbClr val="FFFFFF"/>
      </a:lt1>
      <a:dk2>
        <a:srgbClr val="0078D7"/>
      </a:dk2>
      <a:lt2>
        <a:srgbClr val="EAEAEA"/>
      </a:lt2>
      <a:accent1>
        <a:srgbClr val="0078D7"/>
      </a:accent1>
      <a:accent2>
        <a:srgbClr val="002050"/>
      </a:accent2>
      <a:accent3>
        <a:srgbClr val="00BCF2"/>
      </a:accent3>
      <a:accent4>
        <a:srgbClr val="FF8C00"/>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3.potx" id="{3CE2C9E0-8BDE-4BDF-A6B5-3F883114AF53}" vid="{1D522DD5-C1DC-4C2B-B827-42953E3CF178}"/>
    </a:ext>
  </a:extLst>
</a:theme>
</file>

<file path=ppt/theme/theme2.xml><?xml version="1.0" encoding="utf-8"?>
<a:theme xmlns:a="http://schemas.openxmlformats.org/drawingml/2006/main" name="LIGHT GRAY TEMPLATE">
  <a:themeElements>
    <a:clrScheme name="BT - Blue - White back, gold">
      <a:dk1>
        <a:srgbClr val="353535"/>
      </a:dk1>
      <a:lt1>
        <a:srgbClr val="FFFFFF"/>
      </a:lt1>
      <a:dk2>
        <a:srgbClr val="0078D7"/>
      </a:dk2>
      <a:lt2>
        <a:srgbClr val="E6E6E6"/>
      </a:lt2>
      <a:accent1>
        <a:srgbClr val="0078D7"/>
      </a:accent1>
      <a:accent2>
        <a:srgbClr val="002050"/>
      </a:accent2>
      <a:accent3>
        <a:srgbClr val="00BCF2"/>
      </a:accent3>
      <a:accent4>
        <a:srgbClr val="FF8C00"/>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3.potx" id="{3CE2C9E0-8BDE-4BDF-A6B5-3F883114AF53}" vid="{EED2195D-7D4D-40A6-B00F-6234A162E793}"/>
    </a:ext>
  </a:extLst>
</a:theme>
</file>

<file path=ppt/theme/theme3.xml><?xml version="1.0" encoding="utf-8"?>
<a:theme xmlns:a="http://schemas.openxmlformats.org/drawingml/2006/main" name="DARK GRAY TEMPLATE">
  <a:themeElements>
    <a:clrScheme name="BT - Blue - dark background">
      <a:dk1>
        <a:srgbClr val="353535"/>
      </a:dk1>
      <a:lt1>
        <a:srgbClr val="FFFFFF"/>
      </a:lt1>
      <a:dk2>
        <a:srgbClr val="0078D7"/>
      </a:dk2>
      <a:lt2>
        <a:srgbClr val="CDF4FF"/>
      </a:lt2>
      <a:accent1>
        <a:srgbClr val="0078D7"/>
      </a:accent1>
      <a:accent2>
        <a:srgbClr val="D2D2D2"/>
      </a:accent2>
      <a:accent3>
        <a:srgbClr val="00BCF2"/>
      </a:accent3>
      <a:accent4>
        <a:srgbClr val="FF8C00"/>
      </a:accent4>
      <a:accent5>
        <a:srgbClr val="B4009E"/>
      </a:accent5>
      <a:accent6>
        <a:srgbClr val="737373"/>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3.potx" id="{3CE2C9E0-8BDE-4BDF-A6B5-3F883114AF53}" vid="{3CFC6743-B7EC-42D1-BCB7-9BBBD7994DEB}"/>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Intro to Azure SQL Data Warehouse</Template>
  <TotalTime>0</TotalTime>
  <Words>4515</Words>
  <Application>Microsoft Office PowerPoint</Application>
  <PresentationFormat>Custom</PresentationFormat>
  <Paragraphs>948</Paragraphs>
  <Slides>68</Slides>
  <Notes>68</Notes>
  <HiddenSlides>0</HiddenSlides>
  <MMClips>0</MMClips>
  <ScaleCrop>false</ScaleCrop>
  <HeadingPairs>
    <vt:vector size="8" baseType="variant">
      <vt:variant>
        <vt:lpstr>Fonts Used</vt:lpstr>
      </vt:variant>
      <vt:variant>
        <vt:i4>11</vt:i4>
      </vt:variant>
      <vt:variant>
        <vt:lpstr>Theme</vt:lpstr>
      </vt:variant>
      <vt:variant>
        <vt:i4>3</vt:i4>
      </vt:variant>
      <vt:variant>
        <vt:lpstr>Embedded OLE Servers</vt:lpstr>
      </vt:variant>
      <vt:variant>
        <vt:i4>1</vt:i4>
      </vt:variant>
      <vt:variant>
        <vt:lpstr>Slide Titles</vt:lpstr>
      </vt:variant>
      <vt:variant>
        <vt:i4>68</vt:i4>
      </vt:variant>
    </vt:vector>
  </HeadingPairs>
  <TitlesOfParts>
    <vt:vector size="83" baseType="lpstr">
      <vt:lpstr>MS PGothic</vt:lpstr>
      <vt:lpstr>&amp;quot</vt:lpstr>
      <vt:lpstr>Arial</vt:lpstr>
      <vt:lpstr>Calibri</vt:lpstr>
      <vt:lpstr>Consolas</vt:lpstr>
      <vt:lpstr>Franklin Gothic Medium</vt:lpstr>
      <vt:lpstr>Segoe UI</vt:lpstr>
      <vt:lpstr>Segoe UI Light</vt:lpstr>
      <vt:lpstr>Segoe UI Semibold</vt:lpstr>
      <vt:lpstr>Segoe UI Semilight</vt:lpstr>
      <vt:lpstr>Wingdings</vt:lpstr>
      <vt:lpstr>WHITE TEMPLATE</vt:lpstr>
      <vt:lpstr>LIGHT GRAY TEMPLATE</vt:lpstr>
      <vt:lpstr>DARK GRAY TEMPLATE</vt:lpstr>
      <vt:lpstr>think-cell Slide</vt:lpstr>
      <vt:lpstr>Global Azure Bootcamp: Austin</vt:lpstr>
      <vt:lpstr>About Me</vt:lpstr>
      <vt:lpstr>Watch User Group presentations for FREE online! We now have over 700 presentations online  </vt:lpstr>
      <vt:lpstr>Cloud Strategies &amp; Containers </vt:lpstr>
      <vt:lpstr>Overview &amp; features</vt:lpstr>
      <vt:lpstr>Overview Public Cloud Platform</vt:lpstr>
      <vt:lpstr>PowerPoint Presentation</vt:lpstr>
      <vt:lpstr>PowerPoint Presentation</vt:lpstr>
      <vt:lpstr>PowerPoint Presentation</vt:lpstr>
      <vt:lpstr>PowerPoint Presentation</vt:lpstr>
      <vt:lpstr>Azure Stack: an extension of Azure</vt:lpstr>
      <vt:lpstr>PowerPoint Presentation</vt:lpstr>
      <vt:lpstr>PowerPoint Presentation</vt:lpstr>
      <vt:lpstr>Datacenter security</vt:lpstr>
      <vt:lpstr>New Features</vt:lpstr>
      <vt:lpstr>Containers</vt:lpstr>
      <vt:lpstr>Containers on Windows and Linux</vt:lpstr>
      <vt:lpstr>Why containers</vt:lpstr>
      <vt:lpstr>Azure Container Service (ACS)</vt:lpstr>
      <vt:lpstr>Azure Container Service (AKS) – Managed K8S </vt:lpstr>
      <vt:lpstr>Azure Container Instances (ACI)</vt:lpstr>
      <vt:lpstr>Service Fabric</vt:lpstr>
      <vt:lpstr>Azure App Service</vt:lpstr>
      <vt:lpstr>Azure Functions</vt:lpstr>
      <vt:lpstr>ACI Demo</vt:lpstr>
      <vt:lpstr>Blockchain: Beyond the Hype</vt:lpstr>
      <vt:lpstr>Bitcoin Market Cap</vt:lpstr>
      <vt:lpstr>Bitcoin</vt:lpstr>
      <vt:lpstr>Blockchain</vt:lpstr>
      <vt:lpstr>PowerPoint Presentation</vt:lpstr>
      <vt:lpstr>PowerPoint Presentation</vt:lpstr>
      <vt:lpstr>Ledger: Blockchain uses a distributed ledger to track transactions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Blockchain shows tremendous potential across industries</vt:lpstr>
      <vt:lpstr>Market Challenges</vt:lpstr>
      <vt:lpstr>PowerPoint Presentation</vt:lpstr>
      <vt:lpstr>Build development environment consisting of blockchain protocol clients and network infrastructure</vt:lpstr>
      <vt:lpstr>PowerPoint Presentation</vt:lpstr>
      <vt:lpstr>Tenets  of our BaaS Strategy</vt:lpstr>
      <vt:lpstr>What is next?</vt:lpstr>
      <vt:lpstr>AI, ML, Big Data &amp; IoT</vt:lpstr>
      <vt:lpstr>IoT In Azure</vt:lpstr>
      <vt:lpstr>Big Data</vt:lpstr>
      <vt:lpstr>PowerPoint Presentation</vt:lpstr>
      <vt:lpstr>A variety of real-world applications</vt:lpstr>
      <vt:lpstr>Machine Learning</vt:lpstr>
      <vt:lpstr>Spectre and Meltdown</vt:lpstr>
      <vt:lpstr>PowerPoint Presentation</vt:lpstr>
      <vt:lpstr>PowerPoint Presentation</vt:lpstr>
      <vt:lpstr>Issue summary:</vt:lpstr>
      <vt:lpstr>Issue summary: (continued)</vt:lpstr>
      <vt:lpstr>What to do:</vt:lpstr>
      <vt:lpstr>Performance issues</vt:lpstr>
      <vt:lpstr>Who has been attacked</vt:lpstr>
      <vt:lpstr>Meltdown</vt:lpstr>
      <vt:lpstr>Spectre</vt:lpstr>
      <vt:lpstr>PowerPoint Presentation</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2018-01-20T18:09:40Z</dcterms:created>
  <dcterms:modified xsi:type="dcterms:W3CDTF">2018-04-18T20:55:47Z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sweisfel@microsoft.com</vt:lpwstr>
  </property>
  <property fmtid="{D5CDD505-2E9C-101B-9397-08002B2CF9AE}" pid="5" name="MSIP_Label_f42aa342-8706-4288-bd11-ebb85995028c_SetDate">
    <vt:lpwstr>2018-01-20T18:10:43.3574795Z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